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275" r:id="rId2"/>
    <p:sldId id="332" r:id="rId3"/>
    <p:sldId id="560" r:id="rId4"/>
    <p:sldId id="579" r:id="rId5"/>
    <p:sldId id="613" r:id="rId6"/>
    <p:sldId id="510" r:id="rId7"/>
    <p:sldId id="511" r:id="rId8"/>
    <p:sldId id="543" r:id="rId9"/>
    <p:sldId id="544" r:id="rId10"/>
    <p:sldId id="547" r:id="rId11"/>
    <p:sldId id="546" r:id="rId12"/>
    <p:sldId id="559" r:id="rId13"/>
    <p:sldId id="549" r:id="rId14"/>
    <p:sldId id="550" r:id="rId15"/>
    <p:sldId id="548" r:id="rId16"/>
    <p:sldId id="551" r:id="rId17"/>
    <p:sldId id="545" r:id="rId18"/>
    <p:sldId id="552" r:id="rId19"/>
    <p:sldId id="557" r:id="rId20"/>
    <p:sldId id="558" r:id="rId21"/>
    <p:sldId id="556" r:id="rId22"/>
    <p:sldId id="555" r:id="rId23"/>
    <p:sldId id="554" r:id="rId24"/>
    <p:sldId id="553" r:id="rId25"/>
    <p:sldId id="561" r:id="rId26"/>
    <p:sldId id="562" r:id="rId27"/>
    <p:sldId id="565" r:id="rId28"/>
    <p:sldId id="564" r:id="rId29"/>
    <p:sldId id="566" r:id="rId30"/>
    <p:sldId id="567" r:id="rId31"/>
    <p:sldId id="602" r:id="rId32"/>
    <p:sldId id="569" r:id="rId33"/>
    <p:sldId id="563" r:id="rId34"/>
    <p:sldId id="575" r:id="rId35"/>
    <p:sldId id="568" r:id="rId36"/>
    <p:sldId id="570" r:id="rId37"/>
    <p:sldId id="571" r:id="rId38"/>
    <p:sldId id="572" r:id="rId39"/>
    <p:sldId id="574" r:id="rId40"/>
    <p:sldId id="573" r:id="rId41"/>
    <p:sldId id="577" r:id="rId42"/>
    <p:sldId id="588" r:id="rId43"/>
    <p:sldId id="583" r:id="rId44"/>
    <p:sldId id="587" r:id="rId45"/>
    <p:sldId id="586" r:id="rId46"/>
    <p:sldId id="585" r:id="rId47"/>
    <p:sldId id="584" r:id="rId48"/>
    <p:sldId id="591" r:id="rId49"/>
    <p:sldId id="590" r:id="rId50"/>
    <p:sldId id="592" r:id="rId51"/>
    <p:sldId id="594" r:id="rId52"/>
    <p:sldId id="593" r:id="rId53"/>
    <p:sldId id="604" r:id="rId54"/>
    <p:sldId id="605" r:id="rId55"/>
    <p:sldId id="608" r:id="rId56"/>
    <p:sldId id="609" r:id="rId57"/>
    <p:sldId id="624" r:id="rId58"/>
    <p:sldId id="625" r:id="rId59"/>
    <p:sldId id="589" r:id="rId60"/>
    <p:sldId id="610" r:id="rId61"/>
    <p:sldId id="611" r:id="rId62"/>
    <p:sldId id="580" r:id="rId63"/>
    <p:sldId id="581" r:id="rId64"/>
    <p:sldId id="582" r:id="rId65"/>
    <p:sldId id="612" r:id="rId66"/>
    <p:sldId id="614" r:id="rId67"/>
    <p:sldId id="616" r:id="rId68"/>
    <p:sldId id="615" r:id="rId69"/>
    <p:sldId id="618" r:id="rId70"/>
    <p:sldId id="617" r:id="rId71"/>
    <p:sldId id="619" r:id="rId72"/>
    <p:sldId id="620" r:id="rId73"/>
    <p:sldId id="621" r:id="rId74"/>
    <p:sldId id="622" r:id="rId75"/>
    <p:sldId id="623" r:id="rId76"/>
    <p:sldId id="603" r:id="rId77"/>
    <p:sldId id="596" r:id="rId78"/>
    <p:sldId id="597" r:id="rId79"/>
    <p:sldId id="598" r:id="rId80"/>
    <p:sldId id="599" r:id="rId81"/>
    <p:sldId id="600" r:id="rId82"/>
    <p:sldId id="601"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BF5955"/>
    <a:srgbClr val="A800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66" d="100"/>
          <a:sy n="66" d="100"/>
        </p:scale>
        <p:origin x="-1216" y="-476"/>
      </p:cViewPr>
      <p:guideLst>
        <p:guide orient="horz" pos="3337"/>
        <p:guide pos="3361"/>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2020-10-19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xmlns=""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xmlns=""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xmlns=""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xmlns=""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xmlns=""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xmlns=""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xmlns=""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xmlns=""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xmlns=""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xmlns=""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xmlns=""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xmlns=""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xmlns=""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xmlns=""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r>
              <a:rPr lang="zh-CN" altLang="en-US"/>
              <a:t>Oct. 2012</a:t>
            </a: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a:t>Operating System Concepts- Chapter 6 Process Synchronization - </a:t>
            </a: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ABE8688-A3A5-4E62-B1BF-33A97C3EF750}" type="slidenum">
              <a:rPr lang="zh-CN" altLang="en-US"/>
              <a:pPr>
                <a:defRPr/>
              </a:pPr>
              <a:t>‹#›</a:t>
            </a:fld>
            <a:endParaRPr lang="en-US" altLang="zh-CN"/>
          </a:p>
        </p:txBody>
      </p:sp>
    </p:spTree>
    <p:extLst>
      <p:ext uri="{BB962C8B-B14F-4D97-AF65-F5344CB8AC3E}">
        <p14:creationId xmlns:p14="http://schemas.microsoft.com/office/powerpoint/2010/main" val="1638737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zh-CN" altLang="en-US"/>
              <a:t>Oct. 2012</a:t>
            </a: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r>
              <a:rPr lang="zh-CN" altLang="en-US"/>
              <a:t>Operating System Concepts- Chapter 6 Process Synchronization - </a:t>
            </a: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22AC6B9-C835-4FF6-9317-922EBEC567EE}" type="slidenum">
              <a:rPr lang="zh-CN" altLang="en-US"/>
              <a:pPr>
                <a:defRPr/>
              </a:pPr>
              <a:t>‹#›</a:t>
            </a:fld>
            <a:endParaRPr lang="en-US" altLang="zh-CN"/>
          </a:p>
        </p:txBody>
      </p:sp>
    </p:spTree>
    <p:extLst>
      <p:ext uri="{BB962C8B-B14F-4D97-AF65-F5344CB8AC3E}">
        <p14:creationId xmlns:p14="http://schemas.microsoft.com/office/powerpoint/2010/main" val="308434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xmlns=""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xmlns=""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xmlns=""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xmlns=""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xmlns=""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xmlns=""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xmlns=""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xmlns=""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xmlns=""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xmlns=""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xmlns=""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xmlns=""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xmlns=""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xmlns=""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xmlns=""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12" name="灯片编号占位符 5">
            <a:extLst>
              <a:ext uri="{FF2B5EF4-FFF2-40B4-BE49-F238E27FC236}">
                <a16:creationId xmlns:a16="http://schemas.microsoft.com/office/drawing/2014/main" xmlns=""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xmlns=""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xmlns=""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xmlns=""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xmlns=""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21" name="灯片编号占位符 5">
            <a:extLst>
              <a:ext uri="{FF2B5EF4-FFF2-40B4-BE49-F238E27FC236}">
                <a16:creationId xmlns:a16="http://schemas.microsoft.com/office/drawing/2014/main" xmlns=""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xmlns=""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xmlns=""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xmlns=""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xmlns=""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xmlns=""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xmlns=""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xmlns=""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2020-10-19</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xmlns=""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xmlns=""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2020-10-19</a:t>
            </a:fld>
            <a:endParaRPr kumimoji="1" lang="zh-CN" altLang="en-US"/>
          </a:p>
        </p:txBody>
      </p:sp>
      <p:sp>
        <p:nvSpPr>
          <p:cNvPr id="5" name="页脚占位符 4">
            <a:extLst>
              <a:ext uri="{FF2B5EF4-FFF2-40B4-BE49-F238E27FC236}">
                <a16:creationId xmlns:a16="http://schemas.microsoft.com/office/drawing/2014/main" xmlns=""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xmlns=""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 id="214748367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6.xml"/><Relationship Id="rId4" Type="http://schemas.openxmlformats.org/officeDocument/2006/relationships/image" Target="../media/image35.wmf"/></Relationships>
</file>

<file path=ppt/slides/_rels/slide7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6.xml"/><Relationship Id="rId4" Type="http://schemas.openxmlformats.org/officeDocument/2006/relationships/image" Target="../media/image41.wmf"/></Relationships>
</file>

<file path=ppt/slides/_rels/slide7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6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2"/>
          <p:cNvSpPr txBox="1">
            <a:spLocks noChangeArrowheads="1"/>
          </p:cNvSpPr>
          <p:nvPr/>
        </p:nvSpPr>
        <p:spPr>
          <a:xfrm>
            <a:off x="284747" y="1166261"/>
            <a:ext cx="11563952" cy="472440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Answer for Fig. (c) </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P1:                             P2:                               P3:</a:t>
            </a:r>
            <a:endParaRPr lang="en-US" altLang="zh-CN" sz="2400" dirty="0" smtClean="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begin                            </a:t>
            </a:r>
            <a:r>
              <a:rPr lang="en-US" altLang="zh-CN" sz="2400" dirty="0" err="1" smtClean="0">
                <a:latin typeface="微软雅黑" panose="020B0503020204020204" pitchFamily="34" charset="-122"/>
                <a:ea typeface="微软雅黑" panose="020B0503020204020204" pitchFamily="34" charset="-122"/>
              </a:rPr>
              <a:t>begin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begin</a:t>
            </a:r>
            <a:endParaRPr lang="en-US" altLang="zh-CN" sz="2400" dirty="0" smtClean="0">
              <a:latin typeface="微软雅黑" panose="020B0503020204020204" pitchFamily="34" charset="-122"/>
              <a:ea typeface="微软雅黑" panose="020B0503020204020204" pitchFamily="34" charset="-122"/>
            </a:endParaRPr>
          </a:p>
          <a:p>
            <a:pPr marL="190500" indent="-190500"/>
            <a:r>
              <a:rPr lang="en-US" altLang="zh-CN" sz="2400" dirty="0" smtClean="0">
                <a:latin typeface="微软雅黑" panose="020B0503020204020204" pitchFamily="34" charset="-122"/>
                <a:ea typeface="微软雅黑" panose="020B0503020204020204" pitchFamily="34" charset="-122"/>
              </a:rPr>
              <a:t> S1;                                </a:t>
            </a:r>
            <a:r>
              <a:rPr lang="en-US" altLang="zh-CN" sz="2400" dirty="0" smtClean="0">
                <a:solidFill>
                  <a:srgbClr val="0000FF"/>
                </a:solidFill>
                <a:latin typeface="微软雅黑" panose="020B0503020204020204" pitchFamily="34" charset="-122"/>
                <a:ea typeface="微软雅黑" panose="020B0503020204020204" pitchFamily="34" charset="-122"/>
              </a:rPr>
              <a:t>wait(</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wait(</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2);         </a:t>
            </a:r>
            <a:endParaRPr lang="en-US" altLang="zh-CN" sz="2400" dirty="0" smtClean="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S2;                                S3;                             S5;</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1); </a:t>
            </a:r>
            <a:r>
              <a:rPr lang="en-US" altLang="zh-CN" sz="2400" dirty="0" smtClean="0">
                <a:latin typeface="微软雅黑" panose="020B0503020204020204" pitchFamily="34" charset="-122"/>
                <a:ea typeface="微软雅黑" panose="020B0503020204020204" pitchFamily="34" charset="-122"/>
              </a:rPr>
              <a:t>              S4;                             S6:</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smtClean="0">
                <a:latin typeface="微软雅黑" panose="020B0503020204020204" pitchFamily="34" charset="-122"/>
                <a:ea typeface="微软雅黑" panose="020B0503020204020204" pitchFamily="34" charset="-122"/>
              </a:rPr>
              <a:t>sync</a:t>
            </a:r>
            <a:r>
              <a:rPr lang="en-US" altLang="zh-CN" sz="2400" dirty="0" smtClean="0">
                <a:solidFill>
                  <a:srgbClr val="0000FF"/>
                </a:solidFill>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              end                            </a:t>
            </a:r>
            <a:r>
              <a:rPr lang="en-US" altLang="zh-CN" sz="2400" dirty="0" err="1" smtClean="0">
                <a:latin typeface="微软雅黑" panose="020B0503020204020204" pitchFamily="34" charset="-122"/>
                <a:ea typeface="微软雅黑" panose="020B0503020204020204" pitchFamily="34" charset="-122"/>
              </a:rPr>
              <a:t>end</a:t>
            </a:r>
            <a:r>
              <a:rPr lang="en-US" altLang="zh-CN" sz="2400" dirty="0" smtClean="0">
                <a:latin typeface="微软雅黑" panose="020B0503020204020204" pitchFamily="34" charset="-122"/>
                <a:ea typeface="微软雅黑" panose="020B0503020204020204" pitchFamily="34" charset="-122"/>
              </a:rPr>
              <a:t>            </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end </a:t>
            </a:r>
          </a:p>
        </p:txBody>
      </p:sp>
    </p:spTree>
    <p:extLst>
      <p:ext uri="{BB962C8B-B14F-4D97-AF65-F5344CB8AC3E}">
        <p14:creationId xmlns:p14="http://schemas.microsoft.com/office/powerpoint/2010/main" val="1980717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用信号量描述4 乘100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米</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接力</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normAutofit/>
          </a:bodyPr>
          <a:lstStyle/>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emaphores S1, S2, S3;</a:t>
            </a:r>
          </a:p>
          <a:p>
            <a:pPr lvl="1" eaLnBrk="1" hangingPunct="1">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a:t>
            </a:r>
            <a:r>
              <a:rPr lang="en-US" altLang="zh-CN" sz="2400" baseline="-25000" dirty="0"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代表 第[</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棒是否跑完，第[</a:t>
            </a:r>
            <a:r>
              <a:rPr lang="en-US" altLang="zh-CN" sz="2400" dirty="0" smtClean="0">
                <a:latin typeface="微软雅黑" panose="020B0503020204020204" pitchFamily="34" charset="-122"/>
                <a:ea typeface="微软雅黑" panose="020B0503020204020204" pitchFamily="34" charset="-122"/>
              </a:rPr>
              <a:t>i+1]</a:t>
            </a:r>
            <a:r>
              <a:rPr lang="zh-CN" altLang="en-US" sz="2400" dirty="0" smtClean="0">
                <a:latin typeface="微软雅黑" panose="020B0503020204020204" pitchFamily="34" charset="-122"/>
                <a:ea typeface="微软雅黑" panose="020B0503020204020204" pitchFamily="34" charset="-122"/>
              </a:rPr>
              <a:t>棒是否可开始，</a:t>
            </a:r>
          </a:p>
          <a:p>
            <a:pPr lvl="1" eaLnBrk="1" hangingPunct="1">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1, 2, 3</a:t>
            </a:r>
          </a:p>
          <a:p>
            <a:pPr lvl="1" eaLnBrk="1" hangingPunct="1"/>
            <a:r>
              <a:rPr lang="en-US" altLang="zh-CN" sz="2400" dirty="0" smtClean="0">
                <a:latin typeface="微软雅黑" panose="020B0503020204020204" pitchFamily="34" charset="-122"/>
                <a:ea typeface="微软雅黑" panose="020B0503020204020204" pitchFamily="34" charset="-122"/>
              </a:rPr>
              <a:t>initially, S1=S2=S3=0;</a:t>
            </a:r>
            <a:endParaRPr lang="zh-CN" altLang="en-US" sz="2400" dirty="0" smtClean="0">
              <a:latin typeface="微软雅黑" panose="020B0503020204020204" pitchFamily="34" charset="-122"/>
              <a:ea typeface="微软雅黑" panose="020B0503020204020204" pitchFamily="34" charset="-122"/>
            </a:endParaRPr>
          </a:p>
        </p:txBody>
      </p:sp>
      <p:sp>
        <p:nvSpPr>
          <p:cNvPr id="8" name="Rectangle 1027"/>
          <p:cNvSpPr txBox="1">
            <a:spLocks noChangeArrowheads="1"/>
          </p:cNvSpPr>
          <p:nvPr/>
        </p:nvSpPr>
        <p:spPr>
          <a:xfrm>
            <a:off x="1083196" y="3123866"/>
            <a:ext cx="10024357" cy="2684512"/>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b="1" dirty="0" smtClean="0">
              <a:latin typeface="Times New Roman" pitchFamily="18" charset="0"/>
            </a:endParaRPr>
          </a:p>
          <a:p>
            <a:pPr>
              <a:buFont typeface="Wingdings" pitchFamily="2" charset="2"/>
              <a:buNone/>
            </a:pPr>
            <a:r>
              <a:rPr lang="en-US" altLang="zh-CN" sz="2400" b="1" dirty="0" smtClean="0">
                <a:latin typeface="Times New Roman" pitchFamily="18" charset="0"/>
              </a:rPr>
              <a:t>  </a:t>
            </a:r>
            <a:r>
              <a:rPr lang="en-US" altLang="zh-CN" sz="2400" b="1" dirty="0" smtClean="0">
                <a:latin typeface="微软雅黑" panose="020B0503020204020204" pitchFamily="34" charset="-122"/>
                <a:ea typeface="微软雅黑" panose="020B0503020204020204" pitchFamily="34" charset="-122"/>
              </a:rPr>
              <a:t>P1:                      P2:                          P3:                          P4: </a:t>
            </a:r>
          </a:p>
          <a:p>
            <a:pP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发令枪响           </a:t>
            </a:r>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Sl</a:t>
            </a:r>
            <a:r>
              <a:rPr lang="en-US" altLang="zh-CN" sz="2400" dirty="0" smtClean="0">
                <a:latin typeface="微软雅黑" panose="020B0503020204020204" pitchFamily="34" charset="-122"/>
                <a:ea typeface="微软雅黑" panose="020B0503020204020204" pitchFamily="34" charset="-122"/>
              </a:rPr>
              <a:t>);                 wait(S2);                wait(S3);</a:t>
            </a:r>
          </a:p>
          <a:p>
            <a:pP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起跑，               起跑，                   起跑，                  起跑，</a:t>
            </a:r>
            <a:endParaRPr lang="en-US" altLang="zh-CN" sz="2400" dirty="0" smtClean="0">
              <a:latin typeface="微软雅黑" panose="020B0503020204020204" pitchFamily="34" charset="-122"/>
              <a:ea typeface="微软雅黑" panose="020B0503020204020204" pitchFamily="34" charset="-122"/>
            </a:endParaRPr>
          </a:p>
          <a:p>
            <a:pPr>
              <a:buFont typeface="Wingdings" pitchFamily="2" charset="2"/>
              <a:buNone/>
            </a:pP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          </a:t>
            </a: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              </a:t>
            </a: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              </a:t>
            </a:r>
            <a:r>
              <a:rPr lang="zh-CN" altLang="en-US" sz="2400" dirty="0" smtClean="0">
                <a:latin typeface="微软雅黑" panose="020B0503020204020204" pitchFamily="34" charset="-122"/>
                <a:ea typeface="微软雅黑" panose="020B0503020204020204" pitchFamily="34" charset="-122"/>
              </a:rPr>
              <a:t>前进</a:t>
            </a:r>
            <a:r>
              <a:rPr lang="en-US" altLang="zh-CN" sz="2400" dirty="0" smtClean="0">
                <a:latin typeface="微软雅黑" panose="020B0503020204020204" pitchFamily="34" charset="-122"/>
                <a:ea typeface="微软雅黑" panose="020B0503020204020204" pitchFamily="34" charset="-122"/>
              </a:rPr>
              <a:t>l00m;</a:t>
            </a:r>
          </a:p>
          <a:p>
            <a:pPr>
              <a:buFont typeface="Wingdings" pitchFamily="2" charset="2"/>
              <a:buNone/>
            </a:pPr>
            <a:r>
              <a:rPr lang="en-US" altLang="zh-CN" sz="2400" dirty="0" smtClean="0">
                <a:latin typeface="微软雅黑" panose="020B0503020204020204" pitchFamily="34" charset="-122"/>
                <a:ea typeface="微软雅黑" panose="020B0503020204020204" pitchFamily="34" charset="-122"/>
              </a:rPr>
              <a:t>signal(S1);         signal(S2);            signal(S3);           </a:t>
            </a:r>
            <a:r>
              <a:rPr lang="zh-CN" altLang="en-US" sz="2400" dirty="0" smtClean="0">
                <a:latin typeface="微软雅黑" panose="020B0503020204020204" pitchFamily="34" charset="-122"/>
                <a:ea typeface="微软雅黑" panose="020B0503020204020204" pitchFamily="34" charset="-122"/>
              </a:rPr>
              <a:t>到达终点</a:t>
            </a:r>
          </a:p>
          <a:p>
            <a:pPr>
              <a:buFont typeface="Wingdings" pitchFamily="2" charset="2"/>
              <a:buNone/>
            </a:pPr>
            <a:endParaRPr lang="en-US" altLang="zh-CN" sz="2400" dirty="0" smtClean="0">
              <a:latin typeface="Times New Roman" pitchFamily="18" charset="0"/>
            </a:endParaRPr>
          </a:p>
          <a:p>
            <a:pPr>
              <a:buFont typeface="Wingdings" pitchFamily="2" charset="2"/>
              <a:buNone/>
            </a:pPr>
            <a:endParaRPr lang="en-US" altLang="zh-CN" sz="2400" dirty="0" smtClean="0">
              <a:latin typeface="Times New Roman" pitchFamily="18" charset="0"/>
            </a:endParaRPr>
          </a:p>
          <a:p>
            <a:pPr>
              <a:buFont typeface="Wingdings" pitchFamily="2" charset="2"/>
              <a:buNone/>
            </a:pPr>
            <a:endParaRPr lang="en-US" altLang="zh-CN" sz="2400" dirty="0" smtClean="0">
              <a:latin typeface="Times New Roman" pitchFamily="18" charset="0"/>
            </a:endParaRPr>
          </a:p>
          <a:p>
            <a:pPr lvl="1"/>
            <a:endParaRPr lang="en-US" altLang="zh-CN" sz="2400" dirty="0" smtClean="0">
              <a:latin typeface="Times New Roman" pitchFamily="18" charset="0"/>
            </a:endParaRPr>
          </a:p>
          <a:p>
            <a:pPr lvl="1"/>
            <a:endParaRPr lang="zh-CN" altLang="en-US" sz="2400" dirty="0" smtClean="0">
              <a:latin typeface="Times New Roman" pitchFamily="18" charset="0"/>
            </a:endParaRPr>
          </a:p>
        </p:txBody>
      </p:sp>
      <p:sp>
        <p:nvSpPr>
          <p:cNvPr id="9" name="Line 1029"/>
          <p:cNvSpPr>
            <a:spLocks noChangeShapeType="1"/>
          </p:cNvSpPr>
          <p:nvPr/>
        </p:nvSpPr>
        <p:spPr bwMode="auto">
          <a:xfrm flipV="1">
            <a:off x="2704698" y="4237522"/>
            <a:ext cx="924025" cy="1251284"/>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030"/>
          <p:cNvSpPr>
            <a:spLocks noChangeShapeType="1"/>
          </p:cNvSpPr>
          <p:nvPr/>
        </p:nvSpPr>
        <p:spPr bwMode="auto">
          <a:xfrm flipV="1">
            <a:off x="4876799" y="4237522"/>
            <a:ext cx="1218575" cy="1126156"/>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31"/>
          <p:cNvSpPr>
            <a:spLocks noChangeShapeType="1"/>
          </p:cNvSpPr>
          <p:nvPr/>
        </p:nvSpPr>
        <p:spPr bwMode="auto">
          <a:xfrm flipV="1">
            <a:off x="7565455" y="4131644"/>
            <a:ext cx="1197543" cy="1232034"/>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3706317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163629"/>
            <a:ext cx="10552540" cy="750771"/>
          </a:xfrm>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Extended Bounded-Buffer Problem 1</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r>
            <a:b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br>
            <a:r>
              <a:rPr lang="zh-CN" altLang="en-US" sz="2400" dirty="0" smtClean="0">
                <a:solidFill>
                  <a:srgbClr val="FF0000"/>
                </a:solidFill>
                <a:latin typeface="微软雅黑" panose="020B0503020204020204" pitchFamily="2" charset="-122"/>
                <a:ea typeface="微软雅黑" panose="020B0503020204020204" pitchFamily="2" charset="-122"/>
              </a:rPr>
              <a:t>同时</a:t>
            </a:r>
            <a:r>
              <a:rPr lang="zh-CN" altLang="en-US" sz="2400" dirty="0">
                <a:solidFill>
                  <a:srgbClr val="FF0000"/>
                </a:solidFill>
                <a:latin typeface="微软雅黑" panose="020B0503020204020204" pitchFamily="2" charset="-122"/>
                <a:ea typeface="微软雅黑" panose="020B0503020204020204" pitchFamily="2" charset="-122"/>
              </a:rPr>
              <a:t>具有生产者</a:t>
            </a:r>
            <a:r>
              <a:rPr lang="en-US" altLang="zh-CN" sz="2400" dirty="0">
                <a:solidFill>
                  <a:srgbClr val="FF0000"/>
                </a:solidFill>
                <a:latin typeface="微软雅黑" panose="020B0503020204020204" pitchFamily="2" charset="-122"/>
                <a:ea typeface="微软雅黑" panose="020B0503020204020204" pitchFamily="2" charset="-122"/>
              </a:rPr>
              <a:t>/</a:t>
            </a:r>
            <a:r>
              <a:rPr lang="zh-CN" altLang="en-US" sz="2400" dirty="0">
                <a:solidFill>
                  <a:srgbClr val="FF0000"/>
                </a:solidFill>
                <a:latin typeface="微软雅黑" panose="020B0503020204020204" pitchFamily="2" charset="-122"/>
                <a:ea typeface="微软雅黑" panose="020B0503020204020204" pitchFamily="2" charset="-122"/>
              </a:rPr>
              <a:t>消费者角色</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1027"/>
          <p:cNvSpPr txBox="1">
            <a:spLocks noGrp="1" noChangeArrowheads="1"/>
          </p:cNvSpPr>
          <p:nvPr>
            <p:ph idx="1"/>
          </p:nvPr>
        </p:nvSpPr>
        <p:spPr bwMode="auto">
          <a:xfrm>
            <a:off x="319544" y="1039529"/>
            <a:ext cx="11567656" cy="53131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342900" lvl="1" indent="-342900" eaLnBrk="1" hangingPunct="1">
              <a:lnSpc>
                <a:spcPct val="145000"/>
              </a:lnSpc>
              <a:spcBef>
                <a:spcPts val="600"/>
              </a:spcBef>
              <a:buClr>
                <a:srgbClr val="FF0000"/>
              </a:buClr>
              <a:buSzPct val="100000"/>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process </a:t>
            </a:r>
            <a:r>
              <a:rPr lang="zh-CN" altLang="en-US" sz="2400" dirty="0">
                <a:latin typeface="微软雅黑" panose="020B0503020204020204" pitchFamily="34" charset="-122"/>
                <a:ea typeface="微软雅黑" panose="020B0503020204020204" pitchFamily="34" charset="-122"/>
              </a:rPr>
              <a:t>同时具有生产者、消费者的角色</a:t>
            </a:r>
            <a:endParaRPr lang="en-US" altLang="zh-CN" sz="2400" dirty="0">
              <a:latin typeface="微软雅黑" panose="020B0503020204020204" pitchFamily="34" charset="-122"/>
              <a:ea typeface="微软雅黑" panose="020B0503020204020204" pitchFamily="34" charset="-122"/>
            </a:endParaRPr>
          </a:p>
          <a:p>
            <a:pPr marL="800100" lvl="1" indent="-342900" algn="just" eaLnBrk="1" hangingPunct="1">
              <a:spcBef>
                <a:spcPts val="600"/>
              </a:spcBef>
              <a:buClr>
                <a:srgbClr val="FF0000"/>
              </a:buClr>
              <a:buSzPct val="80000"/>
            </a:pPr>
            <a:endParaRPr lang="en-US" altLang="zh-CN" sz="2400" dirty="0">
              <a:latin typeface="Times New Roman" pitchFamily="18" charset="0"/>
            </a:endParaRPr>
          </a:p>
          <a:p>
            <a:pPr marL="342900" lvl="1" indent="-342900" eaLnBrk="1" hangingPunct="1">
              <a:lnSpc>
                <a:spcPct val="155000"/>
              </a:lnSpc>
              <a:spcBef>
                <a:spcPts val="600"/>
              </a:spcBef>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E.g.1  </a:t>
            </a:r>
            <a:r>
              <a:rPr lang="zh-CN" altLang="en-US" sz="2400" dirty="0">
                <a:latin typeface="微软雅黑" panose="020B0503020204020204" pitchFamily="34" charset="-122"/>
                <a:ea typeface="微软雅黑" panose="020B0503020204020204" pitchFamily="34" charset="-122"/>
              </a:rPr>
              <a:t>老和尚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小和尚问题中的小和尚：</a:t>
            </a:r>
            <a:endParaRPr lang="en-US" altLang="zh-CN" sz="2400" dirty="0">
              <a:latin typeface="微软雅黑" panose="020B0503020204020204" pitchFamily="34" charset="-122"/>
              <a:ea typeface="微软雅黑" panose="020B0503020204020204" pitchFamily="34" charset="-122"/>
            </a:endParaRPr>
          </a:p>
          <a:p>
            <a:pPr marL="0" indent="0">
              <a:buNone/>
              <a:defRPr/>
            </a:pPr>
            <a:r>
              <a:rPr lang="en-US" altLang="zh-CN" sz="2400" dirty="0">
                <a:latin typeface="Times New Roman" pitchFamily="18" charset="0"/>
              </a:rPr>
              <a:t>   </a:t>
            </a:r>
            <a:r>
              <a:rPr lang="en-US" altLang="zh-CN" sz="2400" dirty="0" smtClean="0">
                <a:latin typeface="Times New Roman" pitchFamily="18" charset="0"/>
              </a:rPr>
              <a:t>    </a:t>
            </a:r>
            <a:r>
              <a:rPr lang="zh-CN" altLang="en-US" sz="2400" dirty="0" smtClean="0">
                <a:latin typeface="Times New Roman" pitchFamily="18" charset="0"/>
              </a:rPr>
              <a:t>（</a:t>
            </a:r>
            <a:r>
              <a:rPr lang="zh-CN" altLang="en-US" sz="2400" dirty="0">
                <a:latin typeface="Times New Roman" pitchFamily="18" charset="0"/>
              </a:rPr>
              <a:t>生产者）从水井中取水</a:t>
            </a:r>
            <a:r>
              <a:rPr lang="en-US" altLang="zh-CN" sz="2400" dirty="0">
                <a:latin typeface="Times New Roman" pitchFamily="18" charset="0"/>
              </a:rPr>
              <a:t>——</a:t>
            </a:r>
            <a:r>
              <a:rPr lang="zh-CN" altLang="en-US" sz="2400" dirty="0">
                <a:latin typeface="Times New Roman" pitchFamily="18" charset="0"/>
              </a:rPr>
              <a:t>（消费者）向水缸中倒水</a:t>
            </a:r>
            <a:endParaRPr lang="en-US" altLang="zh-CN" sz="2400" dirty="0">
              <a:latin typeface="Times New Roman" pitchFamily="18" charset="0"/>
            </a:endParaRPr>
          </a:p>
          <a:p>
            <a:pPr marL="0" indent="0">
              <a:buNone/>
              <a:defRPr/>
            </a:pPr>
            <a:r>
              <a:rPr lang="en-US" altLang="zh-CN" sz="2400" dirty="0">
                <a:latin typeface="Times New Roman" pitchFamily="18" charset="0"/>
              </a:rPr>
              <a:t>           </a:t>
            </a:r>
          </a:p>
          <a:p>
            <a:pPr marL="342900" lvl="1" indent="-342900" eaLnBrk="1" hangingPunct="1">
              <a:lnSpc>
                <a:spcPct val="165000"/>
              </a:lnSpc>
              <a:spcBef>
                <a:spcPts val="600"/>
              </a:spcBef>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E.g.2  </a:t>
            </a:r>
            <a:r>
              <a:rPr lang="zh-CN" altLang="en-US" sz="2400" dirty="0">
                <a:latin typeface="微软雅黑" panose="020B0503020204020204" pitchFamily="34" charset="-122"/>
                <a:ea typeface="微软雅黑" panose="020B0503020204020204" pitchFamily="34" charset="-122"/>
              </a:rPr>
              <a:t>多条串行生产线</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流程中的中间工序</a:t>
            </a:r>
            <a:r>
              <a:rPr lang="zh-CN" altLang="en-US" sz="2400" dirty="0">
                <a:latin typeface="微软雅黑" panose="020B0503020204020204" pitchFamily="34" charset="-122"/>
                <a:ea typeface="微软雅黑" panose="020B0503020204020204" pitchFamily="34" charset="-122"/>
                <a:sym typeface="Wingdings" pitchFamily="2" charset="2"/>
              </a:rPr>
              <a:t>，</a:t>
            </a:r>
            <a:endParaRPr lang="en-US" altLang="zh-CN" sz="2400" dirty="0">
              <a:latin typeface="微软雅黑" panose="020B0503020204020204" pitchFamily="34" charset="-122"/>
              <a:ea typeface="微软雅黑" panose="020B0503020204020204" pitchFamily="34" charset="-122"/>
              <a:sym typeface="Wingdings" pitchFamily="2" charset="2"/>
            </a:endParaRPr>
          </a:p>
          <a:p>
            <a:pPr marL="800100" lvl="1" indent="-342900" algn="just" eaLnBrk="1" hangingPunct="1">
              <a:spcBef>
                <a:spcPts val="600"/>
              </a:spcBef>
              <a:buClr>
                <a:srgbClr val="FF0000"/>
              </a:buClr>
              <a:buSzPct val="80000"/>
              <a:defRPr/>
            </a:pPr>
            <a:r>
              <a:rPr lang="en-US" altLang="zh-CN" sz="2400" dirty="0" smtClean="0">
                <a:latin typeface="微软雅黑" panose="020B0503020204020204" pitchFamily="34" charset="-122"/>
                <a:ea typeface="微软雅黑" panose="020B0503020204020204" pitchFamily="34" charset="-122"/>
                <a:cs typeface="Times New Roman" pitchFamily="18" charset="0"/>
                <a:sym typeface="Wingdings" pitchFamily="2" charset="2"/>
              </a:rPr>
              <a:t>1</a:t>
            </a:r>
            <a:r>
              <a:rPr lang="en-US" altLang="zh-CN" sz="2400" dirty="0">
                <a:latin typeface="微软雅黑" panose="020B0503020204020204" pitchFamily="34" charset="-122"/>
                <a:ea typeface="微软雅黑" panose="020B0503020204020204" pitchFamily="34" charset="-122"/>
                <a:cs typeface="Times New Roman" pitchFamily="18" charset="0"/>
                <a:sym typeface="Wingdings" pitchFamily="2" charset="2"/>
              </a:rPr>
              <a:t>)</a:t>
            </a:r>
            <a:r>
              <a:rPr lang="zh-CN" altLang="en-US" sz="2400" dirty="0" smtClean="0">
                <a:latin typeface="微软雅黑" panose="020B0503020204020204" pitchFamily="34" charset="-122"/>
                <a:ea typeface="微软雅黑" panose="020B0503020204020204" pitchFamily="34" charset="-122"/>
                <a:cs typeface="Times New Roman" pitchFamily="18" charset="0"/>
                <a:sym typeface="Wingdings" pitchFamily="2" charset="2"/>
              </a:rPr>
              <a:t>（作为消费者</a:t>
            </a:r>
            <a:r>
              <a:rPr lang="zh-CN" altLang="en-US" sz="2400" dirty="0">
                <a:latin typeface="微软雅黑" panose="020B0503020204020204" pitchFamily="34" charset="-122"/>
                <a:ea typeface="微软雅黑" panose="020B0503020204020204" pitchFamily="34" charset="-122"/>
                <a:cs typeface="Times New Roman" pitchFamily="18" charset="0"/>
                <a:sym typeface="Wingdings" pitchFamily="2" charset="2"/>
              </a:rPr>
              <a:t>）</a:t>
            </a:r>
            <a:r>
              <a:rPr lang="zh-CN" altLang="en-US" sz="2400" dirty="0">
                <a:latin typeface="微软雅黑" panose="020B0503020204020204" pitchFamily="34" charset="-122"/>
                <a:ea typeface="微软雅黑" panose="020B0503020204020204" pitchFamily="34" charset="-122"/>
                <a:cs typeface="Times New Roman" pitchFamily="18" charset="0"/>
              </a:rPr>
              <a:t>从前道工序取零件</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eaLnBrk="1" hangingPunct="1">
              <a:spcBef>
                <a:spcPts val="600"/>
              </a:spcBef>
              <a:buClr>
                <a:srgbClr val="FF0000"/>
              </a:buClr>
              <a:buSzPct val="80000"/>
              <a:defRPr/>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装配产品</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gn="just" eaLnBrk="1" hangingPunct="1">
              <a:spcBef>
                <a:spcPts val="600"/>
              </a:spcBef>
              <a:buClr>
                <a:srgbClr val="FF0000"/>
              </a:buClr>
              <a:buSzPct val="80000"/>
              <a:defRPr/>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smtClean="0">
                <a:latin typeface="微软雅黑" panose="020B0503020204020204" pitchFamily="34" charset="-122"/>
                <a:ea typeface="微软雅黑" panose="020B0503020204020204" pitchFamily="34" charset="-122"/>
                <a:cs typeface="Times New Roman" pitchFamily="18" charset="0"/>
              </a:rPr>
              <a:t>（作为生产者</a:t>
            </a:r>
            <a:r>
              <a:rPr lang="zh-CN" altLang="en-US" sz="2400" dirty="0">
                <a:latin typeface="微软雅黑" panose="020B0503020204020204" pitchFamily="34" charset="-122"/>
                <a:ea typeface="微软雅黑" panose="020B0503020204020204" pitchFamily="34" charset="-122"/>
                <a:cs typeface="Times New Roman" pitchFamily="18" charset="0"/>
              </a:rPr>
              <a:t>）向后道工序传递产品</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a:defRPr/>
            </a:pPr>
            <a:endParaRPr lang="en-US" altLang="zh-CN" sz="2400" dirty="0">
              <a:latin typeface="Times New Roman" pitchFamily="18" charset="0"/>
            </a:endParaRPr>
          </a:p>
          <a:p>
            <a:pPr marL="195263" indent="-195263" eaLnBrk="1" hangingPunct="1">
              <a:lnSpc>
                <a:spcPct val="80000"/>
              </a:lnSpc>
            </a:pP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9783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老</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和尚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小和尚挑水</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1027"/>
          <p:cNvSpPr txBox="1">
            <a:spLocks noGrp="1" noChangeArrowheads="1"/>
          </p:cNvSpPr>
          <p:nvPr>
            <p:ph idx="1"/>
          </p:nvPr>
        </p:nvSpPr>
        <p:spPr bwMode="auto">
          <a:xfrm>
            <a:off x="319544" y="1039529"/>
            <a:ext cx="11567656" cy="531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342900" lvl="1" indent="-342900" eaLnBrk="1" hangingPunct="1">
              <a:lnSpc>
                <a:spcPct val="145000"/>
              </a:lnSpc>
              <a:spcBef>
                <a:spcPts val="600"/>
              </a:spcBef>
              <a:buClr>
                <a:srgbClr val="FF0000"/>
              </a:buClr>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考虑</a:t>
            </a:r>
            <a:endParaRPr lang="en-US" altLang="zh-CN" sz="2400" dirty="0">
              <a:latin typeface="微软雅黑" panose="020B0503020204020204" pitchFamily="34" charset="-122"/>
              <a:ea typeface="微软雅黑" panose="020B0503020204020204" pitchFamily="34" charset="-122"/>
            </a:endParaRP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并发活动对象：和尚</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并发进程</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对象业务逻辑：工作流程</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共享资源：需要互斥的共享资源</a:t>
            </a:r>
          </a:p>
          <a:p>
            <a:pPr marL="195263" indent="-195263" eaLnBrk="1" hangingPunct="1">
              <a:lnSpc>
                <a:spcPct val="80000"/>
              </a:lnSpc>
              <a:buFont typeface="Wingdings" pitchFamily="2" charset="2"/>
              <a:buNone/>
            </a:pPr>
            <a:endParaRPr lang="zh-CN" altLang="en-US" sz="2400" dirty="0" smtClean="0">
              <a:latin typeface="微软雅黑" panose="020B0503020204020204" pitchFamily="34" charset="-122"/>
              <a:ea typeface="微软雅黑" panose="020B0503020204020204" pitchFamily="34" charset="-122"/>
            </a:endParaRPr>
          </a:p>
          <a:p>
            <a:pPr marL="342900" lvl="1" indent="-342900" eaLnBrk="1" hangingPunct="1">
              <a:lnSpc>
                <a:spcPct val="145000"/>
              </a:lnSpc>
              <a:spcBef>
                <a:spcPts val="600"/>
              </a:spcBef>
              <a:buClr>
                <a:srgbClr val="FF0000"/>
              </a:buClr>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Question (</a:t>
            </a:r>
            <a:r>
              <a:rPr lang="zh-CN" altLang="en-US" sz="2400" dirty="0" smtClean="0">
                <a:latin typeface="微软雅黑" panose="020B0503020204020204" pitchFamily="34" charset="-122"/>
                <a:ea typeface="微软雅黑" panose="020B0503020204020204" pitchFamily="34" charset="-122"/>
              </a:rPr>
              <a:t>北京邮电大学计算机考</a:t>
            </a:r>
            <a:r>
              <a:rPr lang="zh-CN" altLang="en-US" sz="2400" dirty="0">
                <a:latin typeface="微软雅黑" panose="020B0503020204020204" pitchFamily="34" charset="-122"/>
                <a:ea typeface="微软雅黑" panose="020B0503020204020204" pitchFamily="34" charset="-122"/>
              </a:rPr>
              <a:t>研试题)</a:t>
            </a:r>
            <a:endParaRPr lang="en-US" altLang="zh-CN" sz="2400" dirty="0">
              <a:latin typeface="微软雅黑" panose="020B0503020204020204" pitchFamily="34" charset="-122"/>
              <a:ea typeface="微软雅黑" panose="020B0503020204020204" pitchFamily="34" charset="-122"/>
            </a:endParaRP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某寺庙，小、老和尚若干</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水缸，由小和尚提水入缸(向缸中倒水)</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老和尚从缸中提水饮用，水缸可容10 桶水</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水取自同－井中，水井径窄，每次只能容－个桶取水</a:t>
            </a:r>
          </a:p>
          <a:p>
            <a:pPr marL="800100" lvl="1" indent="-342900" algn="just" eaLnBrk="1" hangingPunct="1">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水桶总数为3个。每次向缸中倒水、或从缸中取水仅为1 桶，且不可同时进行</a:t>
            </a:r>
          </a:p>
          <a:p>
            <a:pPr marL="457200" lvl="1" indent="0" algn="just" eaLnBrk="1" hangingPunct="1">
              <a:spcBef>
                <a:spcPts val="600"/>
              </a:spcBef>
              <a:buClr>
                <a:srgbClr val="FF0000"/>
              </a:buClr>
              <a:buSzPct val="80000"/>
              <a:buNone/>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457200" lvl="1" indent="0" algn="just" eaLnBrk="1" hangingPunct="1">
              <a:spcBef>
                <a:spcPts val="600"/>
              </a:spcBef>
              <a:buClr>
                <a:srgbClr val="FF0000"/>
              </a:buClr>
              <a:buSzPct val="80000"/>
              <a:buNone/>
            </a:pPr>
            <a:r>
              <a:rPr lang="zh-CN" altLang="en-US" sz="2400" dirty="0" smtClean="0">
                <a:latin typeface="微软雅黑" panose="020B0503020204020204" pitchFamily="34" charset="-122"/>
                <a:ea typeface="微软雅黑" panose="020B0503020204020204" pitchFamily="34" charset="-122"/>
                <a:cs typeface="Times New Roman" pitchFamily="18" charset="0"/>
              </a:rPr>
              <a:t>试</a:t>
            </a:r>
            <a:r>
              <a:rPr lang="zh-CN" altLang="en-US" sz="2400" dirty="0">
                <a:latin typeface="微软雅黑" panose="020B0503020204020204" pitchFamily="34" charset="-122"/>
                <a:ea typeface="微软雅黑" panose="020B0503020204020204" pitchFamily="34" charset="-122"/>
                <a:cs typeface="Times New Roman" pitchFamily="18" charset="0"/>
              </a:rPr>
              <a:t>给出有关从缸中取水和向缸中倒水的算法描述</a:t>
            </a:r>
          </a:p>
          <a:p>
            <a:pPr marL="195263" indent="-195263" eaLnBrk="1" hangingPunct="1">
              <a:lnSpc>
                <a:spcPct val="80000"/>
              </a:lnSpc>
            </a:pP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8149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1027"/>
          <p:cNvSpPr>
            <a:spLocks noGrp="1" noChangeArrowheads="1"/>
          </p:cNvSpPr>
          <p:nvPr>
            <p:ph type="title"/>
          </p:nvPr>
        </p:nvSpPr>
        <p:spPr/>
        <p:txBody>
          <a:bodyPr>
            <a:normAutofit/>
          </a:bodyPr>
          <a:lstStyle/>
          <a:p>
            <a:pPr marL="195263" indent="-195263" eaLnBrk="1" hangingPunct="1"/>
            <a:r>
              <a:rPr lang="zh-CN" altLang="en-US" sz="2400" dirty="0">
                <a:solidFill>
                  <a:schemeClr val="accent5">
                    <a:lumMod val="75000"/>
                  </a:schemeClr>
                </a:solidFill>
                <a:latin typeface="微软雅黑" panose="020B0503020204020204" pitchFamily="2" charset="-122"/>
                <a:ea typeface="微软雅黑" panose="020B0503020204020204" pitchFamily="2" charset="-122"/>
              </a:rPr>
              <a:t>归结为2个生产者-消费者问题的组合：</a:t>
            </a:r>
          </a:p>
        </p:txBody>
      </p:sp>
      <p:grpSp>
        <p:nvGrpSpPr>
          <p:cNvPr id="8" name="Group 1039"/>
          <p:cNvGrpSpPr>
            <a:grpSpLocks/>
          </p:cNvGrpSpPr>
          <p:nvPr/>
        </p:nvGrpSpPr>
        <p:grpSpPr bwMode="auto">
          <a:xfrm>
            <a:off x="3447470" y="2514600"/>
            <a:ext cx="838200" cy="2438400"/>
            <a:chOff x="576" y="1920"/>
            <a:chExt cx="528" cy="1536"/>
          </a:xfrm>
        </p:grpSpPr>
        <p:sp>
          <p:nvSpPr>
            <p:cNvPr id="9" name="Rectangle 1028"/>
            <p:cNvSpPr>
              <a:spLocks noChangeArrowheads="1"/>
            </p:cNvSpPr>
            <p:nvPr/>
          </p:nvSpPr>
          <p:spPr bwMode="auto">
            <a:xfrm>
              <a:off x="576" y="3264"/>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Rectangle 1029"/>
            <p:cNvSpPr>
              <a:spLocks noChangeArrowheads="1"/>
            </p:cNvSpPr>
            <p:nvPr/>
          </p:nvSpPr>
          <p:spPr bwMode="auto">
            <a:xfrm>
              <a:off x="576" y="3072"/>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Rectangle 1030"/>
            <p:cNvSpPr>
              <a:spLocks noChangeArrowheads="1"/>
            </p:cNvSpPr>
            <p:nvPr/>
          </p:nvSpPr>
          <p:spPr bwMode="auto">
            <a:xfrm>
              <a:off x="576" y="2880"/>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Rectangle 1033"/>
            <p:cNvSpPr>
              <a:spLocks noChangeArrowheads="1"/>
            </p:cNvSpPr>
            <p:nvPr/>
          </p:nvSpPr>
          <p:spPr bwMode="auto">
            <a:xfrm>
              <a:off x="576" y="2304"/>
              <a:ext cx="528" cy="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3" name="Rectangle 1034"/>
            <p:cNvSpPr>
              <a:spLocks noChangeArrowheads="1"/>
            </p:cNvSpPr>
            <p:nvPr/>
          </p:nvSpPr>
          <p:spPr bwMode="auto">
            <a:xfrm>
              <a:off x="576" y="2112"/>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4" name="Rectangle 1035"/>
            <p:cNvSpPr>
              <a:spLocks noChangeArrowheads="1"/>
            </p:cNvSpPr>
            <p:nvPr/>
          </p:nvSpPr>
          <p:spPr bwMode="auto">
            <a:xfrm>
              <a:off x="576" y="1920"/>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5" name="Text Box 1037"/>
            <p:cNvSpPr txBox="1">
              <a:spLocks noChangeArrowheads="1"/>
            </p:cNvSpPr>
            <p:nvPr/>
          </p:nvSpPr>
          <p:spPr bwMode="auto">
            <a:xfrm>
              <a:off x="708" y="2496"/>
              <a:ext cx="31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a:t>
              </a:r>
            </a:p>
          </p:txBody>
        </p:sp>
      </p:grpSp>
      <p:sp>
        <p:nvSpPr>
          <p:cNvPr id="16" name="Text Box 1038"/>
          <p:cNvSpPr txBox="1">
            <a:spLocks noChangeArrowheads="1"/>
          </p:cNvSpPr>
          <p:nvPr/>
        </p:nvSpPr>
        <p:spPr bwMode="auto">
          <a:xfrm>
            <a:off x="2575666" y="4953604"/>
            <a:ext cx="2694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rPr>
              <a:t>the </a:t>
            </a:r>
            <a:r>
              <a:rPr lang="en-US" altLang="zh-CN" sz="2000" b="1" dirty="0">
                <a:latin typeface="微软雅黑" panose="020B0503020204020204" pitchFamily="34" charset="-122"/>
                <a:ea typeface="微软雅黑" panose="020B0503020204020204" pitchFamily="34" charset="-122"/>
              </a:rPr>
              <a:t>well</a:t>
            </a:r>
            <a:r>
              <a:rPr lang="en-US" altLang="zh-CN" sz="2000" dirty="0">
                <a:latin typeface="微软雅黑" panose="020B0503020204020204" pitchFamily="34" charset="-122"/>
                <a:ea typeface="微软雅黑" panose="020B0503020204020204" pitchFamily="34" charset="-122"/>
              </a:rPr>
              <a:t> with </a:t>
            </a:r>
          </a:p>
          <a:p>
            <a:pPr algn="ctr" eaLnBrk="1" hangingPunct="1"/>
            <a:r>
              <a:rPr lang="en-US" altLang="zh-CN" sz="2000" dirty="0">
                <a:latin typeface="微软雅黑" panose="020B0503020204020204" pitchFamily="34" charset="-122"/>
                <a:ea typeface="微软雅黑" panose="020B0503020204020204" pitchFamily="34" charset="-122"/>
              </a:rPr>
              <a:t>unbounded capacity</a:t>
            </a:r>
          </a:p>
          <a:p>
            <a:pPr algn="ctr" eaLnBrk="1" hangingPunct="1"/>
            <a:r>
              <a:rPr lang="en-US" altLang="zh-CN" sz="2000" dirty="0">
                <a:latin typeface="微软雅黑" panose="020B0503020204020204" pitchFamily="34" charset="-122"/>
                <a:ea typeface="微软雅黑" panose="020B0503020204020204" pitchFamily="34" charset="-122"/>
              </a:rPr>
              <a:t>(buffer 1)</a:t>
            </a:r>
          </a:p>
        </p:txBody>
      </p:sp>
      <p:sp>
        <p:nvSpPr>
          <p:cNvPr id="17" name="AutoShape 1040"/>
          <p:cNvSpPr>
            <a:spLocks noChangeArrowheads="1"/>
          </p:cNvSpPr>
          <p:nvPr/>
        </p:nvSpPr>
        <p:spPr bwMode="auto">
          <a:xfrm>
            <a:off x="7714670" y="2438400"/>
            <a:ext cx="1905000" cy="2057400"/>
          </a:xfrm>
          <a:prstGeom prst="can">
            <a:avLst>
              <a:gd name="adj" fmla="val 27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Text Box 1042"/>
          <p:cNvSpPr txBox="1">
            <a:spLocks noChangeArrowheads="1"/>
          </p:cNvSpPr>
          <p:nvPr/>
        </p:nvSpPr>
        <p:spPr bwMode="auto">
          <a:xfrm>
            <a:off x="7962433" y="4628615"/>
            <a:ext cx="173374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dirty="0">
                <a:latin typeface="微软雅黑" panose="020B0503020204020204" pitchFamily="34" charset="-122"/>
                <a:ea typeface="微软雅黑" panose="020B0503020204020204" pitchFamily="34" charset="-122"/>
              </a:rPr>
              <a:t>the </a:t>
            </a:r>
            <a:r>
              <a:rPr lang="en-US" altLang="zh-CN" sz="2000" b="1" dirty="0">
                <a:latin typeface="微软雅黑" panose="020B0503020204020204" pitchFamily="34" charset="-122"/>
                <a:ea typeface="微软雅黑" panose="020B0503020204020204" pitchFamily="34" charset="-122"/>
              </a:rPr>
              <a:t>vat</a:t>
            </a:r>
            <a:r>
              <a:rPr lang="en-US" altLang="zh-CN" sz="2000" dirty="0">
                <a:latin typeface="微软雅黑" panose="020B0503020204020204" pitchFamily="34" charset="-122"/>
                <a:ea typeface="微软雅黑" panose="020B0503020204020204" pitchFamily="34" charset="-122"/>
              </a:rPr>
              <a:t> with </a:t>
            </a:r>
          </a:p>
          <a:p>
            <a:pPr algn="ctr" eaLnBrk="1" hangingPunct="1"/>
            <a:r>
              <a:rPr lang="en-US" altLang="zh-CN" sz="2000" dirty="0">
                <a:latin typeface="微软雅黑" panose="020B0503020204020204" pitchFamily="34" charset="-122"/>
                <a:ea typeface="微软雅黑" panose="020B0503020204020204" pitchFamily="34" charset="-122"/>
              </a:rPr>
              <a:t>capacity=10</a:t>
            </a:r>
          </a:p>
          <a:p>
            <a:pPr algn="ctr" eaLnBrk="1" hangingPunct="1"/>
            <a:r>
              <a:rPr lang="en-US" altLang="zh-CN" sz="2000" dirty="0">
                <a:latin typeface="微软雅黑" panose="020B0503020204020204" pitchFamily="34" charset="-122"/>
                <a:ea typeface="微软雅黑" panose="020B0503020204020204" pitchFamily="34" charset="-122"/>
              </a:rPr>
              <a:t>(buffer 2) </a:t>
            </a:r>
          </a:p>
        </p:txBody>
      </p:sp>
      <p:grpSp>
        <p:nvGrpSpPr>
          <p:cNvPr id="19" name="Group 1049"/>
          <p:cNvGrpSpPr>
            <a:grpSpLocks/>
          </p:cNvGrpSpPr>
          <p:nvPr/>
        </p:nvGrpSpPr>
        <p:grpSpPr bwMode="auto">
          <a:xfrm>
            <a:off x="5885870" y="2057400"/>
            <a:ext cx="304800" cy="762000"/>
            <a:chOff x="2016" y="1776"/>
            <a:chExt cx="192" cy="480"/>
          </a:xfrm>
        </p:grpSpPr>
        <p:sp>
          <p:nvSpPr>
            <p:cNvPr id="20" name="Oval 1044"/>
            <p:cNvSpPr>
              <a:spLocks noChangeArrowheads="1"/>
            </p:cNvSpPr>
            <p:nvPr/>
          </p:nvSpPr>
          <p:spPr bwMode="auto">
            <a:xfrm>
              <a:off x="2016" y="1776"/>
              <a:ext cx="192" cy="192"/>
            </a:xfrm>
            <a:prstGeom prst="ellipse">
              <a:avLst/>
            </a:prstGeom>
            <a:solidFill>
              <a:schemeClr val="bg1"/>
            </a:solidFill>
            <a:ln w="19050">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1" name="Line 1045"/>
            <p:cNvSpPr>
              <a:spLocks noChangeShapeType="1"/>
            </p:cNvSpPr>
            <p:nvPr/>
          </p:nvSpPr>
          <p:spPr bwMode="auto">
            <a:xfrm>
              <a:off x="2112" y="1968"/>
              <a:ext cx="0" cy="144"/>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2" name="Line 1046"/>
            <p:cNvSpPr>
              <a:spLocks noChangeShapeType="1"/>
            </p:cNvSpPr>
            <p:nvPr/>
          </p:nvSpPr>
          <p:spPr bwMode="auto">
            <a:xfrm>
              <a:off x="2016" y="2064"/>
              <a:ext cx="192"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3" name="Line 1047"/>
            <p:cNvSpPr>
              <a:spLocks noChangeShapeType="1"/>
            </p:cNvSpPr>
            <p:nvPr/>
          </p:nvSpPr>
          <p:spPr bwMode="auto">
            <a:xfrm flipH="1">
              <a:off x="2016"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24" name="Line 1048"/>
            <p:cNvSpPr>
              <a:spLocks noChangeShapeType="1"/>
            </p:cNvSpPr>
            <p:nvPr/>
          </p:nvSpPr>
          <p:spPr bwMode="auto">
            <a:xfrm>
              <a:off x="2112"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
        <p:nvSpPr>
          <p:cNvPr id="25" name="AutoShape 1056"/>
          <p:cNvSpPr>
            <a:spLocks noChangeArrowheads="1"/>
          </p:cNvSpPr>
          <p:nvPr/>
        </p:nvSpPr>
        <p:spPr bwMode="auto">
          <a:xfrm>
            <a:off x="4285670" y="2743200"/>
            <a:ext cx="3429000" cy="304800"/>
          </a:xfrm>
          <a:prstGeom prst="rightArrow">
            <a:avLst>
              <a:gd name="adj1" fmla="val 46870"/>
              <a:gd name="adj2" fmla="val 61146"/>
            </a:avLst>
          </a:prstGeom>
          <a:solidFill>
            <a:srgbClr val="DDDDDD"/>
          </a:solidFill>
          <a:ln w="9525">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6" name="AutoShape 1057"/>
          <p:cNvSpPr>
            <a:spLocks noChangeArrowheads="1"/>
          </p:cNvSpPr>
          <p:nvPr/>
        </p:nvSpPr>
        <p:spPr bwMode="auto">
          <a:xfrm>
            <a:off x="9619670" y="2743200"/>
            <a:ext cx="1295400" cy="304800"/>
          </a:xfrm>
          <a:prstGeom prst="rightArrow">
            <a:avLst>
              <a:gd name="adj1" fmla="val 50000"/>
              <a:gd name="adj2" fmla="val 64576"/>
            </a:avLst>
          </a:prstGeom>
          <a:solidFill>
            <a:srgbClr val="DDDDDD"/>
          </a:solidFill>
          <a:ln w="9525">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7" name="Text Box 1058"/>
          <p:cNvSpPr txBox="1">
            <a:spLocks noChangeArrowheads="1"/>
          </p:cNvSpPr>
          <p:nvPr/>
        </p:nvSpPr>
        <p:spPr bwMode="auto">
          <a:xfrm>
            <a:off x="5276270" y="2971800"/>
            <a:ext cx="176053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younger </a:t>
            </a:r>
          </a:p>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monks</a:t>
            </a:r>
            <a:r>
              <a:rPr lang="en-US" altLang="zh-CN" sz="2000">
                <a:latin typeface="微软雅黑" panose="020B0503020204020204" pitchFamily="34" charset="-122"/>
                <a:ea typeface="微软雅黑" panose="020B0503020204020204" pitchFamily="34" charset="-122"/>
              </a:rPr>
              <a:t> as</a:t>
            </a:r>
          </a:p>
          <a:p>
            <a:pPr algn="ctr" eaLnBrk="1" hangingPunct="1"/>
            <a:r>
              <a:rPr lang="en-US" altLang="zh-CN" sz="2000">
                <a:latin typeface="微软雅黑" panose="020B0503020204020204" pitchFamily="34" charset="-122"/>
                <a:ea typeface="微软雅黑" panose="020B0503020204020204" pitchFamily="34" charset="-122"/>
              </a:rPr>
              <a:t>consumers and</a:t>
            </a:r>
          </a:p>
          <a:p>
            <a:pPr algn="ctr" eaLnBrk="1" hangingPunct="1"/>
            <a:r>
              <a:rPr lang="en-US" altLang="zh-CN" sz="2000">
                <a:latin typeface="微软雅黑" panose="020B0503020204020204" pitchFamily="34" charset="-122"/>
                <a:ea typeface="微软雅黑" panose="020B0503020204020204" pitchFamily="34" charset="-122"/>
              </a:rPr>
              <a:t>producers  </a:t>
            </a:r>
          </a:p>
        </p:txBody>
      </p:sp>
      <p:grpSp>
        <p:nvGrpSpPr>
          <p:cNvPr id="28" name="Group 1061"/>
          <p:cNvGrpSpPr>
            <a:grpSpLocks/>
          </p:cNvGrpSpPr>
          <p:nvPr/>
        </p:nvGrpSpPr>
        <p:grpSpPr bwMode="auto">
          <a:xfrm>
            <a:off x="10000670" y="2057400"/>
            <a:ext cx="304800" cy="762000"/>
            <a:chOff x="2016" y="1776"/>
            <a:chExt cx="192" cy="480"/>
          </a:xfrm>
        </p:grpSpPr>
        <p:sp>
          <p:nvSpPr>
            <p:cNvPr id="29" name="Oval 1062"/>
            <p:cNvSpPr>
              <a:spLocks noChangeArrowheads="1"/>
            </p:cNvSpPr>
            <p:nvPr/>
          </p:nvSpPr>
          <p:spPr bwMode="auto">
            <a:xfrm>
              <a:off x="2016" y="1776"/>
              <a:ext cx="192" cy="192"/>
            </a:xfrm>
            <a:prstGeom prst="ellipse">
              <a:avLst/>
            </a:prstGeom>
            <a:solidFill>
              <a:schemeClr val="bg1"/>
            </a:solidFill>
            <a:ln w="19050">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0" name="Line 1063"/>
            <p:cNvSpPr>
              <a:spLocks noChangeShapeType="1"/>
            </p:cNvSpPr>
            <p:nvPr/>
          </p:nvSpPr>
          <p:spPr bwMode="auto">
            <a:xfrm>
              <a:off x="2112" y="1968"/>
              <a:ext cx="0" cy="144"/>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1" name="Line 1064"/>
            <p:cNvSpPr>
              <a:spLocks noChangeShapeType="1"/>
            </p:cNvSpPr>
            <p:nvPr/>
          </p:nvSpPr>
          <p:spPr bwMode="auto">
            <a:xfrm>
              <a:off x="2016" y="2064"/>
              <a:ext cx="192"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2" name="Line 1065"/>
            <p:cNvSpPr>
              <a:spLocks noChangeShapeType="1"/>
            </p:cNvSpPr>
            <p:nvPr/>
          </p:nvSpPr>
          <p:spPr bwMode="auto">
            <a:xfrm flipH="1">
              <a:off x="2016"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3" name="Line 1066"/>
            <p:cNvSpPr>
              <a:spLocks noChangeShapeType="1"/>
            </p:cNvSpPr>
            <p:nvPr/>
          </p:nvSpPr>
          <p:spPr bwMode="auto">
            <a:xfrm>
              <a:off x="2112" y="2112"/>
              <a:ext cx="96" cy="14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grpSp>
      <p:sp>
        <p:nvSpPr>
          <p:cNvPr id="34" name="Text Box 1067"/>
          <p:cNvSpPr txBox="1">
            <a:spLocks noChangeArrowheads="1"/>
          </p:cNvSpPr>
          <p:nvPr/>
        </p:nvSpPr>
        <p:spPr bwMode="auto">
          <a:xfrm>
            <a:off x="9848270" y="3048000"/>
            <a:ext cx="1371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old </a:t>
            </a:r>
          </a:p>
          <a:p>
            <a:pPr algn="ctr" eaLnBrk="1" hangingPunct="1"/>
            <a:r>
              <a:rPr lang="en-US" altLang="zh-CN" sz="2000">
                <a:solidFill>
                  <a:schemeClr val="folHlink"/>
                </a:solidFill>
                <a:latin typeface="微软雅黑" panose="020B0503020204020204" pitchFamily="34" charset="-122"/>
                <a:ea typeface="微软雅黑" panose="020B0503020204020204" pitchFamily="34" charset="-122"/>
              </a:rPr>
              <a:t>monks</a:t>
            </a:r>
            <a:r>
              <a:rPr lang="en-US" altLang="zh-CN" sz="2000">
                <a:latin typeface="微软雅黑" panose="020B0503020204020204" pitchFamily="34" charset="-122"/>
                <a:ea typeface="微软雅黑" panose="020B0503020204020204" pitchFamily="34" charset="-122"/>
              </a:rPr>
              <a:t> as consumers </a:t>
            </a:r>
          </a:p>
        </p:txBody>
      </p:sp>
      <p:sp>
        <p:nvSpPr>
          <p:cNvPr id="35" name="AutoShape 1068"/>
          <p:cNvSpPr>
            <a:spLocks noChangeArrowheads="1"/>
          </p:cNvSpPr>
          <p:nvPr/>
        </p:nvSpPr>
        <p:spPr bwMode="auto">
          <a:xfrm>
            <a:off x="7105070" y="457200"/>
            <a:ext cx="2362200" cy="838200"/>
          </a:xfrm>
          <a:prstGeom prst="roundRect">
            <a:avLst>
              <a:gd name="adj" fmla="val 16667"/>
            </a:avLst>
          </a:prstGeom>
          <a:solidFill>
            <a:schemeClr val="bg1"/>
          </a:solidFill>
          <a:ln w="9525">
            <a:solidFill>
              <a:schemeClr val="tx1"/>
            </a:solidFill>
            <a:miter lim="800000"/>
            <a:headEnd/>
            <a:tailEnd/>
          </a:ln>
        </p:spPr>
        <p:txBody>
          <a:bodyPr wrap="none" anchor="ctr"/>
          <a:lstStyle/>
          <a:p>
            <a:pPr algn="ctr"/>
            <a:r>
              <a:rPr lang="en-US" altLang="zh-CN" sz="2000">
                <a:latin typeface="微软雅黑" panose="020B0503020204020204" pitchFamily="34" charset="-122"/>
                <a:ea typeface="微软雅黑" panose="020B0503020204020204" pitchFamily="34" charset="-122"/>
              </a:rPr>
              <a:t>available </a:t>
            </a:r>
            <a:r>
              <a:rPr lang="en-US" altLang="zh-CN" sz="2000" b="1">
                <a:latin typeface="微软雅黑" panose="020B0503020204020204" pitchFamily="34" charset="-122"/>
                <a:ea typeface="微软雅黑" panose="020B0503020204020204" pitchFamily="34" charset="-122"/>
              </a:rPr>
              <a:t>buckets</a:t>
            </a:r>
          </a:p>
          <a:p>
            <a:pPr algn="ctr"/>
            <a:r>
              <a:rPr lang="en-US" altLang="zh-CN" sz="2000">
                <a:latin typeface="微软雅黑" panose="020B0503020204020204" pitchFamily="34" charset="-122"/>
                <a:ea typeface="微软雅黑" panose="020B0503020204020204" pitchFamily="34" charset="-122"/>
              </a:rPr>
              <a:t>{b</a:t>
            </a:r>
            <a:r>
              <a:rPr lang="en-US" altLang="zh-CN" sz="2000" baseline="-25000">
                <a:latin typeface="微软雅黑" panose="020B0503020204020204" pitchFamily="34" charset="-122"/>
                <a:ea typeface="微软雅黑" panose="020B0503020204020204" pitchFamily="34" charset="-122"/>
              </a:rPr>
              <a:t>1</a:t>
            </a:r>
            <a:r>
              <a:rPr lang="en-US" altLang="zh-CN" sz="2000">
                <a:latin typeface="微软雅黑" panose="020B0503020204020204" pitchFamily="34" charset="-122"/>
                <a:ea typeface="微软雅黑" panose="020B0503020204020204" pitchFamily="34" charset="-122"/>
              </a:rPr>
              <a:t>, b</a:t>
            </a:r>
            <a:r>
              <a:rPr lang="en-US" altLang="zh-CN" sz="2000" baseline="-25000">
                <a:latin typeface="微软雅黑" panose="020B0503020204020204" pitchFamily="34" charset="-122"/>
                <a:ea typeface="微软雅黑" panose="020B0503020204020204" pitchFamily="34" charset="-122"/>
              </a:rPr>
              <a:t>2</a:t>
            </a:r>
            <a:r>
              <a:rPr lang="en-US" altLang="zh-CN" sz="2000">
                <a:latin typeface="微软雅黑" panose="020B0503020204020204" pitchFamily="34" charset="-122"/>
                <a:ea typeface="微软雅黑" panose="020B0503020204020204" pitchFamily="34" charset="-122"/>
              </a:rPr>
              <a:t>, b</a:t>
            </a:r>
            <a:r>
              <a:rPr lang="en-US" altLang="zh-CN" sz="2000" baseline="-25000">
                <a:latin typeface="微软雅黑" panose="020B0503020204020204" pitchFamily="34" charset="-122"/>
                <a:ea typeface="微软雅黑" panose="020B0503020204020204" pitchFamily="34" charset="-122"/>
              </a:rPr>
              <a:t>3</a:t>
            </a:r>
            <a:r>
              <a:rPr lang="en-US" altLang="zh-CN" sz="2000">
                <a:latin typeface="微软雅黑" panose="020B0503020204020204" pitchFamily="34" charset="-122"/>
                <a:ea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endParaRPr>
          </a:p>
        </p:txBody>
      </p:sp>
      <p:sp>
        <p:nvSpPr>
          <p:cNvPr id="36" name="Line 1073"/>
          <p:cNvSpPr>
            <a:spLocks noChangeShapeType="1"/>
          </p:cNvSpPr>
          <p:nvPr/>
        </p:nvSpPr>
        <p:spPr bwMode="auto">
          <a:xfrm flipV="1">
            <a:off x="6190670" y="1371600"/>
            <a:ext cx="1143000" cy="7620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7" name="Line 1074"/>
          <p:cNvSpPr>
            <a:spLocks noChangeShapeType="1"/>
          </p:cNvSpPr>
          <p:nvPr/>
        </p:nvSpPr>
        <p:spPr bwMode="auto">
          <a:xfrm>
            <a:off x="9162470" y="1371600"/>
            <a:ext cx="914400" cy="6858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2000">
              <a:latin typeface="微软雅黑" panose="020B0503020204020204" pitchFamily="34" charset="-122"/>
              <a:ea typeface="微软雅黑" panose="020B0503020204020204" pitchFamily="34" charset="-122"/>
            </a:endParaRPr>
          </a:p>
        </p:txBody>
      </p:sp>
      <p:sp>
        <p:nvSpPr>
          <p:cNvPr id="38" name="Text Box 1075"/>
          <p:cNvSpPr txBox="1">
            <a:spLocks noChangeArrowheads="1"/>
          </p:cNvSpPr>
          <p:nvPr/>
        </p:nvSpPr>
        <p:spPr bwMode="auto">
          <a:xfrm>
            <a:off x="3371270" y="2057400"/>
            <a:ext cx="1166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000" b="1">
                <a:solidFill>
                  <a:schemeClr val="hlink"/>
                </a:solidFill>
                <a:latin typeface="微软雅黑" panose="020B0503020204020204" pitchFamily="34" charset="-122"/>
                <a:ea typeface="微软雅黑" panose="020B0503020204020204" pitchFamily="34" charset="-122"/>
              </a:rPr>
              <a:t>mutex1</a:t>
            </a:r>
            <a:endParaRPr lang="zh-CN" altLang="en-US" sz="2000" b="1">
              <a:solidFill>
                <a:schemeClr val="hlink"/>
              </a:solidFill>
              <a:latin typeface="微软雅黑" panose="020B0503020204020204" pitchFamily="34" charset="-122"/>
              <a:ea typeface="微软雅黑" panose="020B0503020204020204" pitchFamily="34" charset="-122"/>
            </a:endParaRPr>
          </a:p>
        </p:txBody>
      </p:sp>
      <p:sp>
        <p:nvSpPr>
          <p:cNvPr id="39" name="Text Box 1076"/>
          <p:cNvSpPr txBox="1">
            <a:spLocks noChangeArrowheads="1"/>
          </p:cNvSpPr>
          <p:nvPr/>
        </p:nvSpPr>
        <p:spPr bwMode="auto">
          <a:xfrm>
            <a:off x="8082506" y="3124200"/>
            <a:ext cx="11661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algn="ctr" eaLnBrk="1" hangingPunct="1"/>
            <a:r>
              <a:rPr lang="en-US" altLang="zh-CN" sz="2000" b="1">
                <a:solidFill>
                  <a:schemeClr val="hlink"/>
                </a:solidFill>
                <a:latin typeface="微软雅黑" panose="020B0503020204020204" pitchFamily="34" charset="-122"/>
                <a:ea typeface="微软雅黑" panose="020B0503020204020204" pitchFamily="34" charset="-122"/>
              </a:rPr>
              <a:t>mutex2</a:t>
            </a:r>
          </a:p>
          <a:p>
            <a:pPr algn="ctr" eaLnBrk="1" hangingPunct="1"/>
            <a:r>
              <a:rPr lang="en-US" altLang="zh-CN" sz="2000" b="1">
                <a:solidFill>
                  <a:schemeClr val="hlink"/>
                </a:solidFill>
                <a:latin typeface="微软雅黑" panose="020B0503020204020204" pitchFamily="34" charset="-122"/>
                <a:ea typeface="微软雅黑" panose="020B0503020204020204" pitchFamily="34" charset="-122"/>
              </a:rPr>
              <a:t>empty</a:t>
            </a:r>
          </a:p>
          <a:p>
            <a:pPr algn="ctr" eaLnBrk="1" hangingPunct="1"/>
            <a:r>
              <a:rPr lang="en-US" altLang="zh-CN" sz="2000" b="1">
                <a:solidFill>
                  <a:schemeClr val="hlink"/>
                </a:solidFill>
                <a:latin typeface="微软雅黑" panose="020B0503020204020204" pitchFamily="34" charset="-122"/>
                <a:ea typeface="微软雅黑" panose="020B0503020204020204" pitchFamily="34" charset="-122"/>
              </a:rPr>
              <a:t>full</a:t>
            </a:r>
          </a:p>
        </p:txBody>
      </p:sp>
      <p:sp>
        <p:nvSpPr>
          <p:cNvPr id="40" name="Text Box 1077"/>
          <p:cNvSpPr txBox="1">
            <a:spLocks noChangeArrowheads="1"/>
          </p:cNvSpPr>
          <p:nvPr/>
        </p:nvSpPr>
        <p:spPr bwMode="auto">
          <a:xfrm>
            <a:off x="6266870" y="609600"/>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000" b="1">
                <a:solidFill>
                  <a:schemeClr val="hlink"/>
                </a:solidFill>
                <a:latin typeface="微软雅黑" panose="020B0503020204020204" pitchFamily="34" charset="-122"/>
                <a:ea typeface="微软雅黑" panose="020B0503020204020204" pitchFamily="34" charset="-122"/>
              </a:rPr>
              <a:t>count</a:t>
            </a:r>
          </a:p>
        </p:txBody>
      </p:sp>
      <p:sp>
        <p:nvSpPr>
          <p:cNvPr id="41" name="AutoShape 1078">
            <a:hlinkClick r:id="" action="ppaction://hlinkshowjump?jump=lastslideviewed" highlightClick="1"/>
          </p:cNvPr>
          <p:cNvSpPr>
            <a:spLocks noChangeArrowheads="1"/>
          </p:cNvSpPr>
          <p:nvPr/>
        </p:nvSpPr>
        <p:spPr bwMode="auto">
          <a:xfrm>
            <a:off x="11372270" y="5943600"/>
            <a:ext cx="3810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19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20279"/>
            <a:ext cx="11567656" cy="1665170"/>
          </a:xfrm>
        </p:spPr>
        <p:txBody>
          <a:bodyPr/>
          <a:lstStyle/>
          <a:p>
            <a:pPr marL="342900" lvl="1" indent="-342900" algn="l" fontAlgn="base">
              <a:lnSpc>
                <a:spcPct val="145000"/>
              </a:lnSpc>
              <a:spcBef>
                <a:spcPts val="600"/>
              </a:spcBef>
              <a:spcAft>
                <a:spcPct val="0"/>
              </a:spcAft>
              <a:buClr>
                <a:srgbClr val="FF0000"/>
              </a:buClr>
              <a:buSzPct val="100000"/>
              <a:buFont typeface="Wingdings" panose="05000000000000000000" pitchFamily="2" charset="2"/>
              <a:buChar char="l"/>
            </a:pPr>
            <a:r>
              <a:rPr kumimoji="1" lang="zh-CN" altLang="en-US" sz="2400" dirty="0">
                <a:latin typeface="微软雅黑" panose="020B0503020204020204" pitchFamily="34" charset="-122"/>
                <a:ea typeface="微软雅黑" panose="020B0503020204020204" pitchFamily="34" charset="-122"/>
              </a:rPr>
              <a:t>2类进程</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spcBef>
                <a:spcPts val="600"/>
              </a:spcBef>
              <a:spcAft>
                <a:spcPct val="0"/>
              </a:spcAft>
              <a:buClr>
                <a:srgbClr val="FF0000"/>
              </a:buClr>
              <a:buSzPct val="80000"/>
              <a:buFont typeface="Wingdings" pitchFamily="2" charset="2"/>
              <a:buChar char="n"/>
            </a:pPr>
            <a:r>
              <a:rPr kumimoji="1" lang="zh-CN" altLang="en-US" sz="2400" dirty="0">
                <a:latin typeface="微软雅黑" panose="020B0503020204020204" pitchFamily="34" charset="-122"/>
                <a:ea typeface="微软雅黑" panose="020B0503020204020204" pitchFamily="34" charset="-122"/>
                <a:cs typeface="Times New Roman" pitchFamily="18" charset="0"/>
              </a:rPr>
              <a:t>小和尚进程：获取水桶；用水桶从井中取水；向缸中倒水；归还水桶</a:t>
            </a:r>
          </a:p>
          <a:p>
            <a:pPr marL="800100" lvl="1" indent="-342900" fontAlgn="base">
              <a:spcBef>
                <a:spcPts val="600"/>
              </a:spcBef>
              <a:spcAft>
                <a:spcPct val="0"/>
              </a:spcAft>
              <a:buClr>
                <a:srgbClr val="FF0000"/>
              </a:buClr>
              <a:buSzPct val="80000"/>
              <a:buFont typeface="Wingdings" pitchFamily="2" charset="2"/>
              <a:buChar char="n"/>
            </a:pPr>
            <a:r>
              <a:rPr kumimoji="1" lang="zh-CN" altLang="en-US" sz="2400" dirty="0">
                <a:latin typeface="微软雅黑" panose="020B0503020204020204" pitchFamily="34" charset="-122"/>
                <a:ea typeface="微软雅黑" panose="020B0503020204020204" pitchFamily="34" charset="-122"/>
                <a:cs typeface="Times New Roman" pitchFamily="18" charset="0"/>
              </a:rPr>
              <a:t>老和尚进程：获取水桶；用水桶从缸中取水；归还水桶</a:t>
            </a:r>
          </a:p>
          <a:p>
            <a:endParaRPr lang="zh-CN" altLang="en-US" dirty="0"/>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3</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9544" y="2585737"/>
            <a:ext cx="11567656" cy="381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pPr>
            <a:r>
              <a:rPr kumimoji="1" lang="zh-CN" altLang="en-US" dirty="0" smtClean="0">
                <a:latin typeface="微软雅黑" panose="020B0503020204020204" pitchFamily="34" charset="-122"/>
                <a:ea typeface="微软雅黑" panose="020B0503020204020204" pitchFamily="34" charset="-122"/>
              </a:rPr>
              <a:t>信号量设置</a:t>
            </a:r>
            <a:endParaRPr kumimoji="1" lang="en-US" altLang="zh-CN" dirty="0">
              <a:latin typeface="微软雅黑" panose="020B0503020204020204" pitchFamily="34" charset="-122"/>
              <a:ea typeface="微软雅黑" panose="020B0503020204020204" pitchFamily="34" charset="-122"/>
            </a:endParaRP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互斥/临界资源:  水井 </a:t>
            </a:r>
            <a:r>
              <a:rPr kumimoji="1" lang="zh-CN" altLang="en-US" dirty="0" smtClean="0">
                <a:latin typeface="微软雅黑" panose="020B0503020204020204" pitchFamily="34" charset="-122"/>
                <a:ea typeface="微软雅黑" panose="020B0503020204020204" pitchFamily="34" charset="-122"/>
                <a:cs typeface="Times New Roman" pitchFamily="18" charset="0"/>
              </a:rPr>
              <a:t>(一次仅一个</a:t>
            </a:r>
            <a:r>
              <a:rPr kumimoji="1" lang="zh-CN" altLang="en-US" dirty="0">
                <a:latin typeface="微软雅黑" panose="020B0503020204020204" pitchFamily="34" charset="-122"/>
                <a:ea typeface="微软雅黑" panose="020B0503020204020204" pitchFamily="34" charset="-122"/>
                <a:cs typeface="Times New Roman" pitchFamily="18" charset="0"/>
              </a:rPr>
              <a:t>水桶进出)，设信号量</a:t>
            </a:r>
            <a:r>
              <a:rPr kumimoji="1" lang="en-US" altLang="zh-CN" dirty="0" err="1">
                <a:latin typeface="微软雅黑" panose="020B0503020204020204" pitchFamily="34" charset="-122"/>
                <a:ea typeface="微软雅黑" panose="020B0503020204020204" pitchFamily="34" charset="-122"/>
                <a:cs typeface="Times New Roman" pitchFamily="18" charset="0"/>
              </a:rPr>
              <a:t>mutexl</a:t>
            </a:r>
            <a:r>
              <a:rPr kumimoji="1" lang="en-US" altLang="zh-CN" dirty="0">
                <a:latin typeface="微软雅黑" panose="020B0503020204020204" pitchFamily="34" charset="-122"/>
                <a:ea typeface="微软雅黑" panose="020B0503020204020204" pitchFamily="34" charset="-122"/>
                <a:cs typeface="Times New Roman" pitchFamily="18" charset="0"/>
              </a:rPr>
              <a:t> </a:t>
            </a:r>
            <a:endParaRPr kumimoji="1" lang="zh-CN" altLang="en-US" dirty="0">
              <a:latin typeface="微软雅黑" panose="020B0503020204020204" pitchFamily="34" charset="-122"/>
              <a:ea typeface="微软雅黑" panose="020B0503020204020204" pitchFamily="34" charset="-122"/>
              <a:cs typeface="Times New Roman" pitchFamily="18" charset="0"/>
            </a:endParaRP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互斥/临界资源:  水缸 </a:t>
            </a:r>
            <a:r>
              <a:rPr kumimoji="1" lang="zh-CN" altLang="en-US" dirty="0" smtClean="0">
                <a:latin typeface="微软雅黑" panose="020B0503020204020204" pitchFamily="34" charset="-122"/>
                <a:ea typeface="微软雅黑" panose="020B0503020204020204" pitchFamily="34" charset="-122"/>
                <a:cs typeface="Times New Roman" pitchFamily="18" charset="0"/>
              </a:rPr>
              <a:t>(一次</a:t>
            </a:r>
            <a:r>
              <a:rPr kumimoji="1" lang="zh-CN" altLang="en-US" dirty="0">
                <a:latin typeface="微软雅黑" panose="020B0503020204020204" pitchFamily="34" charset="-122"/>
                <a:ea typeface="微软雅黑" panose="020B0503020204020204" pitchFamily="34" charset="-122"/>
                <a:cs typeface="Times New Roman" pitchFamily="18" charset="0"/>
              </a:rPr>
              <a:t>倒入、</a:t>
            </a:r>
            <a:r>
              <a:rPr kumimoji="1" lang="zh-CN" altLang="en-US" dirty="0" smtClean="0">
                <a:latin typeface="微软雅黑" panose="020B0503020204020204" pitchFamily="34" charset="-122"/>
                <a:ea typeface="微软雅黑" panose="020B0503020204020204" pitchFamily="34" charset="-122"/>
                <a:cs typeface="Times New Roman" pitchFamily="18" charset="0"/>
              </a:rPr>
              <a:t>取一桶</a:t>
            </a:r>
            <a:r>
              <a:rPr kumimoji="1" lang="zh-CN" altLang="en-US" dirty="0">
                <a:latin typeface="微软雅黑" panose="020B0503020204020204" pitchFamily="34" charset="-122"/>
                <a:ea typeface="微软雅黑" panose="020B0503020204020204" pitchFamily="34" charset="-122"/>
                <a:cs typeface="Times New Roman" pitchFamily="18" charset="0"/>
              </a:rPr>
              <a:t>水)，设信号量</a:t>
            </a:r>
            <a:r>
              <a:rPr kumimoji="1" lang="en-US" altLang="zh-CN" dirty="0">
                <a:latin typeface="微软雅黑" panose="020B0503020204020204" pitchFamily="34" charset="-122"/>
                <a:ea typeface="微软雅黑" panose="020B0503020204020204" pitchFamily="34" charset="-122"/>
                <a:cs typeface="Times New Roman" pitchFamily="18" charset="0"/>
              </a:rPr>
              <a:t>mutex2</a:t>
            </a: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对水桶资源的互斥竞争使用：</a:t>
            </a:r>
            <a:r>
              <a:rPr kumimoji="1" lang="en-US" altLang="zh-CN" dirty="0">
                <a:latin typeface="微软雅黑" panose="020B0503020204020204" pitchFamily="34" charset="-122"/>
                <a:ea typeface="微软雅黑" panose="020B0503020204020204" pitchFamily="34" charset="-122"/>
                <a:cs typeface="Times New Roman" pitchFamily="18" charset="0"/>
              </a:rPr>
              <a:t>3</a:t>
            </a:r>
            <a:r>
              <a:rPr kumimoji="1" lang="zh-CN" altLang="en-US" dirty="0">
                <a:latin typeface="微软雅黑" panose="020B0503020204020204" pitchFamily="34" charset="-122"/>
                <a:ea typeface="微软雅黑" panose="020B0503020204020204" pitchFamily="34" charset="-122"/>
                <a:cs typeface="Times New Roman" pitchFamily="18" charset="0"/>
              </a:rPr>
              <a:t>个水桶无论从井中取水还是人出水缸</a:t>
            </a:r>
            <a:r>
              <a:rPr kumimoji="1" lang="zh-CN" altLang="en-US" dirty="0" smtClean="0">
                <a:latin typeface="微软雅黑" panose="020B0503020204020204" pitchFamily="34" charset="-122"/>
                <a:ea typeface="微软雅黑" panose="020B0503020204020204" pitchFamily="34" charset="-122"/>
                <a:cs typeface="Times New Roman" pitchFamily="18" charset="0"/>
              </a:rPr>
              <a:t>都是一次一个</a:t>
            </a:r>
            <a:r>
              <a:rPr kumimoji="1" lang="zh-CN" altLang="en-US" dirty="0">
                <a:latin typeface="微软雅黑" panose="020B0503020204020204" pitchFamily="34" charset="-122"/>
                <a:ea typeface="微软雅黑" panose="020B0503020204020204" pitchFamily="34" charset="-122"/>
                <a:cs typeface="Times New Roman" pitchFamily="18" charset="0"/>
              </a:rPr>
              <a:t>，设信号量</a:t>
            </a:r>
            <a:r>
              <a:rPr kumimoji="1" lang="en-US" altLang="zh-CN" dirty="0">
                <a:latin typeface="微软雅黑" panose="020B0503020204020204" pitchFamily="34" charset="-122"/>
                <a:ea typeface="微软雅黑" panose="020B0503020204020204" pitchFamily="34" charset="-122"/>
                <a:cs typeface="Times New Roman" pitchFamily="18" charset="0"/>
              </a:rPr>
              <a:t>count，</a:t>
            </a:r>
            <a:r>
              <a:rPr kumimoji="1" lang="zh-CN" altLang="en-US" dirty="0">
                <a:latin typeface="微软雅黑" panose="020B0503020204020204" pitchFamily="34" charset="-122"/>
                <a:ea typeface="微软雅黑" panose="020B0503020204020204" pitchFamily="34" charset="-122"/>
                <a:cs typeface="Times New Roman" pitchFamily="18" charset="0"/>
              </a:rPr>
              <a:t>抢不到水桶的进程只好等待；</a:t>
            </a: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水缸满时，不可倒水，设信号量</a:t>
            </a:r>
            <a:r>
              <a:rPr kumimoji="1" lang="en-US" altLang="zh-CN" dirty="0">
                <a:latin typeface="微软雅黑" panose="020B0503020204020204" pitchFamily="34" charset="-122"/>
                <a:ea typeface="微软雅黑" panose="020B0503020204020204" pitchFamily="34" charset="-122"/>
                <a:cs typeface="Times New Roman" pitchFamily="18" charset="0"/>
              </a:rPr>
              <a:t>empty </a:t>
            </a:r>
            <a:r>
              <a:rPr kumimoji="1" lang="zh-CN" altLang="en-US" dirty="0">
                <a:latin typeface="微软雅黑" panose="020B0503020204020204" pitchFamily="34" charset="-122"/>
                <a:ea typeface="微软雅黑" panose="020B0503020204020204" pitchFamily="34" charset="-122"/>
                <a:cs typeface="Times New Roman" pitchFamily="18" charset="0"/>
              </a:rPr>
              <a:t>控制入水量</a:t>
            </a:r>
          </a:p>
          <a:p>
            <a:pPr marL="800100" lvl="1" indent="-342900" algn="just" fontAlgn="base">
              <a:lnSpc>
                <a:spcPct val="125000"/>
              </a:lnSpc>
              <a:spcBef>
                <a:spcPts val="600"/>
              </a:spcBef>
              <a:spcAft>
                <a:spcPct val="0"/>
              </a:spcAft>
              <a:buClr>
                <a:srgbClr val="FF0000"/>
              </a:buClr>
              <a:buSzPct val="80000"/>
              <a:buFont typeface="Wingdings" pitchFamily="2" charset="2"/>
              <a:buChar char="n"/>
            </a:pPr>
            <a:r>
              <a:rPr kumimoji="1" lang="zh-CN" altLang="en-US" dirty="0">
                <a:latin typeface="微软雅黑" panose="020B0503020204020204" pitchFamily="34" charset="-122"/>
                <a:ea typeface="微软雅黑" panose="020B0503020204020204" pitchFamily="34" charset="-122"/>
                <a:cs typeface="Times New Roman" pitchFamily="18" charset="0"/>
              </a:rPr>
              <a:t>水缸空时，不可出水，设信号量</a:t>
            </a:r>
            <a:r>
              <a:rPr kumimoji="1" lang="en-US" altLang="zh-CN" dirty="0">
                <a:latin typeface="微软雅黑" panose="020B0503020204020204" pitchFamily="34" charset="-122"/>
                <a:ea typeface="微软雅黑" panose="020B0503020204020204" pitchFamily="34" charset="-122"/>
                <a:cs typeface="Times New Roman" pitchFamily="18" charset="0"/>
              </a:rPr>
              <a:t>full，</a:t>
            </a:r>
            <a:r>
              <a:rPr kumimoji="1" lang="zh-CN" altLang="en-US" dirty="0">
                <a:latin typeface="微软雅黑" panose="020B0503020204020204" pitchFamily="34" charset="-122"/>
                <a:ea typeface="微软雅黑" panose="020B0503020204020204" pitchFamily="34" charset="-122"/>
                <a:cs typeface="Times New Roman" pitchFamily="18" charset="0"/>
              </a:rPr>
              <a:t>控制出水量</a:t>
            </a:r>
          </a:p>
        </p:txBody>
      </p:sp>
    </p:spTree>
    <p:extLst>
      <p:ext uri="{BB962C8B-B14F-4D97-AF65-F5344CB8AC3E}">
        <p14:creationId xmlns:p14="http://schemas.microsoft.com/office/powerpoint/2010/main" val="1515693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3</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1027"/>
          <p:cNvSpPr>
            <a:spLocks noGrp="1" noChangeArrowheads="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Solution</a:t>
            </a:r>
          </a:p>
          <a:p>
            <a:pPr marL="573088" lvl="1" indent="-187325" eaLnBrk="1" hangingPunct="1">
              <a:lnSpc>
                <a:spcPct val="125000"/>
              </a:lnSpc>
            </a:pPr>
            <a:r>
              <a:rPr lang="en-US" altLang="zh-CN" sz="2400" dirty="0" smtClean="0">
                <a:solidFill>
                  <a:schemeClr val="hlink"/>
                </a:solidFill>
                <a:latin typeface="微软雅黑" panose="020B0503020204020204" pitchFamily="34" charset="-122"/>
                <a:ea typeface="微软雅黑" panose="020B0503020204020204" pitchFamily="34" charset="-122"/>
              </a:rPr>
              <a:t>binary</a:t>
            </a:r>
            <a:r>
              <a:rPr lang="en-US" altLang="zh-CN" sz="2400" dirty="0" smtClean="0">
                <a:latin typeface="微软雅黑" panose="020B0503020204020204" pitchFamily="34" charset="-122"/>
                <a:ea typeface="微软雅黑" panose="020B0503020204020204" pitchFamily="34" charset="-122"/>
              </a:rPr>
              <a:t> semaphore mutex1, mutex2;  </a:t>
            </a:r>
          </a:p>
          <a:p>
            <a:pPr marL="573088" lvl="1" indent="-187325" eaLnBrk="1" hangingPunct="1">
              <a:lnSpc>
                <a:spcPct val="125000"/>
              </a:lnSpc>
            </a:pPr>
            <a:r>
              <a:rPr lang="en-US" altLang="zh-CN" sz="2400" dirty="0" smtClean="0">
                <a:latin typeface="微软雅黑" panose="020B0503020204020204" pitchFamily="34" charset="-122"/>
                <a:ea typeface="微软雅黑" panose="020B0503020204020204" pitchFamily="34" charset="-122"/>
              </a:rPr>
              <a:t>semaphore      empty, full, count;</a:t>
            </a:r>
          </a:p>
          <a:p>
            <a:pPr marL="573088" lvl="1" indent="-187325" eaLnBrk="1" hangingPunct="1">
              <a:lnSpc>
                <a:spcPct val="125000"/>
              </a:lnSpc>
            </a:pPr>
            <a:r>
              <a:rPr lang="en-US" altLang="zh-CN" sz="2400" dirty="0" smtClean="0">
                <a:latin typeface="微软雅黑" panose="020B0503020204020204" pitchFamily="34" charset="-122"/>
                <a:ea typeface="微软雅黑" panose="020B0503020204020204" pitchFamily="34" charset="-122"/>
              </a:rPr>
              <a:t>initially,                                    /*</a:t>
            </a:r>
            <a:r>
              <a:rPr lang="zh-CN" altLang="en-US" sz="2400" dirty="0" smtClean="0">
                <a:latin typeface="微软雅黑" panose="020B0503020204020204" pitchFamily="34" charset="-122"/>
                <a:ea typeface="微软雅黑" panose="020B0503020204020204" pitchFamily="34" charset="-122"/>
              </a:rPr>
              <a:t>假设开始时，水缸为空</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mutexl</a:t>
            </a:r>
            <a:r>
              <a:rPr lang="en-US" altLang="zh-CN" sz="2400" dirty="0" smtClean="0">
                <a:latin typeface="微软雅黑" panose="020B0503020204020204" pitchFamily="34" charset="-122"/>
                <a:ea typeface="微软雅黑" panose="020B0503020204020204" pitchFamily="34" charset="-122"/>
              </a:rPr>
              <a:t>:＝1；mutex2:＝1;</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empty:＝10;  full:＝0 ; count:＝3;</a:t>
            </a:r>
          </a:p>
          <a:p>
            <a:pPr marL="573088" lvl="1" indent="-187325" eaLnBrk="1" hangingPunct="1">
              <a:lnSpc>
                <a:spcPct val="125000"/>
              </a:lnSpc>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parbegin</a:t>
            </a:r>
            <a:endParaRPr lang="zh-CN" altLang="en-US" sz="2400" dirty="0" smtClean="0">
              <a:latin typeface="微软雅黑" panose="020B0503020204020204" pitchFamily="34" charset="-122"/>
              <a:ea typeface="微软雅黑" panose="020B0503020204020204" pitchFamily="34" charset="-122"/>
            </a:endParaRP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小和尚进程</a:t>
            </a:r>
            <a:r>
              <a:rPr lang="en-US" altLang="zh-CN" sz="2400" dirty="0" smtClean="0">
                <a:latin typeface="微软雅黑" panose="020B0503020204020204" pitchFamily="34" charset="-122"/>
                <a:ea typeface="微软雅黑" panose="020B0503020204020204" pitchFamily="34" charset="-122"/>
              </a:rPr>
              <a:t>P</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老和尚进程</a:t>
            </a:r>
            <a:r>
              <a:rPr lang="en-US" altLang="zh-CN" sz="2400" dirty="0" smtClean="0">
                <a:latin typeface="微软雅黑" panose="020B0503020204020204" pitchFamily="34" charset="-122"/>
                <a:ea typeface="微软雅黑" panose="020B0503020204020204" pitchFamily="34" charset="-122"/>
              </a:rPr>
              <a:t>C</a:t>
            </a:r>
          </a:p>
          <a:p>
            <a:pPr marL="573088" lvl="1" indent="-187325" eaLnBrk="1" hangingPunct="1">
              <a:lnSpc>
                <a:spcPct val="12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parend</a:t>
            </a:r>
            <a:endParaRPr lang="en-US" altLang="zh-CN" sz="2400" dirty="0" smtClean="0">
              <a:latin typeface="微软雅黑" panose="020B0503020204020204" pitchFamily="34" charset="-122"/>
              <a:ea typeface="微软雅黑" panose="020B0503020204020204" pitchFamily="34" charset="-122"/>
            </a:endParaRPr>
          </a:p>
          <a:p>
            <a:pPr marL="573088" lvl="1" indent="-187325" eaLnBrk="1" hangingPunct="1">
              <a:lnSpc>
                <a:spcPct val="125000"/>
              </a:lnSpc>
              <a:buFont typeface="Wingdings" pitchFamily="2" charset="2"/>
              <a:buNone/>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8598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61422" y="914400"/>
            <a:ext cx="10125777" cy="5871411"/>
          </a:xfrm>
        </p:spPr>
        <p:txBody>
          <a:bodyPr>
            <a:noAutofit/>
          </a:bodyPr>
          <a:lstStyle/>
          <a:p>
            <a:r>
              <a:rPr lang="en-US" altLang="zh-CN" sz="2400" dirty="0"/>
              <a:t>begin</a:t>
            </a:r>
          </a:p>
          <a:p>
            <a:r>
              <a:rPr lang="en-US" altLang="zh-CN" sz="2400" dirty="0"/>
              <a:t>  </a:t>
            </a:r>
            <a:r>
              <a:rPr lang="en-US" altLang="zh-CN" sz="2400" dirty="0" err="1"/>
              <a:t>Ll</a:t>
            </a:r>
            <a:r>
              <a:rPr lang="en-US" altLang="zh-CN" sz="2400" dirty="0"/>
              <a:t>:  </a:t>
            </a:r>
            <a:r>
              <a:rPr lang="en-US" altLang="zh-CN" sz="2400" b="1" dirty="0"/>
              <a:t>wait(empty)</a:t>
            </a:r>
            <a:r>
              <a:rPr lang="en-US" altLang="zh-CN" sz="2400" b="1" dirty="0">
                <a:latin typeface="黑体" pitchFamily="49" charset="-122"/>
                <a:ea typeface="黑体" pitchFamily="49" charset="-122"/>
              </a:rPr>
              <a:t>；   </a:t>
            </a:r>
            <a:r>
              <a:rPr lang="en-US" altLang="zh-CN" sz="2400" b="1" dirty="0"/>
              <a:t>/* </a:t>
            </a:r>
            <a:r>
              <a:rPr lang="zh-CN" altLang="en-US" sz="2400" b="1" u="sng" dirty="0"/>
              <a:t>判断水缸是否不满</a:t>
            </a:r>
          </a:p>
          <a:p>
            <a:r>
              <a:rPr lang="en-US" altLang="zh-CN" sz="2400" dirty="0"/>
              <a:t>         </a:t>
            </a:r>
            <a:r>
              <a:rPr lang="en-US" altLang="zh-CN" sz="2400" b="1" dirty="0"/>
              <a:t>wait</a:t>
            </a:r>
            <a:r>
              <a:rPr lang="en-US" altLang="zh-CN" sz="2400" dirty="0"/>
              <a:t> (count) ;         /* </a:t>
            </a:r>
            <a:r>
              <a:rPr lang="zh-CN" altLang="en-US" sz="2400" dirty="0"/>
              <a:t>判断是否有可用水桶</a:t>
            </a:r>
            <a:r>
              <a:rPr lang="en-US" altLang="zh-CN" sz="2400" dirty="0"/>
              <a:t>, </a:t>
            </a:r>
            <a:r>
              <a:rPr lang="zh-CN" altLang="en-US" sz="2400" dirty="0"/>
              <a:t>取桶</a:t>
            </a:r>
          </a:p>
          <a:p>
            <a:r>
              <a:rPr lang="en-US" altLang="zh-CN" sz="2400" dirty="0"/>
              <a:t>         </a:t>
            </a:r>
            <a:r>
              <a:rPr lang="en-US" altLang="zh-CN" sz="2400" b="1" dirty="0"/>
              <a:t>wait</a:t>
            </a:r>
            <a:r>
              <a:rPr lang="en-US" altLang="zh-CN" sz="2400" dirty="0"/>
              <a:t> (</a:t>
            </a:r>
            <a:r>
              <a:rPr lang="en-US" altLang="zh-CN" sz="2400" dirty="0" err="1"/>
              <a:t>mutexl</a:t>
            </a:r>
            <a:r>
              <a:rPr lang="en-US" altLang="zh-CN" sz="2400" dirty="0"/>
              <a:t>) ;      </a:t>
            </a:r>
            <a:r>
              <a:rPr lang="en-US" altLang="zh-CN" sz="2400" dirty="0">
                <a:solidFill>
                  <a:schemeClr val="folHlink"/>
                </a:solidFill>
              </a:rPr>
              <a:t>/* </a:t>
            </a:r>
            <a:r>
              <a:rPr lang="zh-CN" altLang="en-US" sz="2400" dirty="0">
                <a:solidFill>
                  <a:schemeClr val="folHlink"/>
                </a:solidFill>
              </a:rPr>
              <a:t>获取对水井的控制权</a:t>
            </a:r>
          </a:p>
          <a:p>
            <a:r>
              <a:rPr lang="zh-CN" altLang="en-US" sz="2400" dirty="0">
                <a:latin typeface="黑体" pitchFamily="49" charset="-122"/>
                <a:ea typeface="黑体" pitchFamily="49" charset="-122"/>
              </a:rPr>
              <a:t>    从井中取水；</a:t>
            </a:r>
          </a:p>
          <a:p>
            <a:r>
              <a:rPr lang="en-US" altLang="zh-CN" sz="2400" dirty="0"/>
              <a:t>        signal(mutext1);      </a:t>
            </a:r>
            <a:r>
              <a:rPr lang="en-US" altLang="zh-CN" sz="2400" dirty="0">
                <a:solidFill>
                  <a:schemeClr val="folHlink"/>
                </a:solidFill>
              </a:rPr>
              <a:t>/*</a:t>
            </a:r>
            <a:r>
              <a:rPr lang="zh-CN" altLang="en-US" sz="2400" dirty="0">
                <a:solidFill>
                  <a:schemeClr val="folHlink"/>
                </a:solidFill>
              </a:rPr>
              <a:t>释放对水井的控制权</a:t>
            </a:r>
          </a:p>
          <a:p>
            <a:r>
              <a:rPr lang="en-US" altLang="zh-CN" sz="2400" dirty="0"/>
              <a:t>        </a:t>
            </a:r>
            <a:r>
              <a:rPr lang="en-US" altLang="zh-CN" sz="2400" b="1" dirty="0"/>
              <a:t>wait</a:t>
            </a:r>
            <a:r>
              <a:rPr lang="en-US" altLang="zh-CN" sz="2400" dirty="0"/>
              <a:t> (mutex2);        </a:t>
            </a:r>
            <a:r>
              <a:rPr lang="en-US" altLang="zh-CN" sz="2400" dirty="0">
                <a:solidFill>
                  <a:schemeClr val="hlink"/>
                </a:solidFill>
              </a:rPr>
              <a:t>/*</a:t>
            </a:r>
            <a:r>
              <a:rPr lang="zh-CN" altLang="en-US" sz="2400" dirty="0">
                <a:solidFill>
                  <a:schemeClr val="hlink"/>
                </a:solidFill>
              </a:rPr>
              <a:t>获取对水缸的控制权</a:t>
            </a:r>
            <a:endParaRPr lang="en-US" altLang="zh-CN" sz="2400" dirty="0">
              <a:solidFill>
                <a:schemeClr val="hlink"/>
              </a:solidFill>
            </a:endParaRPr>
          </a:p>
          <a:p>
            <a:r>
              <a:rPr lang="zh-CN" altLang="en-US" sz="2400" dirty="0">
                <a:latin typeface="黑体" pitchFamily="49" charset="-122"/>
                <a:ea typeface="黑体" pitchFamily="49" charset="-122"/>
              </a:rPr>
              <a:t>    倒入水缸；</a:t>
            </a:r>
          </a:p>
          <a:p>
            <a:r>
              <a:rPr lang="en-US" altLang="zh-CN" sz="2400" dirty="0"/>
              <a:t>        signal (mutex2);       </a:t>
            </a:r>
            <a:r>
              <a:rPr lang="en-US" altLang="zh-CN" sz="2400" dirty="0">
                <a:solidFill>
                  <a:schemeClr val="hlink"/>
                </a:solidFill>
              </a:rPr>
              <a:t>/*</a:t>
            </a:r>
            <a:r>
              <a:rPr lang="zh-CN" altLang="en-US" sz="2400" dirty="0">
                <a:solidFill>
                  <a:schemeClr val="hlink"/>
                </a:solidFill>
              </a:rPr>
              <a:t>释放对水缸的控制权</a:t>
            </a:r>
            <a:endParaRPr lang="en-US" altLang="zh-CN" sz="2400" dirty="0">
              <a:solidFill>
                <a:schemeClr val="hlink"/>
              </a:solidFill>
            </a:endParaRPr>
          </a:p>
          <a:p>
            <a:r>
              <a:rPr lang="en-US" altLang="zh-CN" sz="2400" dirty="0"/>
              <a:t>        signal (count);          /*</a:t>
            </a:r>
            <a:r>
              <a:rPr lang="zh-CN" altLang="en-US" sz="2400" dirty="0"/>
              <a:t>释放占用的水桶</a:t>
            </a:r>
          </a:p>
          <a:p>
            <a:r>
              <a:rPr lang="en-US" altLang="zh-CN" sz="2400" dirty="0"/>
              <a:t>        signal (full)</a:t>
            </a:r>
            <a:r>
              <a:rPr lang="en-US" altLang="zh-CN" sz="2400" dirty="0">
                <a:latin typeface="黑体" pitchFamily="49" charset="-122"/>
                <a:ea typeface="黑体" pitchFamily="49" charset="-122"/>
              </a:rPr>
              <a:t>；     </a:t>
            </a:r>
            <a:r>
              <a:rPr lang="en-US" altLang="zh-CN" sz="2400" dirty="0"/>
              <a:t>/* </a:t>
            </a:r>
            <a:r>
              <a:rPr lang="zh-CN" altLang="en-US" sz="2400" dirty="0"/>
              <a:t>将水缸水量加一</a:t>
            </a:r>
          </a:p>
          <a:p>
            <a:r>
              <a:rPr lang="en-US" altLang="zh-CN" sz="2400" dirty="0"/>
              <a:t>        </a:t>
            </a:r>
            <a:r>
              <a:rPr lang="en-US" altLang="zh-CN" sz="2400" dirty="0" err="1"/>
              <a:t>Goto</a:t>
            </a:r>
            <a:r>
              <a:rPr lang="en-US" altLang="zh-CN" sz="2400" dirty="0"/>
              <a:t>  </a:t>
            </a:r>
            <a:r>
              <a:rPr lang="en-US" altLang="zh-CN" sz="2400" dirty="0" err="1"/>
              <a:t>Ll</a:t>
            </a:r>
            <a:r>
              <a:rPr lang="en-US" altLang="zh-CN" sz="2400" dirty="0">
                <a:latin typeface="黑体" pitchFamily="49" charset="-122"/>
                <a:ea typeface="黑体" pitchFamily="49" charset="-122"/>
              </a:rPr>
              <a:t>；</a:t>
            </a:r>
          </a:p>
          <a:p>
            <a:r>
              <a:rPr lang="en-US" altLang="zh-CN" sz="2400" dirty="0"/>
              <a:t>end</a:t>
            </a:r>
            <a:r>
              <a:rPr lang="en-US" altLang="zh-CN" sz="2400" dirty="0" smtClean="0"/>
              <a:t>;</a:t>
            </a:r>
            <a:endParaRPr lang="zh-CN" altLang="en-US" sz="2400"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小和尚进程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P</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AutoShape 5">
            <a:hlinkClick r:id="rId2" action="ppaction://hlinksldjump" highlightClick="1"/>
          </p:cNvPr>
          <p:cNvSpPr>
            <a:spLocks noChangeArrowheads="1"/>
          </p:cNvSpPr>
          <p:nvPr/>
        </p:nvSpPr>
        <p:spPr bwMode="auto">
          <a:xfrm>
            <a:off x="9638899" y="5078514"/>
            <a:ext cx="381000" cy="2286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sz="2400"/>
          </a:p>
        </p:txBody>
      </p:sp>
    </p:spTree>
    <p:extLst>
      <p:ext uri="{BB962C8B-B14F-4D97-AF65-F5344CB8AC3E}">
        <p14:creationId xmlns:p14="http://schemas.microsoft.com/office/powerpoint/2010/main" val="965341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老</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和尚</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进程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P</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AutoShape 5">
            <a:hlinkClick r:id="rId2" action="ppaction://hlinksldjump" highlightClick="1"/>
          </p:cNvPr>
          <p:cNvSpPr>
            <a:spLocks noChangeArrowheads="1"/>
          </p:cNvSpPr>
          <p:nvPr/>
        </p:nvSpPr>
        <p:spPr bwMode="auto">
          <a:xfrm>
            <a:off x="9638899" y="5078514"/>
            <a:ext cx="381000" cy="2286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sz="2400"/>
          </a:p>
        </p:txBody>
      </p:sp>
      <p:sp>
        <p:nvSpPr>
          <p:cNvPr id="7" name="内容占位符 6"/>
          <p:cNvSpPr>
            <a:spLocks noGrp="1"/>
          </p:cNvSpPr>
          <p:nvPr>
            <p:ph idx="1"/>
          </p:nvPr>
        </p:nvSpPr>
        <p:spPr>
          <a:xfrm>
            <a:off x="1771048" y="1113503"/>
            <a:ext cx="10116152" cy="5361039"/>
          </a:xfrm>
        </p:spPr>
        <p:txBody>
          <a:bodyPr/>
          <a:lstStyle/>
          <a:p>
            <a:r>
              <a:rPr lang="en-US" altLang="zh-CN" sz="2400" dirty="0">
                <a:latin typeface="微软雅黑" panose="020B0503020204020204" pitchFamily="34" charset="-122"/>
                <a:ea typeface="微软雅黑" panose="020B0503020204020204" pitchFamily="34" charset="-122"/>
              </a:rPr>
              <a:t>begin</a:t>
            </a:r>
          </a:p>
          <a:p>
            <a:r>
              <a:rPr lang="en-US" altLang="zh-CN" sz="2400" dirty="0">
                <a:latin typeface="微软雅黑" panose="020B0503020204020204" pitchFamily="34" charset="-122"/>
                <a:ea typeface="微软雅黑" panose="020B0503020204020204" pitchFamily="34" charset="-122"/>
              </a:rPr>
              <a:t>        L2: wait(full)；     /* </a:t>
            </a:r>
            <a:r>
              <a:rPr lang="zh-CN" altLang="en-US" sz="2400" u="sng" dirty="0">
                <a:latin typeface="微软雅黑" panose="020B0503020204020204" pitchFamily="34" charset="-122"/>
                <a:ea typeface="微软雅黑" panose="020B0503020204020204" pitchFamily="34" charset="-122"/>
              </a:rPr>
              <a:t>判断水缸是否有水</a:t>
            </a:r>
            <a:endParaRPr lang="en-US" altLang="zh-CN" sz="2400" u="sng"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wait (count);          /* </a:t>
            </a:r>
            <a:r>
              <a:rPr lang="zh-CN" altLang="en-US" sz="2400" dirty="0">
                <a:latin typeface="微软雅黑" panose="020B0503020204020204" pitchFamily="34" charset="-122"/>
                <a:ea typeface="微软雅黑" panose="020B0503020204020204" pitchFamily="34" charset="-122"/>
              </a:rPr>
              <a:t>判断是否有可用水桶</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wait(mutex2) ;      </a:t>
            </a:r>
            <a:r>
              <a:rPr lang="en-US" altLang="zh-CN" sz="2400" dirty="0">
                <a:solidFill>
                  <a:schemeClr val="hlink"/>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获取对水缸的控制权</a:t>
            </a:r>
            <a:endParaRPr lang="en-US" altLang="zh-CN" sz="2400" dirty="0">
              <a:solidFill>
                <a:schemeClr val="hlink"/>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       从</a:t>
            </a:r>
            <a:r>
              <a:rPr lang="zh-CN" altLang="en-US" sz="2400" dirty="0">
                <a:latin typeface="微软雅黑" panose="020B0503020204020204" pitchFamily="34" charset="-122"/>
                <a:ea typeface="微软雅黑" panose="020B0503020204020204" pitchFamily="34" charset="-122"/>
              </a:rPr>
              <a:t>缸中取水；</a:t>
            </a:r>
          </a:p>
          <a:p>
            <a:r>
              <a:rPr lang="en-US" altLang="zh-CN" sz="2400" dirty="0">
                <a:latin typeface="微软雅黑" panose="020B0503020204020204" pitchFamily="34" charset="-122"/>
                <a:ea typeface="微软雅黑" panose="020B0503020204020204" pitchFamily="34" charset="-122"/>
              </a:rPr>
              <a:t>              signal (mutex2) ;    </a:t>
            </a:r>
            <a:r>
              <a:rPr lang="en-US" altLang="zh-CN" sz="2400" dirty="0">
                <a:solidFill>
                  <a:schemeClr val="hlink"/>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释放对水缸的控制权</a:t>
            </a:r>
            <a:endParaRPr lang="en-US" altLang="zh-CN" sz="2400" dirty="0">
              <a:solidFill>
                <a:schemeClr val="hlink"/>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signal (empty);        /* </a:t>
            </a:r>
            <a:r>
              <a:rPr lang="zh-CN" altLang="en-US" sz="2400" dirty="0">
                <a:latin typeface="微软雅黑" panose="020B0503020204020204" pitchFamily="34" charset="-122"/>
                <a:ea typeface="微软雅黑" panose="020B0503020204020204" pitchFamily="34" charset="-122"/>
              </a:rPr>
              <a:t>将水缸水量减一</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signal (count)；   /*</a:t>
            </a:r>
            <a:r>
              <a:rPr lang="zh-CN" altLang="en-US" sz="2400" dirty="0">
                <a:latin typeface="微软雅黑" panose="020B0503020204020204" pitchFamily="34" charset="-122"/>
                <a:ea typeface="微软雅黑" panose="020B0503020204020204" pitchFamily="34" charset="-122"/>
              </a:rPr>
              <a:t>释放占用的水桶</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Goto</a:t>
            </a:r>
            <a:r>
              <a:rPr lang="en-US" altLang="zh-CN" sz="2400" dirty="0">
                <a:latin typeface="微软雅黑" panose="020B0503020204020204" pitchFamily="34" charset="-122"/>
                <a:ea typeface="微软雅黑" panose="020B0503020204020204" pitchFamily="34" charset="-122"/>
              </a:rPr>
              <a:t> L2；</a:t>
            </a:r>
          </a:p>
          <a:p>
            <a:r>
              <a:rPr lang="en-US" altLang="zh-CN" sz="2400" dirty="0">
                <a:latin typeface="微软雅黑" panose="020B0503020204020204" pitchFamily="34" charset="-122"/>
                <a:ea typeface="微软雅黑" panose="020B0503020204020204" pitchFamily="34" charset="-122"/>
              </a:rPr>
              <a:t>      end;</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862010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0"/>
            <a:ext cx="10552540" cy="1049154"/>
          </a:xfrm>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4  Extended Bounded-Buffer Problem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r>
            <a:b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br>
            <a:r>
              <a:rPr lang="zh-CN" altLang="en-US" sz="2400" dirty="0">
                <a:solidFill>
                  <a:srgbClr val="FF0000"/>
                </a:solidFill>
                <a:latin typeface="微软雅黑" panose="020B0503020204020204" pitchFamily="34" charset="-122"/>
                <a:ea typeface="微软雅黑" panose="020B0503020204020204" pitchFamily="34" charset="-122"/>
              </a:rPr>
              <a:t>生产者</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消费者同时进入</a:t>
            </a:r>
            <a:r>
              <a:rPr lang="en-US" altLang="zh-CN" sz="2400" dirty="0">
                <a:solidFill>
                  <a:srgbClr val="FF0000"/>
                </a:solidFill>
                <a:latin typeface="微软雅黑" panose="020B0503020204020204" pitchFamily="34" charset="-122"/>
                <a:ea typeface="微软雅黑" panose="020B0503020204020204" pitchFamily="34" charset="-122"/>
              </a:rPr>
              <a:t>buffer</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8286" y="1141948"/>
            <a:ext cx="11540038" cy="4893092"/>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Extended </a:t>
            </a:r>
            <a:r>
              <a:rPr kumimoji="1" lang="en-US" altLang="zh-CN" sz="2400" dirty="0" smtClean="0">
                <a:latin typeface="微软雅黑" panose="020B0503020204020204" pitchFamily="34" charset="-122"/>
                <a:ea typeface="微软雅黑" panose="020B0503020204020204" pitchFamily="34" charset="-122"/>
              </a:rPr>
              <a:t>1</a:t>
            </a:r>
            <a:endParaRPr kumimoji="1" lang="en-US" altLang="zh-CN" sz="2400" dirty="0">
              <a:latin typeface="微软雅黑" panose="020B0503020204020204" pitchFamily="34" charset="-122"/>
              <a:ea typeface="微软雅黑" panose="020B0503020204020204" pitchFamily="34" charset="-122"/>
            </a:endParaRPr>
          </a:p>
          <a:p>
            <a:pPr lvl="1" fontAlgn="base">
              <a:lnSpc>
                <a:spcPct val="125000"/>
              </a:lnSpc>
              <a:spcBef>
                <a:spcPts val="600"/>
              </a:spcBef>
              <a:spcAft>
                <a:spcPct val="0"/>
              </a:spcAft>
              <a:buClr>
                <a:srgbClr val="FF0000"/>
              </a:buClr>
              <a:buSzPct val="80000"/>
            </a:pPr>
            <a:r>
              <a:rPr lang="en-US" altLang="zh-CN" sz="2400" i="1"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One </a:t>
            </a:r>
            <a:r>
              <a:rPr lang="en-US" altLang="zh-CN" sz="2400" dirty="0" smtClean="0">
                <a:latin typeface="微软雅黑" panose="020B0503020204020204" pitchFamily="34" charset="-122"/>
                <a:ea typeface="微软雅黑" panose="020B0503020204020204" pitchFamily="34" charset="-122"/>
              </a:rPr>
              <a:t>producer and </a:t>
            </a:r>
            <a:r>
              <a:rPr lang="en-US" altLang="zh-CN" sz="2400" dirty="0" smtClean="0">
                <a:solidFill>
                  <a:srgbClr val="FF0000"/>
                </a:solidFill>
                <a:latin typeface="微软雅黑" panose="020B0503020204020204" pitchFamily="34" charset="-122"/>
                <a:ea typeface="微软雅黑" panose="020B0503020204020204" pitchFamily="34" charset="-122"/>
              </a:rPr>
              <a:t>one</a:t>
            </a:r>
            <a:r>
              <a:rPr lang="en-US" altLang="zh-CN" sz="2400" dirty="0" smtClean="0">
                <a:latin typeface="微软雅黑" panose="020B0503020204020204" pitchFamily="34" charset="-122"/>
                <a:ea typeface="微软雅黑" panose="020B0503020204020204" pitchFamily="34" charset="-122"/>
              </a:rPr>
              <a:t> consumer are permitted to </a:t>
            </a:r>
            <a:r>
              <a:rPr lang="en-US" altLang="zh-CN" sz="2400" dirty="0" smtClean="0">
                <a:solidFill>
                  <a:srgbClr val="FF0000"/>
                </a:solidFill>
                <a:latin typeface="微软雅黑" panose="020B0503020204020204" pitchFamily="34" charset="-122"/>
                <a:ea typeface="微软雅黑" panose="020B0503020204020204" pitchFamily="34" charset="-122"/>
              </a:rPr>
              <a:t>simultaneously</a:t>
            </a:r>
            <a:r>
              <a:rPr lang="en-US" altLang="zh-CN" sz="2400" dirty="0" smtClean="0">
                <a:latin typeface="微软雅黑" panose="020B0503020204020204" pitchFamily="34" charset="-122"/>
                <a:ea typeface="微软雅黑" panose="020B0503020204020204" pitchFamily="34" charset="-122"/>
              </a:rPr>
              <a:t> enter their critical sections to access the buffer</a:t>
            </a:r>
          </a:p>
          <a:p>
            <a:pPr marL="800100" lvl="1" indent="-342900" fontAlgn="base">
              <a:lnSpc>
                <a:spcPct val="125000"/>
              </a:lnSpc>
              <a:spcBef>
                <a:spcPts val="600"/>
              </a:spcBef>
              <a:spcAft>
                <a:spcPct val="0"/>
              </a:spcAft>
              <a:buClr>
                <a:srgbClr val="FF0000"/>
              </a:buClr>
              <a:buSzPct val="80000"/>
              <a:buFont typeface="Wingdings" pitchFamily="2" charset="2"/>
              <a:buChar char="n"/>
            </a:pPr>
            <a:r>
              <a:rPr lang="en-US" altLang="zh-CN" sz="2400" dirty="0" smtClean="0">
                <a:solidFill>
                  <a:srgbClr val="FF0000"/>
                </a:solidFill>
                <a:latin typeface="微软雅黑" panose="020B0503020204020204" pitchFamily="34" charset="-122"/>
                <a:ea typeface="微软雅黑" panose="020B0503020204020204" pitchFamily="34" charset="-122"/>
              </a:rPr>
              <a:t>mutex1</a:t>
            </a:r>
            <a:r>
              <a:rPr lang="en-US" altLang="zh-CN" sz="2400" dirty="0" smtClean="0">
                <a:latin typeface="微软雅黑" panose="020B0503020204020204" pitchFamily="34" charset="-122"/>
                <a:ea typeface="微软雅黑" panose="020B0503020204020204" pitchFamily="34" charset="-122"/>
              </a:rPr>
              <a:t> for the producers to mutual exclusively access on the empty units in the buffer</a:t>
            </a:r>
          </a:p>
          <a:p>
            <a:pPr marL="800100" lvl="1" indent="-342900" fontAlgn="base">
              <a:lnSpc>
                <a:spcPct val="125000"/>
              </a:lnSpc>
              <a:spcBef>
                <a:spcPts val="600"/>
              </a:spcBef>
              <a:spcAft>
                <a:spcPct val="0"/>
              </a:spcAft>
              <a:buClr>
                <a:srgbClr val="FF0000"/>
              </a:buClr>
              <a:buSzPct val="80000"/>
              <a:buFont typeface="Wingdings" pitchFamily="2" charset="2"/>
              <a:buChar char="n"/>
            </a:pPr>
            <a:r>
              <a:rPr lang="en-US" altLang="zh-CN" sz="2400" dirty="0" smtClean="0">
                <a:solidFill>
                  <a:srgbClr val="FF0000"/>
                </a:solidFill>
                <a:latin typeface="微软雅黑" panose="020B0503020204020204" pitchFamily="34" charset="-122"/>
                <a:ea typeface="微软雅黑" panose="020B0503020204020204" pitchFamily="34" charset="-122"/>
              </a:rPr>
              <a:t>mutex2</a:t>
            </a:r>
            <a:r>
              <a:rPr lang="en-US" altLang="zh-CN" sz="2400" dirty="0" smtClean="0">
                <a:latin typeface="微软雅黑" panose="020B0503020204020204" pitchFamily="34" charset="-122"/>
                <a:ea typeface="微软雅黑" panose="020B0503020204020204" pitchFamily="34" charset="-122"/>
              </a:rPr>
              <a:t> for the consumers to mutual exclusively access on the full units in the buffer</a:t>
            </a:r>
          </a:p>
          <a:p>
            <a:pPr>
              <a:buFont typeface="Wingdings" pitchFamily="2" charset="2"/>
              <a:buNone/>
            </a:pPr>
            <a:endParaRPr lang="en-US" altLang="zh-CN" sz="2400" dirty="0" smtClean="0">
              <a:latin typeface="Times New Roman" pitchFamily="18" charset="0"/>
            </a:endParaRPr>
          </a:p>
          <a:p>
            <a:pPr>
              <a:buFont typeface="Wingdings" pitchFamily="2" charset="2"/>
              <a:buNone/>
            </a:pPr>
            <a:r>
              <a:rPr lang="en-US" altLang="zh-CN" sz="2400" dirty="0" smtClean="0">
                <a:latin typeface="Times New Roman" pitchFamily="18" charset="0"/>
              </a:rPr>
              <a:t>                                         </a:t>
            </a:r>
          </a:p>
        </p:txBody>
      </p:sp>
    </p:spTree>
    <p:extLst>
      <p:ext uri="{BB962C8B-B14F-4D97-AF65-F5344CB8AC3E}">
        <p14:creationId xmlns:p14="http://schemas.microsoft.com/office/powerpoint/2010/main" val="3412211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354531" y="914400"/>
                <a:ext cx="11482938" cy="5351646"/>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Process Synchronizing</a:t>
                </a:r>
                <a:r>
                  <a:rPr lang="zh-CN" altLang="en-US" sz="2400" dirty="0" smtClean="0">
                    <a:solidFill>
                      <a:schemeClr val="tx1">
                        <a:lumMod val="85000"/>
                        <a:lumOff val="15000"/>
                      </a:schemeClr>
                    </a:solidFill>
                    <a:latin typeface="+mj-ea"/>
                  </a:rPr>
                  <a:t> </a:t>
                </a:r>
                <a:r>
                  <a:rPr lang="en-US" altLang="zh-CN" sz="2400" dirty="0" smtClean="0">
                    <a:solidFill>
                      <a:schemeClr val="tx1">
                        <a:lumMod val="85000"/>
                        <a:lumOff val="15000"/>
                      </a:schemeClr>
                    </a:solidFill>
                    <a:latin typeface="+mj-ea"/>
                  </a:rPr>
                  <a:t> </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1. </a:t>
                </a:r>
                <a:r>
                  <a:rPr lang="en-US" altLang="zh-CN" sz="2400" dirty="0" smtClean="0">
                    <a:solidFill>
                      <a:schemeClr val="tx1">
                        <a:lumMod val="85000"/>
                        <a:lumOff val="15000"/>
                      </a:schemeClr>
                    </a:solidFill>
                    <a:latin typeface="+mj-ea"/>
                    <a:ea typeface="+mj-ea"/>
                  </a:rPr>
                  <a:t>synchronizing</a:t>
                </a:r>
                <a:r>
                  <a:rPr lang="zh-CN" altLang="en-US" sz="2400" dirty="0" smtClean="0">
                    <a:solidFill>
                      <a:schemeClr val="tx1">
                        <a:lumMod val="85000"/>
                        <a:lumOff val="15000"/>
                      </a:schemeClr>
                    </a:solidFill>
                    <a:latin typeface="+mj-ea"/>
                    <a:ea typeface="+mj-ea"/>
                  </a:rPr>
                  <a:t>方式</a:t>
                </a:r>
                <a:r>
                  <a:rPr lang="en-US" altLang="zh-CN" sz="2400" dirty="0" smtClean="0">
                    <a:solidFill>
                      <a:schemeClr val="tx1">
                        <a:lumMod val="85000"/>
                        <a:lumOff val="15000"/>
                      </a:schemeClr>
                    </a:solidFill>
                    <a:latin typeface="+mj-ea"/>
                    <a:ea typeface="+mj-ea"/>
                  </a:rPr>
                  <a:t> </a:t>
                </a:r>
                <a:endParaRPr lang="en-US" altLang="zh-CN" sz="2400" dirty="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2. </a:t>
                </a:r>
                <a:r>
                  <a:rPr lang="zh-CN" altLang="en-US" sz="2400" dirty="0" smtClean="0">
                    <a:solidFill>
                      <a:schemeClr val="tx1">
                        <a:lumMod val="85000"/>
                        <a:lumOff val="15000"/>
                      </a:schemeClr>
                    </a:solidFill>
                    <a:latin typeface="+mj-ea"/>
                    <a:ea typeface="+mj-ea"/>
                  </a:rPr>
                  <a:t>信号量</a:t>
                </a:r>
                <a:r>
                  <a:rPr lang="zh-CN" altLang="en-US" sz="2400" dirty="0">
                    <a:solidFill>
                      <a:schemeClr val="tx1">
                        <a:lumMod val="85000"/>
                        <a:lumOff val="15000"/>
                      </a:schemeClr>
                    </a:solidFill>
                    <a:latin typeface="+mj-ea"/>
                    <a:ea typeface="+mj-ea"/>
                  </a:rPr>
                  <a:t>描述4 乘100 米接力</a:t>
                </a:r>
                <a:endParaRPr lang="en-US" altLang="zh-CN" sz="2400" dirty="0">
                  <a:solidFill>
                    <a:schemeClr val="tx1">
                      <a:lumMod val="85000"/>
                      <a:lumOff val="15000"/>
                    </a:schemeClr>
                  </a:solidFill>
                  <a:latin typeface="+mj-ea"/>
                  <a:ea typeface="+mj-ea"/>
                </a:endParaRPr>
              </a:p>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Extended </a:t>
                </a:r>
                <a:r>
                  <a:rPr lang="en-US" altLang="zh-CN" sz="2400" dirty="0">
                    <a:solidFill>
                      <a:schemeClr val="tx1">
                        <a:lumMod val="85000"/>
                        <a:lumOff val="15000"/>
                      </a:schemeClr>
                    </a:solidFill>
                    <a:latin typeface="+mj-ea"/>
                  </a:rPr>
                  <a:t>Bounded-Buffer Problems</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3. </a:t>
                </a:r>
                <a:r>
                  <a:rPr lang="en-US" altLang="zh-CN" sz="2400" dirty="0">
                    <a:solidFill>
                      <a:schemeClr val="tx1">
                        <a:lumMod val="85000"/>
                        <a:lumOff val="15000"/>
                      </a:schemeClr>
                    </a:solidFill>
                    <a:latin typeface="+mj-ea"/>
                  </a:rPr>
                  <a:t>Extended Bounded-Buffer Problem 1</a:t>
                </a:r>
                <a:r>
                  <a:rPr lang="zh-CN" altLang="en-US" sz="2400" dirty="0" smtClean="0">
                    <a:solidFill>
                      <a:schemeClr val="tx1">
                        <a:lumMod val="85000"/>
                        <a:lumOff val="15000"/>
                      </a:schemeClr>
                    </a:solidFill>
                    <a:latin typeface="+mj-ea"/>
                  </a:rPr>
                  <a:t>：</a:t>
                </a:r>
                <a:r>
                  <a:rPr lang="zh-CN" altLang="en-US" sz="2400" dirty="0">
                    <a:solidFill>
                      <a:schemeClr val="tx1">
                        <a:lumMod val="85000"/>
                        <a:lumOff val="15000"/>
                      </a:schemeClr>
                    </a:solidFill>
                    <a:latin typeface="+mj-ea"/>
                    <a:ea typeface="+mj-ea"/>
                  </a:rPr>
                  <a:t>同时具有</a:t>
                </a:r>
                <a:r>
                  <a:rPr lang="zh-CN" altLang="en-US" sz="2400" dirty="0" smtClean="0">
                    <a:solidFill>
                      <a:schemeClr val="tx1">
                        <a:lumMod val="85000"/>
                        <a:lumOff val="15000"/>
                      </a:schemeClr>
                    </a:solidFill>
                    <a:latin typeface="+mj-ea"/>
                    <a:ea typeface="+mj-ea"/>
                  </a:rPr>
                  <a:t>生产者</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消费者</a:t>
                </a:r>
                <a:r>
                  <a:rPr lang="zh-CN" altLang="en-US" sz="2400" dirty="0">
                    <a:solidFill>
                      <a:schemeClr val="tx1">
                        <a:lumMod val="85000"/>
                        <a:lumOff val="15000"/>
                      </a:schemeClr>
                    </a:solidFill>
                    <a:latin typeface="+mj-ea"/>
                    <a:ea typeface="+mj-ea"/>
                  </a:rPr>
                  <a:t>角色</a:t>
                </a:r>
                <a:endParaRPr lang="en-US" altLang="zh-CN" sz="2400" dirty="0" smtClean="0">
                  <a:solidFill>
                    <a:schemeClr val="tx1">
                      <a:lumMod val="85000"/>
                      <a:lumOff val="15000"/>
                    </a:schemeClr>
                  </a:solidFill>
                  <a:latin typeface="+mj-ea"/>
                </a:endParaRPr>
              </a:p>
              <a:p>
                <a:pPr lvl="1">
                  <a:spcBef>
                    <a:spcPts val="600"/>
                  </a:spcBef>
                  <a:buClr>
                    <a:srgbClr val="FF0000"/>
                  </a:buClr>
                  <a:buSzPct val="80000"/>
                </a:pPr>
                <a:r>
                  <a:rPr lang="zh-CN" altLang="en-US" sz="2400" dirty="0" smtClean="0">
                    <a:solidFill>
                      <a:schemeClr val="tx1">
                        <a:lumMod val="85000"/>
                        <a:lumOff val="15000"/>
                      </a:schemeClr>
                    </a:solidFill>
                    <a:latin typeface="+mj-ea"/>
                    <a:ea typeface="+mj-ea"/>
                  </a:rPr>
                  <a:t>    ，老和尚</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小和尚挑水，流水生产线</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4. Extended Bounded-Buffer Problem </a:t>
                </a:r>
                <a:r>
                  <a:rPr lang="en-US" altLang="zh-CN" sz="2400" dirty="0" smtClean="0">
                    <a:solidFill>
                      <a:schemeClr val="tx1">
                        <a:lumMod val="85000"/>
                        <a:lumOff val="15000"/>
                      </a:schemeClr>
                    </a:solidFill>
                    <a:latin typeface="+mj-ea"/>
                    <a:ea typeface="+mj-ea"/>
                  </a:rPr>
                  <a:t>2</a:t>
                </a:r>
                <a:r>
                  <a:rPr lang="zh-CN" altLang="en-US" sz="2400" dirty="0" smtClean="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生产者</a:t>
                </a:r>
                <a:r>
                  <a:rPr lang="en-US" altLang="zh-CN" sz="2400" dirty="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消费者同时进入</a:t>
                </a:r>
                <a:r>
                  <a:rPr lang="en-US" altLang="zh-CN" sz="2400" dirty="0">
                    <a:solidFill>
                      <a:schemeClr val="tx1">
                        <a:lumMod val="85000"/>
                        <a:lumOff val="15000"/>
                      </a:schemeClr>
                    </a:solidFill>
                    <a:latin typeface="+mj-ea"/>
                    <a:ea typeface="+mj-ea"/>
                  </a:rPr>
                  <a:t>buffer</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ea typeface="+mj-ea"/>
                  </a:rPr>
                  <a:t>例</a:t>
                </a:r>
                <a:r>
                  <a:rPr lang="en-US" altLang="zh-CN" sz="2400" dirty="0" smtClean="0">
                    <a:solidFill>
                      <a:schemeClr val="tx1">
                        <a:lumMod val="85000"/>
                        <a:lumOff val="15000"/>
                      </a:schemeClr>
                    </a:solidFill>
                    <a:latin typeface="+mj-ea"/>
                    <a:ea typeface="+mj-ea"/>
                  </a:rPr>
                  <a:t>5. Extended </a:t>
                </a:r>
                <a:r>
                  <a:rPr lang="en-US" altLang="zh-CN" sz="2400" dirty="0">
                    <a:solidFill>
                      <a:schemeClr val="tx1">
                        <a:lumMod val="85000"/>
                        <a:lumOff val="15000"/>
                      </a:schemeClr>
                    </a:solidFill>
                    <a:latin typeface="+mj-ea"/>
                    <a:ea typeface="+mj-ea"/>
                  </a:rPr>
                  <a:t>Bounded-Buffer Problem </a:t>
                </a:r>
                <a:r>
                  <a:rPr lang="en-US" altLang="zh-CN" sz="2400" dirty="0" smtClean="0">
                    <a:solidFill>
                      <a:schemeClr val="tx1">
                        <a:lumMod val="85000"/>
                        <a:lumOff val="15000"/>
                      </a:schemeClr>
                    </a:solidFill>
                    <a:latin typeface="+mj-ea"/>
                    <a:ea typeface="+mj-ea"/>
                  </a:rPr>
                  <a:t>3</a:t>
                </a:r>
                <a:r>
                  <a:rPr lang="zh-CN" altLang="en-US" sz="2400" dirty="0" smtClean="0">
                    <a:solidFill>
                      <a:schemeClr val="tx1">
                        <a:lumMod val="85000"/>
                        <a:lumOff val="15000"/>
                      </a:schemeClr>
                    </a:solidFill>
                    <a:latin typeface="+mj-ea"/>
                    <a:ea typeface="+mj-ea"/>
                  </a:rPr>
                  <a:t>：多类</a:t>
                </a:r>
                <a:r>
                  <a:rPr lang="zh-CN" altLang="en-US" sz="2400" dirty="0">
                    <a:solidFill>
                      <a:schemeClr val="tx1">
                        <a:lumMod val="85000"/>
                        <a:lumOff val="15000"/>
                      </a:schemeClr>
                    </a:solidFill>
                    <a:latin typeface="+mj-ea"/>
                    <a:ea typeface="+mj-ea"/>
                  </a:rPr>
                  <a:t>产品 </a:t>
                </a:r>
                <a:r>
                  <a:rPr lang="en-US" altLang="zh-CN" sz="2400" dirty="0">
                    <a:solidFill>
                      <a:schemeClr val="tx1">
                        <a:lumMod val="85000"/>
                        <a:lumOff val="15000"/>
                      </a:schemeClr>
                    </a:solidFill>
                    <a:latin typeface="+mj-ea"/>
                    <a:ea typeface="+mj-ea"/>
                  </a:rPr>
                  <a:t>in buffer</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a:solidFill>
                      <a:schemeClr val="tx1">
                        <a:lumMod val="85000"/>
                        <a:lumOff val="15000"/>
                      </a:schemeClr>
                    </a:solidFill>
                    <a:latin typeface="+mj-ea"/>
                  </a:rPr>
                  <a:t>6</a:t>
                </a:r>
                <a:r>
                  <a:rPr lang="en-US" altLang="zh-CN" sz="2400" dirty="0" smtClean="0">
                    <a:solidFill>
                      <a:schemeClr val="tx1">
                        <a:lumMod val="85000"/>
                        <a:lumOff val="15000"/>
                      </a:schemeClr>
                    </a:solidFill>
                    <a:latin typeface="+mj-ea"/>
                  </a:rPr>
                  <a:t>. </a:t>
                </a:r>
                <a:r>
                  <a:rPr lang="en-US" altLang="zh-CN" sz="2400" dirty="0">
                    <a:solidFill>
                      <a:schemeClr val="tx1">
                        <a:lumMod val="85000"/>
                        <a:lumOff val="15000"/>
                      </a:schemeClr>
                    </a:solidFill>
                    <a:latin typeface="+mj-ea"/>
                    <a:ea typeface="+mj-ea"/>
                  </a:rPr>
                  <a:t>Extended Bounded-Buffer Problem 4</a:t>
                </a:r>
                <a:r>
                  <a:rPr lang="zh-CN" altLang="en-US" sz="2400" dirty="0">
                    <a:solidFill>
                      <a:schemeClr val="tx1">
                        <a:lumMod val="85000"/>
                        <a:lumOff val="15000"/>
                      </a:schemeClr>
                    </a:solidFill>
                    <a:latin typeface="+mj-ea"/>
                    <a:ea typeface="+mj-ea"/>
                  </a:rPr>
                  <a:t>：</a:t>
                </a:r>
                <a:r>
                  <a:rPr lang="en-US" altLang="zh-CN" sz="2400" dirty="0">
                    <a:solidFill>
                      <a:schemeClr val="tx1">
                        <a:lumMod val="85000"/>
                        <a:lumOff val="15000"/>
                      </a:schemeClr>
                    </a:solidFill>
                    <a:latin typeface="+mj-ea"/>
                    <a:ea typeface="+mj-ea"/>
                  </a:rPr>
                  <a:t> </a:t>
                </a:r>
                <a:endParaRPr lang="en-US" altLang="zh-CN" sz="2400" dirty="0" smtClean="0">
                  <a:solidFill>
                    <a:schemeClr val="tx1">
                      <a:lumMod val="85000"/>
                      <a:lumOff val="15000"/>
                    </a:schemeClr>
                  </a:solidFill>
                  <a:latin typeface="+mj-ea"/>
                  <a:ea typeface="+mj-ea"/>
                </a:endParaRPr>
              </a:p>
              <a:p>
                <a:pPr lvl="1">
                  <a:spcBef>
                    <a:spcPts val="600"/>
                  </a:spcBef>
                  <a:buClr>
                    <a:srgbClr val="FF0000"/>
                  </a:buClr>
                  <a:buSzPct val="80000"/>
                </a:pPr>
                <a:r>
                  <a:rPr lang="en-US" altLang="zh-CN" sz="2400" dirty="0">
                    <a:solidFill>
                      <a:schemeClr val="tx1">
                        <a:lumMod val="85000"/>
                        <a:lumOff val="15000"/>
                      </a:schemeClr>
                    </a:solidFill>
                    <a:latin typeface="+mj-ea"/>
                    <a:ea typeface="+mj-ea"/>
                  </a:rPr>
                  <a:t> </a:t>
                </a:r>
                <a:r>
                  <a:rPr lang="en-US" altLang="zh-CN" sz="2400" dirty="0" smtClean="0">
                    <a:solidFill>
                      <a:schemeClr val="tx1">
                        <a:lumMod val="85000"/>
                        <a:lumOff val="15000"/>
                      </a:schemeClr>
                    </a:solidFill>
                    <a:latin typeface="+mj-ea"/>
                    <a:ea typeface="+mj-ea"/>
                  </a:rPr>
                  <a:t>         </a:t>
                </a:r>
                <a:r>
                  <a:rPr lang="zh-CN" altLang="en-US" sz="2400" dirty="0" smtClean="0">
                    <a:solidFill>
                      <a:schemeClr val="tx1">
                        <a:lumMod val="85000"/>
                        <a:lumOff val="15000"/>
                      </a:schemeClr>
                    </a:solidFill>
                    <a:latin typeface="+mj-ea"/>
                    <a:ea typeface="+mj-ea"/>
                  </a:rPr>
                  <a:t>每次从</a:t>
                </a:r>
                <a:r>
                  <a:rPr lang="en-US" altLang="zh-CN" sz="2400" dirty="0" smtClean="0">
                    <a:solidFill>
                      <a:schemeClr val="tx1">
                        <a:lumMod val="85000"/>
                        <a:lumOff val="15000"/>
                      </a:schemeClr>
                    </a:solidFill>
                    <a:latin typeface="+mj-ea"/>
                    <a:ea typeface="+mj-ea"/>
                  </a:rPr>
                  <a:t>buffer</a:t>
                </a:r>
                <a:r>
                  <a:rPr lang="zh-CN" altLang="en-US" sz="2400" dirty="0" smtClean="0">
                    <a:solidFill>
                      <a:schemeClr val="tx1">
                        <a:lumMod val="85000"/>
                        <a:lumOff val="15000"/>
                      </a:schemeClr>
                    </a:solidFill>
                    <a:latin typeface="+mj-ea"/>
                    <a:ea typeface="+mj-ea"/>
                  </a:rPr>
                  <a:t>中取出</a:t>
                </a:r>
                <a:r>
                  <a:rPr lang="en-US" altLang="zh-CN" sz="2400" dirty="0" smtClean="0">
                    <a:solidFill>
                      <a:schemeClr val="tx1">
                        <a:lumMod val="85000"/>
                        <a:lumOff val="15000"/>
                      </a:schemeClr>
                    </a:solidFill>
                    <a:latin typeface="+mj-ea"/>
                    <a:ea typeface="+mj-ea"/>
                  </a:rPr>
                  <a:t>m&gt;1</a:t>
                </a:r>
                <a:r>
                  <a:rPr lang="zh-CN" altLang="en-US" sz="2400" dirty="0" smtClean="0">
                    <a:solidFill>
                      <a:schemeClr val="tx1">
                        <a:lumMod val="85000"/>
                        <a:lumOff val="15000"/>
                      </a:schemeClr>
                    </a:solidFill>
                    <a:latin typeface="+mj-ea"/>
                    <a:ea typeface="+mj-ea"/>
                  </a:rPr>
                  <a:t>个产品，或者向</a:t>
                </a:r>
                <a:r>
                  <a:rPr lang="en-US" altLang="zh-CN" sz="2400" dirty="0" smtClean="0">
                    <a:solidFill>
                      <a:schemeClr val="tx1">
                        <a:lumMod val="85000"/>
                        <a:lumOff val="15000"/>
                      </a:schemeClr>
                    </a:solidFill>
                    <a:latin typeface="+mj-ea"/>
                    <a:ea typeface="+mj-ea"/>
                  </a:rPr>
                  <a:t>buffer</a:t>
                </a:r>
                <a:r>
                  <a:rPr lang="zh-CN" altLang="en-US" sz="2400" dirty="0" smtClean="0">
                    <a:solidFill>
                      <a:schemeClr val="tx1">
                        <a:lumMod val="85000"/>
                        <a:lumOff val="15000"/>
                      </a:schemeClr>
                    </a:solidFill>
                    <a:latin typeface="+mj-ea"/>
                    <a:ea typeface="+mj-ea"/>
                  </a:rPr>
                  <a:t>中放入</a:t>
                </a:r>
                <a:r>
                  <a:rPr lang="en-US" altLang="zh-CN" sz="2400" dirty="0" smtClean="0">
                    <a:solidFill>
                      <a:schemeClr val="tx1">
                        <a:lumMod val="85000"/>
                        <a:lumOff val="15000"/>
                      </a:schemeClr>
                    </a:solidFill>
                    <a:latin typeface="+mj-ea"/>
                    <a:ea typeface="+mj-ea"/>
                  </a:rPr>
                  <a:t>n&gt;1</a:t>
                </a:r>
                <a:r>
                  <a:rPr lang="zh-CN" altLang="en-US" sz="2400" dirty="0" smtClean="0">
                    <a:solidFill>
                      <a:schemeClr val="tx1">
                        <a:lumMod val="85000"/>
                        <a:lumOff val="15000"/>
                      </a:schemeClr>
                    </a:solidFill>
                    <a:latin typeface="+mj-ea"/>
                    <a:ea typeface="+mj-ea"/>
                  </a:rPr>
                  <a:t>个产品</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Tx/>
                  <a:buChar char="—"/>
                </a:pPr>
                <a:r>
                  <a:rPr lang="zh-CN" altLang="en-US" sz="2400" dirty="0" smtClean="0">
                    <a:solidFill>
                      <a:schemeClr val="tx1">
                        <a:lumMod val="85000"/>
                        <a:lumOff val="15000"/>
                      </a:schemeClr>
                    </a:solidFill>
                    <a:latin typeface="+mj-ea"/>
                    <a:ea typeface="+mj-ea"/>
                  </a:rPr>
                  <a:t>期末试题</a:t>
                </a:r>
                <a:r>
                  <a:rPr lang="en-US" altLang="zh-CN" sz="2400" dirty="0" smtClean="0">
                    <a:solidFill>
                      <a:schemeClr val="tx1">
                        <a:lumMod val="85000"/>
                        <a:lumOff val="15000"/>
                      </a:schemeClr>
                    </a:solidFill>
                    <a:latin typeface="+mj-ea"/>
                    <a:ea typeface="+mj-ea"/>
                  </a:rPr>
                  <a:t>/</a:t>
                </a:r>
                <a:r>
                  <a:rPr lang="zh-CN" altLang="en-US" sz="2400" dirty="0" smtClean="0">
                    <a:solidFill>
                      <a:schemeClr val="tx1">
                        <a:lumMod val="85000"/>
                        <a:lumOff val="15000"/>
                      </a:schemeClr>
                    </a:solidFill>
                    <a:latin typeface="+mj-ea"/>
                    <a:ea typeface="+mj-ea"/>
                  </a:rPr>
                  <a:t>实验编程题</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Tx/>
                  <a:buChar char="—"/>
                </a:pPr>
                <a14:m>
                  <m:oMath xmlns:m="http://schemas.openxmlformats.org/officeDocument/2006/math">
                    <m:r>
                      <a:rPr lang="en-US" altLang="zh-CN" sz="2400" i="1" smtClean="0">
                        <a:solidFill>
                          <a:schemeClr val="tx1">
                            <a:lumMod val="85000"/>
                            <a:lumOff val="15000"/>
                          </a:schemeClr>
                        </a:solidFill>
                        <a:latin typeface="Cambria Math"/>
                        <a:ea typeface="Cambria Math"/>
                      </a:rPr>
                      <m:t>±</m:t>
                    </m:r>
                  </m:oMath>
                </a14:m>
                <a:r>
                  <a:rPr lang="en-US" altLang="zh-CN" sz="2400" dirty="0" smtClean="0">
                    <a:solidFill>
                      <a:schemeClr val="tx1">
                        <a:lumMod val="85000"/>
                        <a:lumOff val="15000"/>
                      </a:schemeClr>
                    </a:solidFill>
                    <a:latin typeface="+mj-ea"/>
                    <a:ea typeface="+mj-ea"/>
                  </a:rPr>
                  <a:t>n(n&gt;1)</a:t>
                </a:r>
                <a:r>
                  <a:rPr lang="zh-CN" altLang="en-US" sz="2400" dirty="0" smtClean="0">
                    <a:solidFill>
                      <a:schemeClr val="tx1">
                        <a:lumMod val="85000"/>
                        <a:lumOff val="15000"/>
                      </a:schemeClr>
                    </a:solidFill>
                    <a:latin typeface="+mj-ea"/>
                    <a:ea typeface="+mj-ea"/>
                  </a:rPr>
                  <a:t>的信号量</a:t>
                </a:r>
                <a:r>
                  <a:rPr lang="en-US" altLang="zh-CN" sz="2400" dirty="0" smtClean="0">
                    <a:solidFill>
                      <a:schemeClr val="tx1">
                        <a:lumMod val="85000"/>
                        <a:lumOff val="15000"/>
                      </a:schemeClr>
                    </a:solidFill>
                    <a:latin typeface="+mj-ea"/>
                    <a:ea typeface="+mj-ea"/>
                  </a:rPr>
                  <a:t>wait()</a:t>
                </a:r>
                <a:r>
                  <a:rPr lang="zh-CN" altLang="en-US" sz="2400" dirty="0" smtClean="0">
                    <a:solidFill>
                      <a:schemeClr val="tx1">
                        <a:lumMod val="85000"/>
                        <a:lumOff val="15000"/>
                      </a:schemeClr>
                    </a:solidFill>
                    <a:latin typeface="+mj-ea"/>
                    <a:ea typeface="+mj-ea"/>
                  </a:rPr>
                  <a:t>、</a:t>
                </a:r>
                <a:r>
                  <a:rPr lang="en-US" altLang="zh-CN" sz="2400" dirty="0" smtClean="0">
                    <a:solidFill>
                      <a:schemeClr val="tx1">
                        <a:lumMod val="85000"/>
                        <a:lumOff val="15000"/>
                      </a:schemeClr>
                    </a:solidFill>
                    <a:latin typeface="+mj-ea"/>
                    <a:ea typeface="+mj-ea"/>
                  </a:rPr>
                  <a:t>signal()</a:t>
                </a:r>
                <a:r>
                  <a:rPr lang="zh-CN" altLang="en-US" sz="2400" dirty="0" smtClean="0">
                    <a:solidFill>
                      <a:schemeClr val="tx1">
                        <a:lumMod val="85000"/>
                        <a:lumOff val="15000"/>
                      </a:schemeClr>
                    </a:solidFill>
                    <a:latin typeface="+mj-ea"/>
                    <a:ea typeface="+mj-ea"/>
                  </a:rPr>
                  <a:t>操作</a:t>
                </a:r>
                <a:endParaRPr lang="en-US" altLang="zh-CN" sz="2400" dirty="0">
                  <a:solidFill>
                    <a:schemeClr val="tx1">
                      <a:lumMod val="85000"/>
                      <a:lumOff val="15000"/>
                    </a:schemeClr>
                  </a:solidFill>
                  <a:latin typeface="+mj-ea"/>
                  <a:ea typeface="+mj-ea"/>
                </a:endParaRPr>
              </a:p>
            </p:txBody>
          </p:sp>
        </mc:Choice>
        <mc:Fallback xmlns="">
          <p:sp>
            <p:nvSpPr>
              <p:cNvPr id="9" name="Content Placeholder 2">
                <a:extLst>
                  <a:ext uri="{FF2B5EF4-FFF2-40B4-BE49-F238E27FC236}">
                    <a16:creationId xmlns="" xmlns:a16="http://schemas.microsoft.com/office/drawing/2014/main" id="{55F986D5-D7D9-6446-9526-9389CD9831D8}"/>
                  </a:ext>
                </a:extLst>
              </p:cNvPr>
              <p:cNvSpPr>
                <a:spLocks noGrp="1" noRot="1" noChangeAspect="1" noMove="1" noResize="1" noEditPoints="1" noAdjustHandles="1" noChangeArrowheads="1" noChangeShapeType="1" noTextEdit="1"/>
              </p:cNvSpPr>
              <p:nvPr>
                <p:ph idx="12"/>
              </p:nvPr>
            </p:nvSpPr>
            <p:spPr>
              <a:xfrm>
                <a:off x="354531" y="914400"/>
                <a:ext cx="11482938" cy="5351646"/>
              </a:xfrm>
              <a:blipFill rotWithShape="1">
                <a:blip r:embed="rId2"/>
                <a:stretch>
                  <a:fillRect l="-690" t="-1367" b="-4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173255"/>
            <a:ext cx="10552540" cy="741145"/>
          </a:xfrm>
        </p:spPr>
        <p:txBody>
          <a:bodyPr>
            <a:no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5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Extended Bounded-Buffer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Problem 3</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 </a:t>
            </a:r>
            <a:br>
              <a:rPr lang="en-US" altLang="zh-CN" sz="2400" dirty="0" smtClean="0">
                <a:solidFill>
                  <a:srgbClr val="FF0000"/>
                </a:solidFill>
                <a:latin typeface="微软雅黑" panose="020B0503020204020204" pitchFamily="34" charset="-122"/>
                <a:ea typeface="微软雅黑" panose="020B0503020204020204" pitchFamily="34" charset="-122"/>
              </a:rPr>
            </a:br>
            <a:r>
              <a:rPr lang="zh-CN" altLang="en-US" sz="2400" dirty="0" smtClean="0">
                <a:solidFill>
                  <a:srgbClr val="FF0000"/>
                </a:solidFill>
                <a:latin typeface="微软雅黑" panose="020B0503020204020204" pitchFamily="34" charset="-122"/>
                <a:ea typeface="微软雅黑" panose="020B0503020204020204" pitchFamily="34" charset="-122"/>
              </a:rPr>
              <a:t>多</a:t>
            </a:r>
            <a:r>
              <a:rPr lang="zh-CN" altLang="en-US" sz="2400" dirty="0">
                <a:solidFill>
                  <a:srgbClr val="FF0000"/>
                </a:solidFill>
                <a:latin typeface="微软雅黑" panose="020B0503020204020204" pitchFamily="34" charset="-122"/>
                <a:ea typeface="微软雅黑" panose="020B0503020204020204" pitchFamily="34" charset="-122"/>
              </a:rPr>
              <a:t>类产品 </a:t>
            </a:r>
            <a:r>
              <a:rPr lang="en-US" altLang="zh-CN" sz="2400" dirty="0">
                <a:solidFill>
                  <a:srgbClr val="FF0000"/>
                </a:solidFill>
                <a:latin typeface="微软雅黑" panose="020B0503020204020204" pitchFamily="34" charset="-122"/>
                <a:ea typeface="微软雅黑" panose="020B0503020204020204" pitchFamily="34" charset="-122"/>
              </a:rPr>
              <a:t>in buffer</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18286" y="1141948"/>
            <a:ext cx="11540038" cy="4893092"/>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smtClean="0">
                <a:latin typeface="微软雅黑" panose="020B0503020204020204" pitchFamily="34" charset="-122"/>
                <a:ea typeface="微软雅黑" panose="020B0503020204020204" pitchFamily="34" charset="-122"/>
              </a:rPr>
              <a:t>Buffer</a:t>
            </a:r>
            <a:r>
              <a:rPr kumimoji="1" lang="zh-CN" altLang="en-US" sz="2400" dirty="0">
                <a:latin typeface="微软雅黑" panose="020B0503020204020204" pitchFamily="34" charset="-122"/>
                <a:ea typeface="微软雅黑" panose="020B0503020204020204" pitchFamily="34" charset="-122"/>
              </a:rPr>
              <a:t>中多类产品，每类产品</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个计数信号量</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Two </a:t>
            </a:r>
            <a:r>
              <a:rPr lang="en-US" altLang="zh-CN" sz="2400" dirty="0">
                <a:latin typeface="微软雅黑" panose="020B0503020204020204" pitchFamily="34" charset="-122"/>
                <a:ea typeface="微软雅黑" panose="020B0503020204020204" pitchFamily="34" charset="-122"/>
              </a:rPr>
              <a:t>types of producers, one produces data item A, and the other generates data item B;</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also </a:t>
            </a:r>
            <a:r>
              <a:rPr lang="en-US" altLang="zh-CN" sz="2400" dirty="0">
                <a:latin typeface="微软雅黑" panose="020B0503020204020204" pitchFamily="34" charset="-122"/>
                <a:ea typeface="微软雅黑" panose="020B0503020204020204" pitchFamily="34" charset="-122"/>
              </a:rPr>
              <a:t>two types of consumers, one only receives A, and the other only receives B</a:t>
            </a: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smtClean="0">
                <a:latin typeface="微软雅黑" panose="020B0503020204020204" pitchFamily="34" charset="-122"/>
                <a:ea typeface="微软雅黑" panose="020B0503020204020204" pitchFamily="34" charset="-122"/>
              </a:rPr>
              <a:t>Eg.1</a:t>
            </a:r>
            <a:r>
              <a:rPr kumimoji="1" lang="zh-CN" altLang="en-US" sz="2400" dirty="0">
                <a:latin typeface="微软雅黑" panose="020B0503020204020204" pitchFamily="34" charset="-122"/>
                <a:ea typeface="微软雅黑" panose="020B0503020204020204" pitchFamily="34" charset="-122"/>
              </a:rPr>
              <a:t>“父母</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子女</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橘子</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苹果”问题</a:t>
            </a:r>
            <a:endParaRPr kumimoji="1" lang="en-US" altLang="zh-CN" sz="2400" dirty="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E</a:t>
            </a:r>
            <a:r>
              <a:rPr kumimoji="1" lang="en-US" altLang="zh-CN" sz="2400" dirty="0" smtClean="0">
                <a:latin typeface="微软雅黑" panose="020B0503020204020204" pitchFamily="34" charset="-122"/>
                <a:ea typeface="微软雅黑" panose="020B0503020204020204" pitchFamily="34" charset="-122"/>
              </a:rPr>
              <a:t>.g.2    </a:t>
            </a:r>
            <a:r>
              <a:rPr kumimoji="1" lang="en-US" altLang="zh-CN" sz="2400" dirty="0">
                <a:latin typeface="微软雅黑" panose="020B0503020204020204" pitchFamily="34" charset="-122"/>
                <a:ea typeface="微软雅黑" panose="020B0503020204020204" pitchFamily="34" charset="-122"/>
              </a:rPr>
              <a:t>2009</a:t>
            </a:r>
            <a:r>
              <a:rPr kumimoji="1" lang="zh-CN" altLang="en-US" sz="2400" dirty="0">
                <a:latin typeface="微软雅黑" panose="020B0503020204020204" pitchFamily="34" charset="-122"/>
                <a:ea typeface="微软雅黑" panose="020B0503020204020204" pitchFamily="34" charset="-122"/>
              </a:rPr>
              <a:t>年考研题：生产者</a:t>
            </a:r>
            <a:r>
              <a:rPr kumimoji="1" lang="en-US" altLang="zh-CN" sz="2400" dirty="0">
                <a:latin typeface="微软雅黑" panose="020B0503020204020204" pitchFamily="34" charset="-122"/>
                <a:ea typeface="微软雅黑" panose="020B0503020204020204" pitchFamily="34" charset="-122"/>
              </a:rPr>
              <a:t>P1</a:t>
            </a:r>
            <a:r>
              <a:rPr kumimoji="1" lang="zh-CN" altLang="en-US" sz="2400" dirty="0">
                <a:latin typeface="微软雅黑" panose="020B0503020204020204" pitchFamily="34" charset="-122"/>
                <a:ea typeface="微软雅黑" panose="020B0503020204020204" pitchFamily="34" charset="-122"/>
              </a:rPr>
              <a:t>，消费者</a:t>
            </a:r>
            <a:r>
              <a:rPr kumimoji="1" lang="en-US" altLang="zh-CN" sz="2400" dirty="0">
                <a:latin typeface="微软雅黑" panose="020B0503020204020204" pitchFamily="34" charset="-122"/>
                <a:ea typeface="微软雅黑" panose="020B0503020204020204" pitchFamily="34" charset="-122"/>
              </a:rPr>
              <a:t>P2</a:t>
            </a:r>
            <a:r>
              <a:rPr kumimoji="1" lang="zh-CN" altLang="en-US" sz="2400" dirty="0">
                <a:latin typeface="微软雅黑" panose="020B0503020204020204" pitchFamily="34" charset="-122"/>
                <a:ea typeface="微软雅黑" panose="020B0503020204020204" pitchFamily="34" charset="-122"/>
              </a:rPr>
              <a:t>消费奇数，消费者</a:t>
            </a:r>
            <a:r>
              <a:rPr kumimoji="1" lang="en-US" altLang="zh-CN" sz="2400" dirty="0">
                <a:latin typeface="微软雅黑" panose="020B0503020204020204" pitchFamily="34" charset="-122"/>
                <a:ea typeface="微软雅黑" panose="020B0503020204020204" pitchFamily="34" charset="-122"/>
              </a:rPr>
              <a:t>P3</a:t>
            </a:r>
            <a:r>
              <a:rPr kumimoji="1" lang="zh-CN" altLang="en-US" sz="2400" dirty="0">
                <a:latin typeface="微软雅黑" panose="020B0503020204020204" pitchFamily="34" charset="-122"/>
                <a:ea typeface="微软雅黑" panose="020B0503020204020204" pitchFamily="34" charset="-122"/>
              </a:rPr>
              <a:t>消费偶数</a:t>
            </a:r>
            <a:endParaRPr kumimoji="1" lang="en-US" altLang="zh-CN" sz="2400"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sz="2400" dirty="0" smtClean="0">
              <a:latin typeface="Times New Roman" pitchFamily="18" charset="0"/>
            </a:endParaRPr>
          </a:p>
          <a:p>
            <a:pPr>
              <a:buFont typeface="Wingdings" pitchFamily="2" charset="2"/>
              <a:buNone/>
            </a:pPr>
            <a:r>
              <a:rPr lang="en-US" altLang="zh-CN" sz="2400" dirty="0" smtClean="0">
                <a:latin typeface="Times New Roman" pitchFamily="18" charset="0"/>
              </a:rPr>
              <a:t>                                         </a:t>
            </a:r>
          </a:p>
        </p:txBody>
      </p:sp>
    </p:spTree>
    <p:extLst>
      <p:ext uri="{BB962C8B-B14F-4D97-AF65-F5344CB8AC3E}">
        <p14:creationId xmlns:p14="http://schemas.microsoft.com/office/powerpoint/2010/main" val="3192485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1083197" y="1132417"/>
            <a:ext cx="5832647" cy="461665"/>
          </a:xfrm>
          <a:prstGeom prst="rect">
            <a:avLst/>
          </a:prstGeom>
          <a:solidFill>
            <a:srgbClr val="92D050"/>
          </a:solid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两</a:t>
            </a:r>
            <a:r>
              <a:rPr lang="zh-CN" altLang="en-US" sz="2400" dirty="0" smtClean="0">
                <a:latin typeface="微软雅黑" panose="020B0503020204020204" pitchFamily="34" charset="-122"/>
                <a:ea typeface="微软雅黑" panose="020B0503020204020204" pitchFamily="34" charset="-122"/>
              </a:rPr>
              <a:t>类产品：橘子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苹果，奇数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偶数</a:t>
            </a:r>
            <a:endParaRPr lang="en-US" altLang="zh-CN" sz="2400" dirty="0" smtClean="0">
              <a:latin typeface="微软雅黑" panose="020B0503020204020204" pitchFamily="34" charset="-122"/>
              <a:ea typeface="微软雅黑" panose="020B0503020204020204" pitchFamily="34" charset="-122"/>
            </a:endParaRPr>
          </a:p>
        </p:txBody>
      </p:sp>
      <p:sp>
        <p:nvSpPr>
          <p:cNvPr id="8" name="TextBox 7"/>
          <p:cNvSpPr txBox="1"/>
          <p:nvPr/>
        </p:nvSpPr>
        <p:spPr>
          <a:xfrm>
            <a:off x="1083196" y="2986678"/>
            <a:ext cx="8884427" cy="461665"/>
          </a:xfrm>
          <a:prstGeom prst="rect">
            <a:avLst/>
          </a:prstGeom>
          <a:solidFill>
            <a:srgbClr val="92D050"/>
          </a:solidFill>
        </p:spPr>
        <p:txBody>
          <a:bodyPr wrap="square" rtlCol="0">
            <a:spAutoFit/>
          </a:bodyPr>
          <a:lstStyle/>
          <a:p>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empty,                  apples, oranges;  odds, evens </a:t>
            </a:r>
            <a:endParaRPr lang="zh-CN" altLang="en-US"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1083196" y="2046294"/>
            <a:ext cx="7920879" cy="461665"/>
          </a:xfrm>
          <a:prstGeom prst="rect">
            <a:avLst/>
          </a:prstGeom>
          <a:solidFill>
            <a:schemeClr val="bg1">
              <a:lumMod val="95000"/>
            </a:schemeClr>
          </a:solidFill>
        </p:spPr>
        <p:txBody>
          <a:bodyPr wrap="square" rtlCol="0">
            <a:spAutoFit/>
          </a:bodyPr>
          <a:lstStyle/>
          <a:p>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empty-</a:t>
            </a:r>
            <a:r>
              <a:rPr lang="zh-CN" altLang="en-US" sz="2400" dirty="0" smtClean="0">
                <a:latin typeface="微软雅黑" panose="020B0503020204020204" pitchFamily="34" charset="-122"/>
                <a:ea typeface="微软雅黑" panose="020B0503020204020204" pitchFamily="34" charset="-122"/>
              </a:rPr>
              <a:t>空单元数目</a:t>
            </a:r>
            <a:r>
              <a:rPr lang="en-US" altLang="zh-CN" sz="2400" dirty="0" smtClean="0">
                <a:latin typeface="微软雅黑" panose="020B0503020204020204" pitchFamily="34" charset="-122"/>
                <a:ea typeface="微软雅黑" panose="020B0503020204020204" pitchFamily="34" charset="-122"/>
              </a:rPr>
              <a:t>, full-</a:t>
            </a:r>
            <a:r>
              <a:rPr lang="zh-CN" altLang="en-US" sz="2400" dirty="0" smtClean="0">
                <a:latin typeface="微软雅黑" panose="020B0503020204020204" pitchFamily="34" charset="-122"/>
                <a:ea typeface="微软雅黑" panose="020B0503020204020204" pitchFamily="34" charset="-122"/>
              </a:rPr>
              <a:t>产品数目，</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类</a:t>
            </a:r>
            <a:r>
              <a:rPr lang="en-US" altLang="zh-CN" sz="2400" dirty="0" smtClean="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10" name="下箭头 9"/>
          <p:cNvSpPr/>
          <p:nvPr/>
        </p:nvSpPr>
        <p:spPr bwMode="auto">
          <a:xfrm>
            <a:off x="4891568" y="2507960"/>
            <a:ext cx="288032" cy="459164"/>
          </a:xfrm>
          <a:prstGeom prst="down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TextBox 10"/>
          <p:cNvSpPr txBox="1"/>
          <p:nvPr/>
        </p:nvSpPr>
        <p:spPr>
          <a:xfrm>
            <a:off x="5189803" y="2586568"/>
            <a:ext cx="4589718" cy="400110"/>
          </a:xfrm>
          <a:prstGeom prst="rect">
            <a:avLst/>
          </a:prstGeom>
          <a:noFill/>
        </p:spPr>
        <p:txBody>
          <a:bodyPr wrap="none" rtlCol="0">
            <a:spAutoFit/>
          </a:bodyPr>
          <a:lstStyle/>
          <a:p>
            <a:r>
              <a:rPr lang="en-US" altLang="zh-CN" sz="2000" dirty="0" smtClean="0">
                <a:solidFill>
                  <a:srgbClr val="FF0000"/>
                </a:solidFill>
                <a:latin typeface="微软雅黑" panose="020B0503020204020204" pitchFamily="34" charset="-122"/>
                <a:ea typeface="微软雅黑" panose="020B0503020204020204" pitchFamily="34" charset="-122"/>
              </a:rPr>
              <a:t>2</a:t>
            </a:r>
            <a:r>
              <a:rPr lang="zh-CN" altLang="en-US" sz="2000" dirty="0" smtClean="0">
                <a:solidFill>
                  <a:srgbClr val="FF0000"/>
                </a:solidFill>
                <a:latin typeface="微软雅黑" panose="020B0503020204020204" pitchFamily="34" charset="-122"/>
                <a:ea typeface="微软雅黑" panose="020B0503020204020204" pitchFamily="34" charset="-122"/>
              </a:rPr>
              <a:t>类产品，每类产品对应</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个计数信号量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2" name="任意多边形 11"/>
          <p:cNvSpPr/>
          <p:nvPr/>
        </p:nvSpPr>
        <p:spPr bwMode="auto">
          <a:xfrm>
            <a:off x="931128" y="1961413"/>
            <a:ext cx="2050813" cy="566101"/>
          </a:xfrm>
          <a:custGeom>
            <a:avLst/>
            <a:gdLst>
              <a:gd name="connsiteX0" fmla="*/ 181233 w 2166555"/>
              <a:gd name="connsiteY0" fmla="*/ 41189 h 708454"/>
              <a:gd name="connsiteX1" fmla="*/ 230660 w 2166555"/>
              <a:gd name="connsiteY1" fmla="*/ 32952 h 708454"/>
              <a:gd name="connsiteX2" fmla="*/ 271849 w 2166555"/>
              <a:gd name="connsiteY2" fmla="*/ 24714 h 708454"/>
              <a:gd name="connsiteX3" fmla="*/ 601362 w 2166555"/>
              <a:gd name="connsiteY3" fmla="*/ 8238 h 708454"/>
              <a:gd name="connsiteX4" fmla="*/ 700216 w 2166555"/>
              <a:gd name="connsiteY4" fmla="*/ 0 h 708454"/>
              <a:gd name="connsiteX5" fmla="*/ 1260389 w 2166555"/>
              <a:gd name="connsiteY5" fmla="*/ 8238 h 708454"/>
              <a:gd name="connsiteX6" fmla="*/ 1293341 w 2166555"/>
              <a:gd name="connsiteY6" fmla="*/ 24714 h 708454"/>
              <a:gd name="connsiteX7" fmla="*/ 1342768 w 2166555"/>
              <a:gd name="connsiteY7" fmla="*/ 41189 h 708454"/>
              <a:gd name="connsiteX8" fmla="*/ 1367481 w 2166555"/>
              <a:gd name="connsiteY8" fmla="*/ 49427 h 708454"/>
              <a:gd name="connsiteX9" fmla="*/ 1400433 w 2166555"/>
              <a:gd name="connsiteY9" fmla="*/ 65903 h 708454"/>
              <a:gd name="connsiteX10" fmla="*/ 1433384 w 2166555"/>
              <a:gd name="connsiteY10" fmla="*/ 74141 h 708454"/>
              <a:gd name="connsiteX11" fmla="*/ 1491049 w 2166555"/>
              <a:gd name="connsiteY11" fmla="*/ 90616 h 708454"/>
              <a:gd name="connsiteX12" fmla="*/ 1532238 w 2166555"/>
              <a:gd name="connsiteY12" fmla="*/ 98854 h 708454"/>
              <a:gd name="connsiteX13" fmla="*/ 1581665 w 2166555"/>
              <a:gd name="connsiteY13" fmla="*/ 115330 h 708454"/>
              <a:gd name="connsiteX14" fmla="*/ 1787611 w 2166555"/>
              <a:gd name="connsiteY14" fmla="*/ 140044 h 708454"/>
              <a:gd name="connsiteX15" fmla="*/ 1927654 w 2166555"/>
              <a:gd name="connsiteY15" fmla="*/ 148281 h 708454"/>
              <a:gd name="connsiteX16" fmla="*/ 2001795 w 2166555"/>
              <a:gd name="connsiteY16" fmla="*/ 156519 h 708454"/>
              <a:gd name="connsiteX17" fmla="*/ 2100649 w 2166555"/>
              <a:gd name="connsiteY17" fmla="*/ 164757 h 708454"/>
              <a:gd name="connsiteX18" fmla="*/ 2125362 w 2166555"/>
              <a:gd name="connsiteY18" fmla="*/ 280087 h 708454"/>
              <a:gd name="connsiteX19" fmla="*/ 2133600 w 2166555"/>
              <a:gd name="connsiteY19" fmla="*/ 313038 h 708454"/>
              <a:gd name="connsiteX20" fmla="*/ 2141838 w 2166555"/>
              <a:gd name="connsiteY20" fmla="*/ 370703 h 708454"/>
              <a:gd name="connsiteX21" fmla="*/ 2150076 w 2166555"/>
              <a:gd name="connsiteY21" fmla="*/ 403654 h 708454"/>
              <a:gd name="connsiteX22" fmla="*/ 2158314 w 2166555"/>
              <a:gd name="connsiteY22" fmla="*/ 453081 h 708454"/>
              <a:gd name="connsiteX23" fmla="*/ 2158314 w 2166555"/>
              <a:gd name="connsiteY23" fmla="*/ 626076 h 708454"/>
              <a:gd name="connsiteX24" fmla="*/ 2125362 w 2166555"/>
              <a:gd name="connsiteY24" fmla="*/ 650789 h 708454"/>
              <a:gd name="connsiteX25" fmla="*/ 2059460 w 2166555"/>
              <a:gd name="connsiteY25" fmla="*/ 675503 h 708454"/>
              <a:gd name="connsiteX26" fmla="*/ 1927654 w 2166555"/>
              <a:gd name="connsiteY26" fmla="*/ 700216 h 708454"/>
              <a:gd name="connsiteX27" fmla="*/ 733168 w 2166555"/>
              <a:gd name="connsiteY27" fmla="*/ 708454 h 708454"/>
              <a:gd name="connsiteX28" fmla="*/ 172995 w 2166555"/>
              <a:gd name="connsiteY28" fmla="*/ 700216 h 708454"/>
              <a:gd name="connsiteX29" fmla="*/ 123568 w 2166555"/>
              <a:gd name="connsiteY29" fmla="*/ 650789 h 708454"/>
              <a:gd name="connsiteX30" fmla="*/ 98854 w 2166555"/>
              <a:gd name="connsiteY30" fmla="*/ 634314 h 708454"/>
              <a:gd name="connsiteX31" fmla="*/ 32952 w 2166555"/>
              <a:gd name="connsiteY31" fmla="*/ 584887 h 708454"/>
              <a:gd name="connsiteX32" fmla="*/ 24714 w 2166555"/>
              <a:gd name="connsiteY32" fmla="*/ 551935 h 708454"/>
              <a:gd name="connsiteX33" fmla="*/ 16476 w 2166555"/>
              <a:gd name="connsiteY33" fmla="*/ 527222 h 708454"/>
              <a:gd name="connsiteX34" fmla="*/ 8238 w 2166555"/>
              <a:gd name="connsiteY34" fmla="*/ 486033 h 708454"/>
              <a:gd name="connsiteX35" fmla="*/ 0 w 2166555"/>
              <a:gd name="connsiteY35" fmla="*/ 453081 h 708454"/>
              <a:gd name="connsiteX36" fmla="*/ 16476 w 2166555"/>
              <a:gd name="connsiteY36" fmla="*/ 296562 h 708454"/>
              <a:gd name="connsiteX37" fmla="*/ 32952 w 2166555"/>
              <a:gd name="connsiteY37" fmla="*/ 230660 h 708454"/>
              <a:gd name="connsiteX38" fmla="*/ 57665 w 2166555"/>
              <a:gd name="connsiteY38" fmla="*/ 205946 h 708454"/>
              <a:gd name="connsiteX39" fmla="*/ 90616 w 2166555"/>
              <a:gd name="connsiteY39" fmla="*/ 156519 h 708454"/>
              <a:gd name="connsiteX40" fmla="*/ 140043 w 2166555"/>
              <a:gd name="connsiteY40" fmla="*/ 98854 h 708454"/>
              <a:gd name="connsiteX41" fmla="*/ 181233 w 2166555"/>
              <a:gd name="connsiteY41" fmla="*/ 41189 h 7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66555" h="708454">
                <a:moveTo>
                  <a:pt x="181233" y="41189"/>
                </a:moveTo>
                <a:cubicBezTo>
                  <a:pt x="196336" y="30205"/>
                  <a:pt x="214227" y="35940"/>
                  <a:pt x="230660" y="32952"/>
                </a:cubicBezTo>
                <a:cubicBezTo>
                  <a:pt x="244436" y="30447"/>
                  <a:pt x="257878" y="25645"/>
                  <a:pt x="271849" y="24714"/>
                </a:cubicBezTo>
                <a:cubicBezTo>
                  <a:pt x="381580" y="17398"/>
                  <a:pt x="491570" y="14572"/>
                  <a:pt x="601362" y="8238"/>
                </a:cubicBezTo>
                <a:cubicBezTo>
                  <a:pt x="634373" y="6333"/>
                  <a:pt x="667265" y="2746"/>
                  <a:pt x="700216" y="0"/>
                </a:cubicBezTo>
                <a:cubicBezTo>
                  <a:pt x="886940" y="2746"/>
                  <a:pt x="1073806" y="464"/>
                  <a:pt x="1260389" y="8238"/>
                </a:cubicBezTo>
                <a:cubicBezTo>
                  <a:pt x="1272659" y="8749"/>
                  <a:pt x="1281939" y="20153"/>
                  <a:pt x="1293341" y="24714"/>
                </a:cubicBezTo>
                <a:cubicBezTo>
                  <a:pt x="1309466" y="31164"/>
                  <a:pt x="1326292" y="35697"/>
                  <a:pt x="1342768" y="41189"/>
                </a:cubicBezTo>
                <a:cubicBezTo>
                  <a:pt x="1351006" y="43935"/>
                  <a:pt x="1359714" y="45544"/>
                  <a:pt x="1367481" y="49427"/>
                </a:cubicBezTo>
                <a:cubicBezTo>
                  <a:pt x="1378465" y="54919"/>
                  <a:pt x="1388934" y="61591"/>
                  <a:pt x="1400433" y="65903"/>
                </a:cubicBezTo>
                <a:cubicBezTo>
                  <a:pt x="1411034" y="69878"/>
                  <a:pt x="1422498" y="71031"/>
                  <a:pt x="1433384" y="74141"/>
                </a:cubicBezTo>
                <a:cubicBezTo>
                  <a:pt x="1481553" y="87904"/>
                  <a:pt x="1433094" y="77738"/>
                  <a:pt x="1491049" y="90616"/>
                </a:cubicBezTo>
                <a:cubicBezTo>
                  <a:pt x="1504717" y="93653"/>
                  <a:pt x="1518730" y="95170"/>
                  <a:pt x="1532238" y="98854"/>
                </a:cubicBezTo>
                <a:cubicBezTo>
                  <a:pt x="1548993" y="103424"/>
                  <a:pt x="1564432" y="113176"/>
                  <a:pt x="1581665" y="115330"/>
                </a:cubicBezTo>
                <a:lnTo>
                  <a:pt x="1787611" y="140044"/>
                </a:lnTo>
                <a:cubicBezTo>
                  <a:pt x="1834235" y="143630"/>
                  <a:pt x="1881030" y="144695"/>
                  <a:pt x="1927654" y="148281"/>
                </a:cubicBezTo>
                <a:cubicBezTo>
                  <a:pt x="1952447" y="150188"/>
                  <a:pt x="1977041" y="154161"/>
                  <a:pt x="2001795" y="156519"/>
                </a:cubicBezTo>
                <a:cubicBezTo>
                  <a:pt x="2034712" y="159654"/>
                  <a:pt x="2067698" y="162011"/>
                  <a:pt x="2100649" y="164757"/>
                </a:cubicBezTo>
                <a:cubicBezTo>
                  <a:pt x="2129560" y="251493"/>
                  <a:pt x="2108041" y="176165"/>
                  <a:pt x="2125362" y="280087"/>
                </a:cubicBezTo>
                <a:cubicBezTo>
                  <a:pt x="2127223" y="291255"/>
                  <a:pt x="2131575" y="301899"/>
                  <a:pt x="2133600" y="313038"/>
                </a:cubicBezTo>
                <a:cubicBezTo>
                  <a:pt x="2137073" y="332142"/>
                  <a:pt x="2138365" y="351599"/>
                  <a:pt x="2141838" y="370703"/>
                </a:cubicBezTo>
                <a:cubicBezTo>
                  <a:pt x="2143863" y="381842"/>
                  <a:pt x="2147856" y="392552"/>
                  <a:pt x="2150076" y="403654"/>
                </a:cubicBezTo>
                <a:cubicBezTo>
                  <a:pt x="2153352" y="420033"/>
                  <a:pt x="2155568" y="436605"/>
                  <a:pt x="2158314" y="453081"/>
                </a:cubicBezTo>
                <a:cubicBezTo>
                  <a:pt x="2159444" y="468906"/>
                  <a:pt x="2176280" y="590144"/>
                  <a:pt x="2158314" y="626076"/>
                </a:cubicBezTo>
                <a:cubicBezTo>
                  <a:pt x="2152174" y="638356"/>
                  <a:pt x="2137005" y="643512"/>
                  <a:pt x="2125362" y="650789"/>
                </a:cubicBezTo>
                <a:cubicBezTo>
                  <a:pt x="2086840" y="674865"/>
                  <a:pt x="2100124" y="661948"/>
                  <a:pt x="2059460" y="675503"/>
                </a:cubicBezTo>
                <a:cubicBezTo>
                  <a:pt x="1988198" y="699257"/>
                  <a:pt x="2036918" y="698815"/>
                  <a:pt x="1927654" y="700216"/>
                </a:cubicBezTo>
                <a:lnTo>
                  <a:pt x="733168" y="708454"/>
                </a:lnTo>
                <a:cubicBezTo>
                  <a:pt x="546444" y="705708"/>
                  <a:pt x="359573" y="708099"/>
                  <a:pt x="172995" y="700216"/>
                </a:cubicBezTo>
                <a:cubicBezTo>
                  <a:pt x="152722" y="699359"/>
                  <a:pt x="132221" y="659442"/>
                  <a:pt x="123568" y="650789"/>
                </a:cubicBezTo>
                <a:cubicBezTo>
                  <a:pt x="116567" y="643788"/>
                  <a:pt x="106775" y="640254"/>
                  <a:pt x="98854" y="634314"/>
                </a:cubicBezTo>
                <a:cubicBezTo>
                  <a:pt x="20572" y="575603"/>
                  <a:pt x="88828" y="622137"/>
                  <a:pt x="32952" y="584887"/>
                </a:cubicBezTo>
                <a:cubicBezTo>
                  <a:pt x="30206" y="573903"/>
                  <a:pt x="27824" y="562821"/>
                  <a:pt x="24714" y="551935"/>
                </a:cubicBezTo>
                <a:cubicBezTo>
                  <a:pt x="22328" y="543586"/>
                  <a:pt x="18582" y="535646"/>
                  <a:pt x="16476" y="527222"/>
                </a:cubicBezTo>
                <a:cubicBezTo>
                  <a:pt x="13080" y="513638"/>
                  <a:pt x="11275" y="499701"/>
                  <a:pt x="8238" y="486033"/>
                </a:cubicBezTo>
                <a:cubicBezTo>
                  <a:pt x="5782" y="474981"/>
                  <a:pt x="2746" y="464065"/>
                  <a:pt x="0" y="453081"/>
                </a:cubicBezTo>
                <a:cubicBezTo>
                  <a:pt x="14851" y="215470"/>
                  <a:pt x="-6880" y="382200"/>
                  <a:pt x="16476" y="296562"/>
                </a:cubicBezTo>
                <a:cubicBezTo>
                  <a:pt x="22434" y="274716"/>
                  <a:pt x="16941" y="246672"/>
                  <a:pt x="32952" y="230660"/>
                </a:cubicBezTo>
                <a:lnTo>
                  <a:pt x="57665" y="205946"/>
                </a:lnTo>
                <a:cubicBezTo>
                  <a:pt x="71677" y="163910"/>
                  <a:pt x="56959" y="195786"/>
                  <a:pt x="90616" y="156519"/>
                </a:cubicBezTo>
                <a:cubicBezTo>
                  <a:pt x="154023" y="82544"/>
                  <a:pt x="78721" y="160178"/>
                  <a:pt x="140043" y="98854"/>
                </a:cubicBezTo>
                <a:cubicBezTo>
                  <a:pt x="150018" y="68931"/>
                  <a:pt x="166130" y="52173"/>
                  <a:pt x="181233" y="41189"/>
                </a:cubicBezTo>
                <a:close/>
              </a:path>
            </a:pathLst>
          </a:custGeom>
          <a:noFill/>
          <a:ln w="2857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下箭头 12"/>
          <p:cNvSpPr/>
          <p:nvPr/>
        </p:nvSpPr>
        <p:spPr bwMode="auto">
          <a:xfrm>
            <a:off x="1812518" y="2527514"/>
            <a:ext cx="288032" cy="459164"/>
          </a:xfrm>
          <a:prstGeom prst="down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任意多边形 13"/>
          <p:cNvSpPr/>
          <p:nvPr/>
        </p:nvSpPr>
        <p:spPr bwMode="auto">
          <a:xfrm>
            <a:off x="4625308" y="1939202"/>
            <a:ext cx="1850435" cy="566101"/>
          </a:xfrm>
          <a:custGeom>
            <a:avLst/>
            <a:gdLst>
              <a:gd name="connsiteX0" fmla="*/ 181233 w 2166555"/>
              <a:gd name="connsiteY0" fmla="*/ 41189 h 708454"/>
              <a:gd name="connsiteX1" fmla="*/ 230660 w 2166555"/>
              <a:gd name="connsiteY1" fmla="*/ 32952 h 708454"/>
              <a:gd name="connsiteX2" fmla="*/ 271849 w 2166555"/>
              <a:gd name="connsiteY2" fmla="*/ 24714 h 708454"/>
              <a:gd name="connsiteX3" fmla="*/ 601362 w 2166555"/>
              <a:gd name="connsiteY3" fmla="*/ 8238 h 708454"/>
              <a:gd name="connsiteX4" fmla="*/ 700216 w 2166555"/>
              <a:gd name="connsiteY4" fmla="*/ 0 h 708454"/>
              <a:gd name="connsiteX5" fmla="*/ 1260389 w 2166555"/>
              <a:gd name="connsiteY5" fmla="*/ 8238 h 708454"/>
              <a:gd name="connsiteX6" fmla="*/ 1293341 w 2166555"/>
              <a:gd name="connsiteY6" fmla="*/ 24714 h 708454"/>
              <a:gd name="connsiteX7" fmla="*/ 1342768 w 2166555"/>
              <a:gd name="connsiteY7" fmla="*/ 41189 h 708454"/>
              <a:gd name="connsiteX8" fmla="*/ 1367481 w 2166555"/>
              <a:gd name="connsiteY8" fmla="*/ 49427 h 708454"/>
              <a:gd name="connsiteX9" fmla="*/ 1400433 w 2166555"/>
              <a:gd name="connsiteY9" fmla="*/ 65903 h 708454"/>
              <a:gd name="connsiteX10" fmla="*/ 1433384 w 2166555"/>
              <a:gd name="connsiteY10" fmla="*/ 74141 h 708454"/>
              <a:gd name="connsiteX11" fmla="*/ 1491049 w 2166555"/>
              <a:gd name="connsiteY11" fmla="*/ 90616 h 708454"/>
              <a:gd name="connsiteX12" fmla="*/ 1532238 w 2166555"/>
              <a:gd name="connsiteY12" fmla="*/ 98854 h 708454"/>
              <a:gd name="connsiteX13" fmla="*/ 1581665 w 2166555"/>
              <a:gd name="connsiteY13" fmla="*/ 115330 h 708454"/>
              <a:gd name="connsiteX14" fmla="*/ 1787611 w 2166555"/>
              <a:gd name="connsiteY14" fmla="*/ 140044 h 708454"/>
              <a:gd name="connsiteX15" fmla="*/ 1927654 w 2166555"/>
              <a:gd name="connsiteY15" fmla="*/ 148281 h 708454"/>
              <a:gd name="connsiteX16" fmla="*/ 2001795 w 2166555"/>
              <a:gd name="connsiteY16" fmla="*/ 156519 h 708454"/>
              <a:gd name="connsiteX17" fmla="*/ 2100649 w 2166555"/>
              <a:gd name="connsiteY17" fmla="*/ 164757 h 708454"/>
              <a:gd name="connsiteX18" fmla="*/ 2125362 w 2166555"/>
              <a:gd name="connsiteY18" fmla="*/ 280087 h 708454"/>
              <a:gd name="connsiteX19" fmla="*/ 2133600 w 2166555"/>
              <a:gd name="connsiteY19" fmla="*/ 313038 h 708454"/>
              <a:gd name="connsiteX20" fmla="*/ 2141838 w 2166555"/>
              <a:gd name="connsiteY20" fmla="*/ 370703 h 708454"/>
              <a:gd name="connsiteX21" fmla="*/ 2150076 w 2166555"/>
              <a:gd name="connsiteY21" fmla="*/ 403654 h 708454"/>
              <a:gd name="connsiteX22" fmla="*/ 2158314 w 2166555"/>
              <a:gd name="connsiteY22" fmla="*/ 453081 h 708454"/>
              <a:gd name="connsiteX23" fmla="*/ 2158314 w 2166555"/>
              <a:gd name="connsiteY23" fmla="*/ 626076 h 708454"/>
              <a:gd name="connsiteX24" fmla="*/ 2125362 w 2166555"/>
              <a:gd name="connsiteY24" fmla="*/ 650789 h 708454"/>
              <a:gd name="connsiteX25" fmla="*/ 2059460 w 2166555"/>
              <a:gd name="connsiteY25" fmla="*/ 675503 h 708454"/>
              <a:gd name="connsiteX26" fmla="*/ 1927654 w 2166555"/>
              <a:gd name="connsiteY26" fmla="*/ 700216 h 708454"/>
              <a:gd name="connsiteX27" fmla="*/ 733168 w 2166555"/>
              <a:gd name="connsiteY27" fmla="*/ 708454 h 708454"/>
              <a:gd name="connsiteX28" fmla="*/ 172995 w 2166555"/>
              <a:gd name="connsiteY28" fmla="*/ 700216 h 708454"/>
              <a:gd name="connsiteX29" fmla="*/ 123568 w 2166555"/>
              <a:gd name="connsiteY29" fmla="*/ 650789 h 708454"/>
              <a:gd name="connsiteX30" fmla="*/ 98854 w 2166555"/>
              <a:gd name="connsiteY30" fmla="*/ 634314 h 708454"/>
              <a:gd name="connsiteX31" fmla="*/ 32952 w 2166555"/>
              <a:gd name="connsiteY31" fmla="*/ 584887 h 708454"/>
              <a:gd name="connsiteX32" fmla="*/ 24714 w 2166555"/>
              <a:gd name="connsiteY32" fmla="*/ 551935 h 708454"/>
              <a:gd name="connsiteX33" fmla="*/ 16476 w 2166555"/>
              <a:gd name="connsiteY33" fmla="*/ 527222 h 708454"/>
              <a:gd name="connsiteX34" fmla="*/ 8238 w 2166555"/>
              <a:gd name="connsiteY34" fmla="*/ 486033 h 708454"/>
              <a:gd name="connsiteX35" fmla="*/ 0 w 2166555"/>
              <a:gd name="connsiteY35" fmla="*/ 453081 h 708454"/>
              <a:gd name="connsiteX36" fmla="*/ 16476 w 2166555"/>
              <a:gd name="connsiteY36" fmla="*/ 296562 h 708454"/>
              <a:gd name="connsiteX37" fmla="*/ 32952 w 2166555"/>
              <a:gd name="connsiteY37" fmla="*/ 230660 h 708454"/>
              <a:gd name="connsiteX38" fmla="*/ 57665 w 2166555"/>
              <a:gd name="connsiteY38" fmla="*/ 205946 h 708454"/>
              <a:gd name="connsiteX39" fmla="*/ 90616 w 2166555"/>
              <a:gd name="connsiteY39" fmla="*/ 156519 h 708454"/>
              <a:gd name="connsiteX40" fmla="*/ 140043 w 2166555"/>
              <a:gd name="connsiteY40" fmla="*/ 98854 h 708454"/>
              <a:gd name="connsiteX41" fmla="*/ 181233 w 2166555"/>
              <a:gd name="connsiteY41" fmla="*/ 41189 h 7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66555" h="708454">
                <a:moveTo>
                  <a:pt x="181233" y="41189"/>
                </a:moveTo>
                <a:cubicBezTo>
                  <a:pt x="196336" y="30205"/>
                  <a:pt x="214227" y="35940"/>
                  <a:pt x="230660" y="32952"/>
                </a:cubicBezTo>
                <a:cubicBezTo>
                  <a:pt x="244436" y="30447"/>
                  <a:pt x="257878" y="25645"/>
                  <a:pt x="271849" y="24714"/>
                </a:cubicBezTo>
                <a:cubicBezTo>
                  <a:pt x="381580" y="17398"/>
                  <a:pt x="491570" y="14572"/>
                  <a:pt x="601362" y="8238"/>
                </a:cubicBezTo>
                <a:cubicBezTo>
                  <a:pt x="634373" y="6333"/>
                  <a:pt x="667265" y="2746"/>
                  <a:pt x="700216" y="0"/>
                </a:cubicBezTo>
                <a:cubicBezTo>
                  <a:pt x="886940" y="2746"/>
                  <a:pt x="1073806" y="464"/>
                  <a:pt x="1260389" y="8238"/>
                </a:cubicBezTo>
                <a:cubicBezTo>
                  <a:pt x="1272659" y="8749"/>
                  <a:pt x="1281939" y="20153"/>
                  <a:pt x="1293341" y="24714"/>
                </a:cubicBezTo>
                <a:cubicBezTo>
                  <a:pt x="1309466" y="31164"/>
                  <a:pt x="1326292" y="35697"/>
                  <a:pt x="1342768" y="41189"/>
                </a:cubicBezTo>
                <a:cubicBezTo>
                  <a:pt x="1351006" y="43935"/>
                  <a:pt x="1359714" y="45544"/>
                  <a:pt x="1367481" y="49427"/>
                </a:cubicBezTo>
                <a:cubicBezTo>
                  <a:pt x="1378465" y="54919"/>
                  <a:pt x="1388934" y="61591"/>
                  <a:pt x="1400433" y="65903"/>
                </a:cubicBezTo>
                <a:cubicBezTo>
                  <a:pt x="1411034" y="69878"/>
                  <a:pt x="1422498" y="71031"/>
                  <a:pt x="1433384" y="74141"/>
                </a:cubicBezTo>
                <a:cubicBezTo>
                  <a:pt x="1481553" y="87904"/>
                  <a:pt x="1433094" y="77738"/>
                  <a:pt x="1491049" y="90616"/>
                </a:cubicBezTo>
                <a:cubicBezTo>
                  <a:pt x="1504717" y="93653"/>
                  <a:pt x="1518730" y="95170"/>
                  <a:pt x="1532238" y="98854"/>
                </a:cubicBezTo>
                <a:cubicBezTo>
                  <a:pt x="1548993" y="103424"/>
                  <a:pt x="1564432" y="113176"/>
                  <a:pt x="1581665" y="115330"/>
                </a:cubicBezTo>
                <a:lnTo>
                  <a:pt x="1787611" y="140044"/>
                </a:lnTo>
                <a:cubicBezTo>
                  <a:pt x="1834235" y="143630"/>
                  <a:pt x="1881030" y="144695"/>
                  <a:pt x="1927654" y="148281"/>
                </a:cubicBezTo>
                <a:cubicBezTo>
                  <a:pt x="1952447" y="150188"/>
                  <a:pt x="1977041" y="154161"/>
                  <a:pt x="2001795" y="156519"/>
                </a:cubicBezTo>
                <a:cubicBezTo>
                  <a:pt x="2034712" y="159654"/>
                  <a:pt x="2067698" y="162011"/>
                  <a:pt x="2100649" y="164757"/>
                </a:cubicBezTo>
                <a:cubicBezTo>
                  <a:pt x="2129560" y="251493"/>
                  <a:pt x="2108041" y="176165"/>
                  <a:pt x="2125362" y="280087"/>
                </a:cubicBezTo>
                <a:cubicBezTo>
                  <a:pt x="2127223" y="291255"/>
                  <a:pt x="2131575" y="301899"/>
                  <a:pt x="2133600" y="313038"/>
                </a:cubicBezTo>
                <a:cubicBezTo>
                  <a:pt x="2137073" y="332142"/>
                  <a:pt x="2138365" y="351599"/>
                  <a:pt x="2141838" y="370703"/>
                </a:cubicBezTo>
                <a:cubicBezTo>
                  <a:pt x="2143863" y="381842"/>
                  <a:pt x="2147856" y="392552"/>
                  <a:pt x="2150076" y="403654"/>
                </a:cubicBezTo>
                <a:cubicBezTo>
                  <a:pt x="2153352" y="420033"/>
                  <a:pt x="2155568" y="436605"/>
                  <a:pt x="2158314" y="453081"/>
                </a:cubicBezTo>
                <a:cubicBezTo>
                  <a:pt x="2159444" y="468906"/>
                  <a:pt x="2176280" y="590144"/>
                  <a:pt x="2158314" y="626076"/>
                </a:cubicBezTo>
                <a:cubicBezTo>
                  <a:pt x="2152174" y="638356"/>
                  <a:pt x="2137005" y="643512"/>
                  <a:pt x="2125362" y="650789"/>
                </a:cubicBezTo>
                <a:cubicBezTo>
                  <a:pt x="2086840" y="674865"/>
                  <a:pt x="2100124" y="661948"/>
                  <a:pt x="2059460" y="675503"/>
                </a:cubicBezTo>
                <a:cubicBezTo>
                  <a:pt x="1988198" y="699257"/>
                  <a:pt x="2036918" y="698815"/>
                  <a:pt x="1927654" y="700216"/>
                </a:cubicBezTo>
                <a:lnTo>
                  <a:pt x="733168" y="708454"/>
                </a:lnTo>
                <a:cubicBezTo>
                  <a:pt x="546444" y="705708"/>
                  <a:pt x="359573" y="708099"/>
                  <a:pt x="172995" y="700216"/>
                </a:cubicBezTo>
                <a:cubicBezTo>
                  <a:pt x="152722" y="699359"/>
                  <a:pt x="132221" y="659442"/>
                  <a:pt x="123568" y="650789"/>
                </a:cubicBezTo>
                <a:cubicBezTo>
                  <a:pt x="116567" y="643788"/>
                  <a:pt x="106775" y="640254"/>
                  <a:pt x="98854" y="634314"/>
                </a:cubicBezTo>
                <a:cubicBezTo>
                  <a:pt x="20572" y="575603"/>
                  <a:pt x="88828" y="622137"/>
                  <a:pt x="32952" y="584887"/>
                </a:cubicBezTo>
                <a:cubicBezTo>
                  <a:pt x="30206" y="573903"/>
                  <a:pt x="27824" y="562821"/>
                  <a:pt x="24714" y="551935"/>
                </a:cubicBezTo>
                <a:cubicBezTo>
                  <a:pt x="22328" y="543586"/>
                  <a:pt x="18582" y="535646"/>
                  <a:pt x="16476" y="527222"/>
                </a:cubicBezTo>
                <a:cubicBezTo>
                  <a:pt x="13080" y="513638"/>
                  <a:pt x="11275" y="499701"/>
                  <a:pt x="8238" y="486033"/>
                </a:cubicBezTo>
                <a:cubicBezTo>
                  <a:pt x="5782" y="474981"/>
                  <a:pt x="2746" y="464065"/>
                  <a:pt x="0" y="453081"/>
                </a:cubicBezTo>
                <a:cubicBezTo>
                  <a:pt x="14851" y="215470"/>
                  <a:pt x="-6880" y="382200"/>
                  <a:pt x="16476" y="296562"/>
                </a:cubicBezTo>
                <a:cubicBezTo>
                  <a:pt x="22434" y="274716"/>
                  <a:pt x="16941" y="246672"/>
                  <a:pt x="32952" y="230660"/>
                </a:cubicBezTo>
                <a:lnTo>
                  <a:pt x="57665" y="205946"/>
                </a:lnTo>
                <a:cubicBezTo>
                  <a:pt x="71677" y="163910"/>
                  <a:pt x="56959" y="195786"/>
                  <a:pt x="90616" y="156519"/>
                </a:cubicBezTo>
                <a:cubicBezTo>
                  <a:pt x="154023" y="82544"/>
                  <a:pt x="78721" y="160178"/>
                  <a:pt x="140043" y="98854"/>
                </a:cubicBezTo>
                <a:cubicBezTo>
                  <a:pt x="150018" y="68931"/>
                  <a:pt x="166130" y="52173"/>
                  <a:pt x="181233" y="41189"/>
                </a:cubicBezTo>
                <a:close/>
              </a:path>
            </a:pathLst>
          </a:custGeom>
          <a:noFill/>
          <a:ln w="2857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a:off x="4383875" y="3351003"/>
            <a:ext cx="3384376" cy="0"/>
          </a:xfrm>
          <a:prstGeom prst="line">
            <a:avLst/>
          </a:prstGeom>
          <a:solidFill>
            <a:schemeClr val="accent1"/>
          </a:solid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1072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5776456" cy="5672308"/>
          </a:xfrm>
        </p:spPr>
        <p:txBody>
          <a:bodyPr>
            <a:normAutofit lnSpcReduction="10000"/>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a:t>
            </a:r>
            <a:r>
              <a:rPr kumimoji="1" lang="zh-CN" altLang="zh-CN" sz="2400" dirty="0">
                <a:latin typeface="微软雅黑" panose="020B0503020204020204" pitchFamily="34" charset="-122"/>
                <a:ea typeface="微软雅黑" panose="020B0503020204020204" pitchFamily="34" charset="-122"/>
              </a:rPr>
              <a:t>南京大学试题</a:t>
            </a:r>
            <a:r>
              <a:rPr kumimoji="1" lang="en-US" altLang="zh-CN" sz="2400" dirty="0">
                <a:latin typeface="微软雅黑" panose="020B0503020204020204" pitchFamily="34" charset="-122"/>
                <a:ea typeface="微软雅黑" panose="020B0503020204020204" pitchFamily="34" charset="-122"/>
              </a:rPr>
              <a:t>)</a:t>
            </a:r>
            <a:endParaRPr kumimoji="1" lang="zh-CN"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zh-CN" sz="2400" dirty="0">
                <a:latin typeface="微软雅黑" panose="020B0503020204020204" pitchFamily="34" charset="-122"/>
                <a:ea typeface="微软雅黑" panose="020B0503020204020204" pitchFamily="34" charset="-122"/>
              </a:rPr>
              <a:t>桌子上有－只盘子，最多可容纳两个水果，每次只能放人或取出－个水果。爸爸专向盘子中放苹果</a:t>
            </a:r>
            <a:r>
              <a:rPr lang="en-US" altLang="zh-CN" sz="2400" dirty="0">
                <a:latin typeface="微软雅黑" panose="020B0503020204020204" pitchFamily="34" charset="-122"/>
                <a:ea typeface="微软雅黑" panose="020B0503020204020204" pitchFamily="34" charset="-122"/>
              </a:rPr>
              <a:t>(apple)</a:t>
            </a:r>
            <a:r>
              <a:rPr lang="zh-CN" altLang="zh-CN" sz="2400" dirty="0">
                <a:latin typeface="微软雅黑" panose="020B0503020204020204" pitchFamily="34" charset="-122"/>
                <a:ea typeface="微软雅黑" panose="020B0503020204020204" pitchFamily="34" charset="-122"/>
              </a:rPr>
              <a:t>，妈妈专向盘子中放橘子</a:t>
            </a:r>
            <a:r>
              <a:rPr lang="en-US" altLang="zh-CN" sz="2400" dirty="0">
                <a:latin typeface="微软雅黑" panose="020B0503020204020204" pitchFamily="34" charset="-122"/>
                <a:ea typeface="微软雅黑" panose="020B0503020204020204" pitchFamily="34" charset="-122"/>
              </a:rPr>
              <a:t>(orange)</a:t>
            </a:r>
            <a:r>
              <a:rPr lang="zh-CN" altLang="zh-CN" sz="2400" dirty="0">
                <a:latin typeface="微软雅黑" panose="020B0503020204020204" pitchFamily="34" charset="-122"/>
                <a:ea typeface="微软雅黑" panose="020B0503020204020204" pitchFamily="34" charset="-122"/>
              </a:rPr>
              <a:t>，两个儿子专等吃盘子中的橘子，两个女儿专等吃盘子中的苹果。请用</a:t>
            </a:r>
            <a:r>
              <a:rPr lang="en-US" altLang="zh-CN" sz="2400" dirty="0">
                <a:latin typeface="微软雅黑" panose="020B0503020204020204" pitchFamily="34" charset="-122"/>
                <a:ea typeface="微软雅黑" panose="020B0503020204020204" pitchFamily="34" charset="-122"/>
              </a:rPr>
              <a:t>P, V</a:t>
            </a:r>
            <a:r>
              <a:rPr lang="zh-CN" altLang="zh-CN" sz="2400" dirty="0">
                <a:latin typeface="微软雅黑" panose="020B0503020204020204" pitchFamily="34" charset="-122"/>
                <a:ea typeface="微软雅黑" panose="020B0503020204020204" pitchFamily="34" charset="-122"/>
              </a:rPr>
              <a:t>操作来实现爸爸、妈妈、儿子、女儿之间的同步与互斥</a:t>
            </a:r>
            <a:r>
              <a:rPr lang="zh-CN" altLang="zh-CN" sz="2400" dirty="0" smtClean="0">
                <a:latin typeface="微软雅黑" panose="020B0503020204020204" pitchFamily="34" charset="-122"/>
                <a:ea typeface="微软雅黑" panose="020B0503020204020204" pitchFamily="34" charset="-122"/>
              </a:rPr>
              <a:t>关系</a:t>
            </a:r>
            <a:endParaRPr lang="en-US" altLang="zh-CN" sz="2400" dirty="0"/>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zh-CN" altLang="zh-CN" sz="2400" dirty="0"/>
              <a:t>两对生产者和消费者</a:t>
            </a:r>
            <a:endParaRPr kumimoji="1" lang="zh-CN" altLang="en-US"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zh-CN" sz="2400" dirty="0"/>
              <a:t>生产者需指明是给哪个消费者的</a:t>
            </a:r>
            <a:r>
              <a:rPr lang="zh-CN" altLang="zh-CN" sz="2400" dirty="0" smtClean="0"/>
              <a:t>产品</a:t>
            </a:r>
            <a:r>
              <a:rPr lang="zh-CN" altLang="en-US" sz="2400" dirty="0"/>
              <a:t>，</a:t>
            </a:r>
            <a:r>
              <a:rPr lang="zh-CN" altLang="zh-CN" sz="2400" dirty="0" smtClean="0"/>
              <a:t>消费者</a:t>
            </a:r>
            <a:r>
              <a:rPr lang="zh-CN" altLang="zh-CN" sz="2400" dirty="0"/>
              <a:t>取走产品后无须特别通知某个生产者，因为空出的缓冲区</a:t>
            </a:r>
            <a:r>
              <a:rPr lang="en-US" altLang="zh-CN" sz="2400" dirty="0"/>
              <a:t>(</a:t>
            </a:r>
            <a:r>
              <a:rPr lang="zh-CN" altLang="zh-CN" sz="2400" dirty="0"/>
              <a:t>盘子</a:t>
            </a:r>
            <a:r>
              <a:rPr lang="en-US" altLang="zh-CN" sz="2400" dirty="0"/>
              <a:t>)</a:t>
            </a:r>
            <a:r>
              <a:rPr lang="zh-CN" altLang="zh-CN" sz="2400" dirty="0"/>
              <a:t>可由两个生产者随意</a:t>
            </a:r>
            <a:r>
              <a:rPr lang="zh-CN" altLang="zh-CN" sz="2400" dirty="0" smtClean="0"/>
              <a:t>争夺</a:t>
            </a:r>
            <a:endParaRPr kumimoji="1"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1"/>
          <p:cNvSpPr txBox="1">
            <a:spLocks/>
          </p:cNvSpPr>
          <p:nvPr/>
        </p:nvSpPr>
        <p:spPr>
          <a:xfrm>
            <a:off x="6096000" y="1113503"/>
            <a:ext cx="5776456" cy="536103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en-US" altLang="zh-CN" sz="2400" dirty="0" smtClean="0"/>
              <a:t>father</a:t>
            </a:r>
            <a:r>
              <a:rPr lang="zh-CN" altLang="zh-CN" sz="2400" dirty="0"/>
              <a:t>放苹果前先看看有无空间，若有则抢盘子，</a:t>
            </a:r>
            <a:r>
              <a:rPr lang="zh-CN" altLang="zh-CN" sz="2400" dirty="0" smtClean="0"/>
              <a:t>放</a:t>
            </a:r>
            <a:r>
              <a:rPr lang="zh-CN" altLang="en-US" sz="2400" dirty="0" smtClean="0"/>
              <a:t>如</a:t>
            </a:r>
            <a:r>
              <a:rPr lang="en-US" altLang="zh-CN" sz="2400" dirty="0" smtClean="0"/>
              <a:t>apple</a:t>
            </a:r>
            <a:r>
              <a:rPr lang="zh-CN" altLang="zh-CN" sz="2400" dirty="0"/>
              <a:t>。后向女儿发</a:t>
            </a:r>
            <a:r>
              <a:rPr lang="zh-CN" altLang="zh-CN" sz="2400" dirty="0" smtClean="0"/>
              <a:t>信号</a:t>
            </a:r>
            <a:r>
              <a:rPr lang="en-US" altLang="zh-CN" sz="2400" dirty="0" smtClean="0"/>
              <a:t>V(apple); </a:t>
            </a: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en-US" altLang="zh-CN" sz="2400" dirty="0" smtClean="0"/>
              <a:t>mother</a:t>
            </a:r>
            <a:r>
              <a:rPr lang="zh-CN" altLang="zh-CN" sz="2400" dirty="0"/>
              <a:t>放橘子前先看看有无空间，若有则抢盘子，</a:t>
            </a:r>
            <a:r>
              <a:rPr lang="zh-CN" altLang="zh-CN" sz="2400" dirty="0" smtClean="0"/>
              <a:t>放</a:t>
            </a:r>
            <a:r>
              <a:rPr lang="zh-CN" altLang="en-US" sz="2400" dirty="0" smtClean="0"/>
              <a:t>茹</a:t>
            </a:r>
            <a:r>
              <a:rPr lang="zh-CN" altLang="zh-CN" sz="2400" dirty="0" smtClean="0"/>
              <a:t>橘子</a:t>
            </a:r>
            <a:r>
              <a:rPr lang="zh-CN" altLang="zh-CN" sz="2400" dirty="0"/>
              <a:t>后向儿子发</a:t>
            </a:r>
            <a:r>
              <a:rPr lang="zh-CN" altLang="zh-CN" sz="2400" dirty="0" smtClean="0"/>
              <a:t>信号</a:t>
            </a:r>
            <a:r>
              <a:rPr lang="en-US" altLang="zh-CN" sz="2400" dirty="0" smtClean="0"/>
              <a:t>V </a:t>
            </a:r>
            <a:r>
              <a:rPr lang="en-US" altLang="zh-CN" sz="2400" dirty="0"/>
              <a:t>(</a:t>
            </a:r>
            <a:r>
              <a:rPr lang="en-US" altLang="zh-CN" sz="2400" dirty="0" smtClean="0"/>
              <a:t>orange)</a:t>
            </a:r>
            <a:r>
              <a:rPr lang="zh-CN" altLang="zh-CN" sz="2400" dirty="0" smtClean="0"/>
              <a:t>；</a:t>
            </a:r>
            <a:endParaRPr lang="en-US" altLang="zh-CN" sz="2400" dirty="0" smtClean="0"/>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zh-CN" altLang="zh-CN" sz="2400" dirty="0" smtClean="0"/>
              <a:t>女儿</a:t>
            </a:r>
            <a:r>
              <a:rPr lang="zh-CN" altLang="zh-CN" sz="2400" dirty="0"/>
              <a:t>先看有无苹果，若有则抢盘子，取走苹果后将盘子置</a:t>
            </a:r>
            <a:r>
              <a:rPr lang="zh-CN" altLang="zh-CN" sz="2400" dirty="0" smtClean="0"/>
              <a:t>空</a:t>
            </a:r>
            <a:r>
              <a:rPr lang="en-US" altLang="zh-CN" sz="2400" dirty="0" smtClean="0"/>
              <a:t>V </a:t>
            </a:r>
            <a:r>
              <a:rPr lang="en-US" altLang="zh-CN" sz="2400" dirty="0"/>
              <a:t>(empty</a:t>
            </a:r>
            <a:r>
              <a:rPr lang="en-US" altLang="zh-CN" sz="2400" dirty="0" smtClean="0"/>
              <a:t>)</a:t>
            </a:r>
            <a:r>
              <a:rPr lang="zh-CN" altLang="zh-CN" sz="2400" dirty="0" smtClean="0"/>
              <a:t>；</a:t>
            </a:r>
            <a:endParaRPr lang="en-US" altLang="zh-CN" sz="2400" dirty="0" smtClean="0"/>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lang="zh-CN" altLang="zh-CN" sz="2400" dirty="0" smtClean="0"/>
              <a:t>儿子</a:t>
            </a:r>
            <a:r>
              <a:rPr lang="zh-CN" altLang="zh-CN" sz="2400" dirty="0"/>
              <a:t>先看有无橘子，若有则抢盘子，取走橘子后将盘子置空</a:t>
            </a:r>
            <a:endParaRPr kumimoji="1"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zh-CN" altLang="en-US" sz="2400" dirty="0" smtClean="0">
                <a:latin typeface="微软雅黑" panose="020B0503020204020204" pitchFamily="34" charset="-122"/>
                <a:ea typeface="微软雅黑" panose="020B0503020204020204" pitchFamily="34" charset="-122"/>
              </a:rPr>
              <a:t>信号量</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=1, empty=2,</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apple=0, orange=0</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0432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5</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346506" y="1311255"/>
            <a:ext cx="2081019" cy="2862322"/>
          </a:xfrm>
          <a:prstGeom prst="rect">
            <a:avLst/>
          </a:prstGeom>
          <a:noFill/>
        </p:spPr>
        <p:txBody>
          <a:bodyPr wrap="none" rtlCol="0">
            <a:spAutoFit/>
          </a:bodyPr>
          <a:lstStyle/>
          <a:p>
            <a:pPr>
              <a:lnSpc>
                <a:spcPct val="125000"/>
              </a:lnSpc>
            </a:pPr>
            <a:r>
              <a:rPr lang="en-US" altLang="zh-CN" sz="2400" dirty="0"/>
              <a:t>father:</a:t>
            </a:r>
            <a:endParaRPr lang="zh-CN" altLang="zh-CN" sz="2400" dirty="0"/>
          </a:p>
          <a:p>
            <a:pPr>
              <a:lnSpc>
                <a:spcPct val="125000"/>
              </a:lnSpc>
            </a:pPr>
            <a:r>
              <a:rPr lang="en-US" altLang="zh-CN" sz="2400" dirty="0"/>
              <a:t> </a:t>
            </a:r>
            <a:r>
              <a:rPr lang="en-US" altLang="zh-CN" sz="2400" dirty="0" smtClean="0"/>
              <a:t>  P(empty</a:t>
            </a:r>
            <a:r>
              <a:rPr lang="en-US" altLang="zh-CN" sz="2400" dirty="0"/>
              <a:t>)</a:t>
            </a:r>
            <a:r>
              <a:rPr lang="zh-CN" altLang="zh-CN" sz="2400" dirty="0"/>
              <a:t>；</a:t>
            </a:r>
          </a:p>
          <a:p>
            <a:pPr>
              <a:lnSpc>
                <a:spcPct val="125000"/>
              </a:lnSpc>
            </a:pPr>
            <a:r>
              <a:rPr lang="en-US" altLang="zh-CN" sz="2400" dirty="0" smtClean="0"/>
              <a:t>   P(</a:t>
            </a:r>
            <a:r>
              <a:rPr lang="en-US" altLang="zh-CN" sz="2400" dirty="0" err="1" smtClean="0"/>
              <a:t>mutex</a:t>
            </a:r>
            <a:r>
              <a:rPr lang="en-US" altLang="zh-CN" sz="2400" dirty="0" smtClean="0"/>
              <a:t> </a:t>
            </a:r>
            <a:r>
              <a:rPr lang="en-US" altLang="zh-CN" sz="2400" dirty="0"/>
              <a:t>)</a:t>
            </a:r>
            <a:r>
              <a:rPr lang="zh-CN" altLang="zh-CN" sz="2400" dirty="0"/>
              <a:t>；</a:t>
            </a:r>
          </a:p>
          <a:p>
            <a:pPr>
              <a:lnSpc>
                <a:spcPct val="125000"/>
              </a:lnSpc>
            </a:pPr>
            <a:r>
              <a:rPr lang="en-US" altLang="zh-CN" sz="2400" dirty="0" smtClean="0"/>
              <a:t>   </a:t>
            </a:r>
            <a:r>
              <a:rPr lang="zh-CN" altLang="zh-CN" sz="2400" dirty="0" smtClean="0"/>
              <a:t>放</a:t>
            </a:r>
            <a:r>
              <a:rPr lang="zh-CN" altLang="zh-CN" sz="2400" dirty="0"/>
              <a:t>苹果；。</a:t>
            </a:r>
          </a:p>
          <a:p>
            <a:pPr>
              <a:lnSpc>
                <a:spcPct val="125000"/>
              </a:lnSpc>
            </a:pPr>
            <a:r>
              <a:rPr lang="en-US" altLang="zh-CN" sz="2400" dirty="0" smtClean="0"/>
              <a:t>   V </a:t>
            </a:r>
            <a:r>
              <a:rPr lang="en-US" altLang="zh-CN" sz="2400" dirty="0"/>
              <a:t>(</a:t>
            </a:r>
            <a:r>
              <a:rPr lang="en-US" altLang="zh-CN" sz="2400" dirty="0" err="1"/>
              <a:t>mutex</a:t>
            </a:r>
            <a:r>
              <a:rPr lang="en-US" altLang="zh-CN" sz="2400" dirty="0"/>
              <a:t>)</a:t>
            </a:r>
            <a:r>
              <a:rPr lang="zh-CN" altLang="zh-CN" sz="2400" dirty="0"/>
              <a:t>；</a:t>
            </a:r>
          </a:p>
          <a:p>
            <a:pPr>
              <a:lnSpc>
                <a:spcPct val="125000"/>
              </a:lnSpc>
            </a:pPr>
            <a:r>
              <a:rPr lang="en-US" altLang="zh-CN" sz="2400" dirty="0" smtClean="0"/>
              <a:t>   V(</a:t>
            </a:r>
            <a:r>
              <a:rPr lang="en-US" altLang="zh-CN" sz="2400" dirty="0" smtClean="0">
                <a:solidFill>
                  <a:srgbClr val="FF0000"/>
                </a:solidFill>
              </a:rPr>
              <a:t>apple</a:t>
            </a:r>
            <a:r>
              <a:rPr lang="en-US" altLang="zh-CN" sz="2400" dirty="0"/>
              <a:t>)</a:t>
            </a:r>
            <a:r>
              <a:rPr lang="zh-CN" altLang="zh-CN" sz="2400" dirty="0"/>
              <a:t>；</a:t>
            </a:r>
            <a:endParaRPr lang="zh-CN" altLang="en-US" sz="2400" dirty="0"/>
          </a:p>
        </p:txBody>
      </p:sp>
      <p:sp>
        <p:nvSpPr>
          <p:cNvPr id="8" name="TextBox 7"/>
          <p:cNvSpPr txBox="1"/>
          <p:nvPr/>
        </p:nvSpPr>
        <p:spPr>
          <a:xfrm>
            <a:off x="6095999" y="1290401"/>
            <a:ext cx="2117887" cy="2862322"/>
          </a:xfrm>
          <a:prstGeom prst="rect">
            <a:avLst/>
          </a:prstGeom>
          <a:noFill/>
        </p:spPr>
        <p:txBody>
          <a:bodyPr wrap="none" rtlCol="0">
            <a:spAutoFit/>
          </a:bodyPr>
          <a:lstStyle/>
          <a:p>
            <a:pPr>
              <a:lnSpc>
                <a:spcPct val="125000"/>
              </a:lnSpc>
            </a:pPr>
            <a:r>
              <a:rPr lang="en-US" altLang="zh-CN" sz="2400" dirty="0" smtClean="0"/>
              <a:t>mother</a:t>
            </a:r>
            <a:r>
              <a:rPr lang="en-US" altLang="zh-CN" sz="2400" dirty="0"/>
              <a:t>:</a:t>
            </a:r>
            <a:endParaRPr lang="zh-CN" altLang="zh-CN" sz="2400" dirty="0"/>
          </a:p>
          <a:p>
            <a:pPr>
              <a:lnSpc>
                <a:spcPct val="125000"/>
              </a:lnSpc>
            </a:pPr>
            <a:r>
              <a:rPr lang="en-US" altLang="zh-CN" sz="2400" dirty="0"/>
              <a:t> </a:t>
            </a:r>
            <a:r>
              <a:rPr lang="en-US" altLang="zh-CN" sz="2400" dirty="0" smtClean="0"/>
              <a:t>  P(empty</a:t>
            </a:r>
            <a:r>
              <a:rPr lang="en-US" altLang="zh-CN" sz="2400" dirty="0"/>
              <a:t>)</a:t>
            </a:r>
            <a:r>
              <a:rPr lang="zh-CN" altLang="zh-CN" sz="2400" dirty="0"/>
              <a:t>；</a:t>
            </a:r>
          </a:p>
          <a:p>
            <a:pPr>
              <a:lnSpc>
                <a:spcPct val="125000"/>
              </a:lnSpc>
            </a:pPr>
            <a:r>
              <a:rPr lang="en-US" altLang="zh-CN" sz="2400" dirty="0" smtClean="0"/>
              <a:t>   P(</a:t>
            </a:r>
            <a:r>
              <a:rPr lang="en-US" altLang="zh-CN" sz="2400" dirty="0" err="1" smtClean="0"/>
              <a:t>mutex</a:t>
            </a:r>
            <a:r>
              <a:rPr lang="en-US" altLang="zh-CN" sz="2400" dirty="0" smtClean="0"/>
              <a:t> </a:t>
            </a:r>
            <a:r>
              <a:rPr lang="en-US" altLang="zh-CN" sz="2400" dirty="0"/>
              <a:t>)</a:t>
            </a:r>
            <a:r>
              <a:rPr lang="zh-CN" altLang="zh-CN" sz="2400" dirty="0"/>
              <a:t>；</a:t>
            </a:r>
          </a:p>
          <a:p>
            <a:pPr>
              <a:lnSpc>
                <a:spcPct val="125000"/>
              </a:lnSpc>
            </a:pPr>
            <a:r>
              <a:rPr lang="en-US" altLang="zh-CN" sz="2400" dirty="0" smtClean="0"/>
              <a:t>   </a:t>
            </a:r>
            <a:r>
              <a:rPr lang="zh-CN" altLang="zh-CN" sz="2400" dirty="0" smtClean="0"/>
              <a:t>放</a:t>
            </a:r>
            <a:r>
              <a:rPr lang="zh-CN" altLang="zh-CN" sz="2400" dirty="0"/>
              <a:t>苹果；。</a:t>
            </a:r>
          </a:p>
          <a:p>
            <a:pPr>
              <a:lnSpc>
                <a:spcPct val="125000"/>
              </a:lnSpc>
            </a:pPr>
            <a:r>
              <a:rPr lang="en-US" altLang="zh-CN" sz="2400" dirty="0" smtClean="0"/>
              <a:t>   V </a:t>
            </a:r>
            <a:r>
              <a:rPr lang="en-US" altLang="zh-CN" sz="2400" dirty="0"/>
              <a:t>(</a:t>
            </a:r>
            <a:r>
              <a:rPr lang="en-US" altLang="zh-CN" sz="2400" dirty="0" err="1"/>
              <a:t>mutex</a:t>
            </a:r>
            <a:r>
              <a:rPr lang="en-US" altLang="zh-CN" sz="2400" dirty="0"/>
              <a:t>)</a:t>
            </a:r>
            <a:r>
              <a:rPr lang="zh-CN" altLang="zh-CN" sz="2400" dirty="0"/>
              <a:t>；</a:t>
            </a:r>
          </a:p>
          <a:p>
            <a:pPr>
              <a:lnSpc>
                <a:spcPct val="125000"/>
              </a:lnSpc>
            </a:pPr>
            <a:r>
              <a:rPr lang="en-US" altLang="zh-CN" sz="2400" dirty="0" smtClean="0"/>
              <a:t>   V(</a:t>
            </a:r>
            <a:r>
              <a:rPr lang="en-US" altLang="zh-CN" sz="2400" dirty="0" smtClean="0">
                <a:solidFill>
                  <a:srgbClr val="FF0000"/>
                </a:solidFill>
              </a:rPr>
              <a:t>orange</a:t>
            </a:r>
            <a:r>
              <a:rPr lang="en-US" altLang="zh-CN" sz="2400" dirty="0" smtClean="0"/>
              <a:t>)</a:t>
            </a:r>
            <a:r>
              <a:rPr lang="zh-CN" altLang="zh-CN" sz="2400" dirty="0"/>
              <a:t>；</a:t>
            </a:r>
            <a:endParaRPr lang="zh-CN" altLang="en-US" sz="2400" dirty="0"/>
          </a:p>
        </p:txBody>
      </p:sp>
      <p:sp>
        <p:nvSpPr>
          <p:cNvPr id="9" name="TextBox 8"/>
          <p:cNvSpPr txBox="1"/>
          <p:nvPr/>
        </p:nvSpPr>
        <p:spPr>
          <a:xfrm>
            <a:off x="2974204" y="1311255"/>
            <a:ext cx="2098651" cy="2862322"/>
          </a:xfrm>
          <a:prstGeom prst="rect">
            <a:avLst/>
          </a:prstGeom>
          <a:noFill/>
        </p:spPr>
        <p:txBody>
          <a:bodyPr wrap="none" rtlCol="0">
            <a:spAutoFit/>
          </a:bodyPr>
          <a:lstStyle/>
          <a:p>
            <a:pPr>
              <a:lnSpc>
                <a:spcPct val="125000"/>
              </a:lnSpc>
            </a:pPr>
            <a:r>
              <a:rPr lang="en-US" altLang="zh-CN" sz="2400" dirty="0" smtClean="0"/>
              <a:t>daughter</a:t>
            </a:r>
            <a:r>
              <a:rPr lang="en-US" altLang="zh-CN" sz="2400" dirty="0"/>
              <a:t>: </a:t>
            </a:r>
            <a:endParaRPr lang="zh-CN" altLang="zh-CN" sz="2400" dirty="0"/>
          </a:p>
          <a:p>
            <a:pPr>
              <a:lnSpc>
                <a:spcPct val="125000"/>
              </a:lnSpc>
            </a:pPr>
            <a:r>
              <a:rPr lang="en-US" altLang="zh-CN" sz="2400" dirty="0"/>
              <a:t>    P(</a:t>
            </a:r>
            <a:r>
              <a:rPr lang="en-US" altLang="zh-CN" sz="2400" dirty="0">
                <a:solidFill>
                  <a:srgbClr val="FF0000"/>
                </a:solidFill>
              </a:rPr>
              <a:t>apple</a:t>
            </a:r>
            <a:r>
              <a:rPr lang="en-US" altLang="zh-CN" sz="2400" dirty="0"/>
              <a:t>)</a:t>
            </a:r>
            <a:r>
              <a:rPr lang="zh-CN" altLang="zh-CN" sz="2400" dirty="0"/>
              <a:t>；</a:t>
            </a:r>
          </a:p>
          <a:p>
            <a:pPr>
              <a:lnSpc>
                <a:spcPct val="125000"/>
              </a:lnSpc>
            </a:pPr>
            <a:r>
              <a:rPr lang="en-US" altLang="zh-CN" sz="2400" dirty="0"/>
              <a:t>    P(</a:t>
            </a:r>
            <a:r>
              <a:rPr lang="en-US" altLang="zh-CN" sz="2400" dirty="0" err="1"/>
              <a:t>mutex</a:t>
            </a:r>
            <a:r>
              <a:rPr lang="en-US" altLang="zh-CN" sz="2400" dirty="0"/>
              <a:t>)</a:t>
            </a:r>
            <a:r>
              <a:rPr lang="zh-CN" altLang="zh-CN" sz="2400" dirty="0"/>
              <a:t>；</a:t>
            </a:r>
          </a:p>
          <a:p>
            <a:pPr>
              <a:lnSpc>
                <a:spcPct val="125000"/>
              </a:lnSpc>
            </a:pPr>
            <a:r>
              <a:rPr lang="en-US" altLang="zh-CN" sz="2400" dirty="0"/>
              <a:t>   </a:t>
            </a:r>
            <a:r>
              <a:rPr lang="zh-CN" altLang="zh-CN" sz="2400" dirty="0"/>
              <a:t>取苹果</a:t>
            </a:r>
          </a:p>
          <a:p>
            <a:pPr>
              <a:lnSpc>
                <a:spcPct val="125000"/>
              </a:lnSpc>
            </a:pPr>
            <a:r>
              <a:rPr lang="en-US" altLang="zh-CN" sz="2400" dirty="0"/>
              <a:t>   V (murex)</a:t>
            </a:r>
            <a:r>
              <a:rPr lang="zh-CN" altLang="zh-CN" sz="2400" dirty="0"/>
              <a:t>；</a:t>
            </a:r>
          </a:p>
          <a:p>
            <a:pPr>
              <a:lnSpc>
                <a:spcPct val="125000"/>
              </a:lnSpc>
            </a:pPr>
            <a:r>
              <a:rPr lang="en-US" altLang="zh-CN" sz="2400" dirty="0"/>
              <a:t>   V(empty)</a:t>
            </a:r>
            <a:endParaRPr lang="zh-CN" altLang="en-US" sz="2400" dirty="0"/>
          </a:p>
        </p:txBody>
      </p:sp>
      <p:sp>
        <p:nvSpPr>
          <p:cNvPr id="10" name="TextBox 9"/>
          <p:cNvSpPr txBox="1"/>
          <p:nvPr/>
        </p:nvSpPr>
        <p:spPr>
          <a:xfrm>
            <a:off x="8988389" y="1285591"/>
            <a:ext cx="2202847" cy="2862322"/>
          </a:xfrm>
          <a:prstGeom prst="rect">
            <a:avLst/>
          </a:prstGeom>
          <a:noFill/>
        </p:spPr>
        <p:txBody>
          <a:bodyPr wrap="none" rtlCol="0">
            <a:spAutoFit/>
          </a:bodyPr>
          <a:lstStyle/>
          <a:p>
            <a:pPr>
              <a:lnSpc>
                <a:spcPct val="125000"/>
              </a:lnSpc>
            </a:pPr>
            <a:r>
              <a:rPr lang="en-US" altLang="zh-CN" sz="2400" dirty="0" smtClean="0"/>
              <a:t>son: </a:t>
            </a:r>
            <a:endParaRPr lang="zh-CN" altLang="zh-CN" sz="2400" dirty="0"/>
          </a:p>
          <a:p>
            <a:pPr>
              <a:lnSpc>
                <a:spcPct val="125000"/>
              </a:lnSpc>
            </a:pPr>
            <a:r>
              <a:rPr lang="en-US" altLang="zh-CN" sz="2400" dirty="0"/>
              <a:t>    </a:t>
            </a:r>
            <a:r>
              <a:rPr lang="en-US" altLang="zh-CN" sz="2400" dirty="0" smtClean="0"/>
              <a:t>P(</a:t>
            </a:r>
            <a:r>
              <a:rPr lang="en-US" altLang="zh-CN" sz="2400" dirty="0" smtClean="0">
                <a:solidFill>
                  <a:srgbClr val="FF0000"/>
                </a:solidFill>
              </a:rPr>
              <a:t>orange</a:t>
            </a:r>
            <a:r>
              <a:rPr lang="en-US" altLang="zh-CN" sz="2400" dirty="0" smtClean="0"/>
              <a:t>)</a:t>
            </a:r>
            <a:r>
              <a:rPr lang="zh-CN" altLang="zh-CN" sz="2400" dirty="0"/>
              <a:t>；</a:t>
            </a:r>
          </a:p>
          <a:p>
            <a:pPr>
              <a:lnSpc>
                <a:spcPct val="125000"/>
              </a:lnSpc>
            </a:pPr>
            <a:r>
              <a:rPr lang="en-US" altLang="zh-CN" sz="2400" dirty="0"/>
              <a:t>    P(</a:t>
            </a:r>
            <a:r>
              <a:rPr lang="en-US" altLang="zh-CN" sz="2400" dirty="0" err="1"/>
              <a:t>mutex</a:t>
            </a:r>
            <a:r>
              <a:rPr lang="en-US" altLang="zh-CN" sz="2400" dirty="0"/>
              <a:t>)</a:t>
            </a:r>
            <a:r>
              <a:rPr lang="zh-CN" altLang="zh-CN" sz="2400" dirty="0"/>
              <a:t>；</a:t>
            </a:r>
          </a:p>
          <a:p>
            <a:pPr>
              <a:lnSpc>
                <a:spcPct val="125000"/>
              </a:lnSpc>
            </a:pPr>
            <a:r>
              <a:rPr lang="en-US" altLang="zh-CN" sz="2400" dirty="0"/>
              <a:t>   </a:t>
            </a:r>
            <a:r>
              <a:rPr lang="zh-CN" altLang="zh-CN" sz="2400" dirty="0"/>
              <a:t>取苹果</a:t>
            </a:r>
          </a:p>
          <a:p>
            <a:pPr>
              <a:lnSpc>
                <a:spcPct val="125000"/>
              </a:lnSpc>
            </a:pPr>
            <a:r>
              <a:rPr lang="en-US" altLang="zh-CN" sz="2400" dirty="0"/>
              <a:t>   V (</a:t>
            </a:r>
            <a:r>
              <a:rPr lang="en-US" altLang="zh-CN" sz="2400" dirty="0" err="1" smtClean="0"/>
              <a:t>mutex</a:t>
            </a:r>
            <a:r>
              <a:rPr lang="en-US" altLang="zh-CN" sz="2400" dirty="0"/>
              <a:t>)</a:t>
            </a:r>
            <a:r>
              <a:rPr lang="zh-CN" altLang="zh-CN" sz="2400" dirty="0"/>
              <a:t>；</a:t>
            </a:r>
          </a:p>
          <a:p>
            <a:pPr>
              <a:lnSpc>
                <a:spcPct val="125000"/>
              </a:lnSpc>
            </a:pPr>
            <a:r>
              <a:rPr lang="en-US" altLang="zh-CN" sz="2400" dirty="0"/>
              <a:t>   V(empty)</a:t>
            </a:r>
            <a:endParaRPr lang="zh-CN" altLang="en-US" sz="2400" dirty="0"/>
          </a:p>
        </p:txBody>
      </p:sp>
      <p:graphicFrame>
        <p:nvGraphicFramePr>
          <p:cNvPr id="11" name="对象 10"/>
          <p:cNvGraphicFramePr>
            <a:graphicFrameLocks noChangeAspect="1"/>
          </p:cNvGraphicFramePr>
          <p:nvPr>
            <p:extLst>
              <p:ext uri="{D42A27DB-BD31-4B8C-83A1-F6EECF244321}">
                <p14:modId xmlns:p14="http://schemas.microsoft.com/office/powerpoint/2010/main" val="2106192553"/>
              </p:ext>
            </p:extLst>
          </p:nvPr>
        </p:nvGraphicFramePr>
        <p:xfrm>
          <a:off x="7864453" y="4848258"/>
          <a:ext cx="3008998" cy="1123995"/>
        </p:xfrm>
        <a:graphic>
          <a:graphicData uri="http://schemas.openxmlformats.org/presentationml/2006/ole">
            <mc:AlternateContent xmlns:mc="http://schemas.openxmlformats.org/markup-compatibility/2006">
              <mc:Choice xmlns:v="urn:schemas-microsoft-com:vml" Requires="v">
                <p:oleObj spid="_x0000_s24616" name="Acrobat Document" showAsIcon="1" r:id="rId3" imgW="914400" imgH="800280" progId="AcroExch.Document.DC">
                  <p:embed/>
                </p:oleObj>
              </mc:Choice>
              <mc:Fallback>
                <p:oleObj name="Acrobat Document" showAsIcon="1" r:id="rId3" imgW="914400" imgH="800280" progId="AcroExch.Document.DC">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453" y="4848258"/>
                        <a:ext cx="3008998" cy="11239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42694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r>
              <a:rPr lang="en-US" altLang="zh-CN" sz="2400" b="1" dirty="0">
                <a:latin typeface="微软雅黑" panose="020B0503020204020204" pitchFamily="34" charset="-122"/>
                <a:ea typeface="微软雅黑" panose="020B0503020204020204" pitchFamily="34" charset="-122"/>
              </a:rPr>
              <a:t>Extended </a:t>
            </a:r>
            <a:r>
              <a:rPr lang="en-US" altLang="zh-CN" sz="2400" b="1" dirty="0" smtClean="0">
                <a:latin typeface="微软雅黑" panose="020B0503020204020204" pitchFamily="34" charset="-122"/>
                <a:ea typeface="微软雅黑" panose="020B0503020204020204" pitchFamily="34" charset="-122"/>
              </a:rPr>
              <a:t>4-1</a:t>
            </a:r>
            <a:endParaRPr lang="en-US" altLang="zh-CN" sz="2400" b="1" dirty="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zh-CN" altLang="en-US" sz="2400" dirty="0" smtClean="0">
                <a:latin typeface="微软雅黑" panose="020B0503020204020204" pitchFamily="34" charset="-122"/>
                <a:ea typeface="微软雅黑" panose="020B0503020204020204" pitchFamily="34" charset="-122"/>
              </a:rPr>
              <a:t>生产者</a:t>
            </a:r>
            <a:r>
              <a:rPr kumimoji="1" lang="zh-CN" altLang="en-US" sz="2400" dirty="0">
                <a:latin typeface="微软雅黑" panose="020B0503020204020204" pitchFamily="34" charset="-122"/>
                <a:ea typeface="微软雅黑" panose="020B0503020204020204" pitchFamily="34" charset="-122"/>
              </a:rPr>
              <a:t>每次向</a:t>
            </a:r>
            <a:r>
              <a:rPr kumimoji="1" lang="en-US" altLang="zh-CN" sz="2400" dirty="0">
                <a:latin typeface="微软雅黑" panose="020B0503020204020204" pitchFamily="34" charset="-122"/>
                <a:ea typeface="微软雅黑" panose="020B0503020204020204" pitchFamily="34" charset="-122"/>
              </a:rPr>
              <a:t>buffer</a:t>
            </a:r>
            <a:r>
              <a:rPr kumimoji="1" lang="zh-CN" altLang="en-US" sz="2400" dirty="0">
                <a:latin typeface="微软雅黑" panose="020B0503020204020204" pitchFamily="34" charset="-122"/>
                <a:ea typeface="微软雅黑" panose="020B0503020204020204" pitchFamily="34" charset="-122"/>
              </a:rPr>
              <a:t>放入</a:t>
            </a:r>
            <a:r>
              <a:rPr kumimoji="1" lang="en-US" altLang="zh-CN" sz="2400" dirty="0">
                <a:latin typeface="微软雅黑" panose="020B0503020204020204" pitchFamily="34" charset="-122"/>
                <a:ea typeface="微软雅黑" panose="020B0503020204020204" pitchFamily="34" charset="-122"/>
              </a:rPr>
              <a:t>m (&gt;2)</a:t>
            </a:r>
            <a:r>
              <a:rPr kumimoji="1" lang="zh-CN" altLang="en-US" sz="2400" dirty="0">
                <a:latin typeface="微软雅黑" panose="020B0503020204020204" pitchFamily="34" charset="-122"/>
                <a:ea typeface="微软雅黑" panose="020B0503020204020204" pitchFamily="34" charset="-122"/>
              </a:rPr>
              <a:t>个数据项，消费者每次只消费</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个</a:t>
            </a:r>
            <a:r>
              <a:rPr kumimoji="1" lang="zh-CN" altLang="en-US" sz="2400" dirty="0" smtClean="0">
                <a:latin typeface="微软雅黑" panose="020B0503020204020204" pitchFamily="34" charset="-122"/>
                <a:ea typeface="微软雅黑" panose="020B0503020204020204" pitchFamily="34" charset="-122"/>
              </a:rPr>
              <a:t>数据项</a:t>
            </a:r>
            <a:endParaRPr lang="en-US" altLang="zh-CN" sz="2400" dirty="0">
              <a:latin typeface="Times New Roman" pitchFamily="18" charset="0"/>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关键</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t>buffer</a:t>
            </a:r>
            <a:r>
              <a:rPr lang="zh-CN" altLang="en-US" sz="2400" dirty="0"/>
              <a:t>中有至少</a:t>
            </a:r>
            <a:r>
              <a:rPr lang="en-US" altLang="zh-CN" sz="2400" dirty="0"/>
              <a:t>m</a:t>
            </a:r>
            <a:r>
              <a:rPr lang="zh-CN" altLang="en-US" sz="2400" dirty="0"/>
              <a:t>个空单元时，生产者才可访问</a:t>
            </a:r>
            <a:r>
              <a:rPr lang="en-US" altLang="zh-CN" sz="2400" dirty="0" smtClean="0"/>
              <a:t>buffer</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t>如何</a:t>
            </a:r>
            <a:r>
              <a:rPr lang="zh-CN" altLang="en-US" sz="2400" dirty="0"/>
              <a:t>判断</a:t>
            </a:r>
            <a:r>
              <a:rPr lang="en-US" altLang="zh-CN" sz="2400" dirty="0"/>
              <a:t>buffer</a:t>
            </a:r>
            <a:r>
              <a:rPr lang="zh-CN" altLang="en-US" sz="2400" dirty="0"/>
              <a:t>中有</a:t>
            </a:r>
            <a:r>
              <a:rPr lang="en-US" altLang="zh-CN" sz="2400" dirty="0"/>
              <a:t>m</a:t>
            </a:r>
            <a:r>
              <a:rPr lang="zh-CN" altLang="en-US" sz="2400" dirty="0"/>
              <a:t>个空</a:t>
            </a:r>
            <a:r>
              <a:rPr lang="zh-CN" altLang="en-US" sz="2400" dirty="0" smtClean="0"/>
              <a:t>单元</a:t>
            </a:r>
            <a:r>
              <a:rPr lang="en-US" altLang="zh-CN" sz="2400" dirty="0" smtClean="0"/>
              <a:t>?</a:t>
            </a:r>
            <a:endParaRPr lang="en-US" altLang="zh-CN" sz="2400" dirty="0">
              <a:latin typeface="Times New Roman" pitchFamily="18" charset="0"/>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要点</a:t>
            </a:r>
            <a:r>
              <a:rPr kumimoji="1" lang="en-US" altLang="zh-CN" sz="2400" dirty="0">
                <a:latin typeface="微软雅黑" panose="020B0503020204020204" pitchFamily="34" charset="-122"/>
                <a:ea typeface="微软雅黑" panose="020B0503020204020204" pitchFamily="34" charset="-122"/>
              </a:rPr>
              <a:t>1</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t>消费者仍由信号量</a:t>
            </a:r>
            <a:r>
              <a:rPr lang="en-US" altLang="zh-CN" sz="2400" i="1" dirty="0">
                <a:solidFill>
                  <a:srgbClr val="FF0000"/>
                </a:solidFill>
              </a:rPr>
              <a:t>full</a:t>
            </a:r>
            <a:r>
              <a:rPr lang="zh-CN" altLang="en-US" sz="2400" dirty="0"/>
              <a:t>控制</a:t>
            </a:r>
            <a:endParaRPr lang="en-US" altLang="zh-CN" sz="2400" dirty="0"/>
          </a:p>
          <a:p>
            <a:endParaRPr lang="zh-CN" altLang="en-US" dirty="0"/>
          </a:p>
        </p:txBody>
      </p:sp>
      <p:sp>
        <p:nvSpPr>
          <p:cNvPr id="3" name="标题 2"/>
          <p:cNvSpPr>
            <a:spLocks noGrp="1"/>
          </p:cNvSpPr>
          <p:nvPr>
            <p:ph type="title"/>
          </p:nvPr>
        </p:nvSpPr>
        <p:spPr>
          <a:xfrm>
            <a:off x="819730" y="115503"/>
            <a:ext cx="10552540" cy="798897"/>
          </a:xfrm>
        </p:spPr>
        <p:txBody>
          <a:bodyPr>
            <a:no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Extended Bounded-Buffer Problem 4</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 </a:t>
            </a:r>
            <a:br>
              <a:rPr lang="en-US" altLang="zh-CN" sz="2400" dirty="0" smtClean="0">
                <a:solidFill>
                  <a:srgbClr val="FF0000"/>
                </a:solidFill>
                <a:latin typeface="微软雅黑" panose="020B0503020204020204" pitchFamily="34" charset="-122"/>
                <a:ea typeface="微软雅黑" panose="020B0503020204020204" pitchFamily="34" charset="-122"/>
              </a:rPr>
            </a:br>
            <a:r>
              <a:rPr lang="zh-CN" altLang="en-US" sz="2400" dirty="0">
                <a:solidFill>
                  <a:srgbClr val="FF0000"/>
                </a:solidFill>
                <a:latin typeface="微软雅黑" panose="020B0503020204020204" pitchFamily="2" charset="-122"/>
                <a:ea typeface="微软雅黑" panose="020B0503020204020204" pitchFamily="2" charset="-122"/>
              </a:rPr>
              <a:t>每次向</a:t>
            </a:r>
            <a:r>
              <a:rPr lang="en-US" altLang="zh-CN" sz="2400" dirty="0">
                <a:solidFill>
                  <a:srgbClr val="FF0000"/>
                </a:solidFill>
                <a:latin typeface="微软雅黑" panose="020B0503020204020204" pitchFamily="2" charset="-122"/>
                <a:ea typeface="微软雅黑" panose="020B0503020204020204" pitchFamily="2" charset="-122"/>
              </a:rPr>
              <a:t>buffer</a:t>
            </a:r>
            <a:r>
              <a:rPr lang="zh-CN" altLang="en-US" sz="2400" dirty="0">
                <a:solidFill>
                  <a:srgbClr val="FF0000"/>
                </a:solidFill>
                <a:latin typeface="微软雅黑" panose="020B0503020204020204" pitchFamily="2" charset="-122"/>
                <a:ea typeface="微软雅黑" panose="020B0503020204020204" pitchFamily="2" charset="-122"/>
              </a:rPr>
              <a:t>中放入</a:t>
            </a:r>
            <a:r>
              <a:rPr lang="en-US" altLang="zh-CN" sz="2400" dirty="0">
                <a:solidFill>
                  <a:srgbClr val="FF0000"/>
                </a:solidFill>
                <a:latin typeface="微软雅黑" panose="020B0503020204020204" pitchFamily="2" charset="-122"/>
                <a:ea typeface="微软雅黑" panose="020B0503020204020204" pitchFamily="2" charset="-122"/>
              </a:rPr>
              <a:t>/</a:t>
            </a:r>
            <a:r>
              <a:rPr lang="zh-CN" altLang="en-US" sz="2400" dirty="0">
                <a:solidFill>
                  <a:srgbClr val="FF0000"/>
                </a:solidFill>
                <a:latin typeface="微软雅黑" panose="020B0503020204020204" pitchFamily="2" charset="-122"/>
                <a:ea typeface="微软雅黑" panose="020B0503020204020204" pitchFamily="2" charset="-122"/>
              </a:rPr>
              <a:t>取出多个产品 </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33477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dirty="0" smtClean="0">
                <a:solidFill>
                  <a:srgbClr val="FF0000"/>
                </a:solidFill>
                <a:latin typeface="微软雅黑" panose="020B0503020204020204" pitchFamily="2" charset="-122"/>
                <a:ea typeface="微软雅黑" panose="020B0503020204020204" pitchFamily="2" charset="-122"/>
              </a:rPr>
              <a:t>每次</a:t>
            </a:r>
            <a:r>
              <a:rPr lang="zh-CN" altLang="en-US" sz="2400" dirty="0">
                <a:solidFill>
                  <a:srgbClr val="FF0000"/>
                </a:solidFill>
                <a:latin typeface="微软雅黑" panose="020B0503020204020204" pitchFamily="2" charset="-122"/>
                <a:ea typeface="微软雅黑" panose="020B0503020204020204" pitchFamily="2" charset="-122"/>
              </a:rPr>
              <a:t>向</a:t>
            </a:r>
            <a:r>
              <a:rPr lang="en-US" altLang="zh-CN" sz="2400" dirty="0">
                <a:solidFill>
                  <a:srgbClr val="FF0000"/>
                </a:solidFill>
                <a:latin typeface="微软雅黑" panose="020B0503020204020204" pitchFamily="2" charset="-122"/>
                <a:ea typeface="微软雅黑" panose="020B0503020204020204" pitchFamily="2" charset="-122"/>
              </a:rPr>
              <a:t>buffer</a:t>
            </a:r>
            <a:r>
              <a:rPr lang="zh-CN" altLang="en-US" sz="2400" dirty="0">
                <a:solidFill>
                  <a:srgbClr val="FF0000"/>
                </a:solidFill>
                <a:latin typeface="微软雅黑" panose="020B0503020204020204" pitchFamily="2" charset="-122"/>
                <a:ea typeface="微软雅黑" panose="020B0503020204020204" pitchFamily="2" charset="-122"/>
              </a:rPr>
              <a:t>中放</a:t>
            </a:r>
            <a:r>
              <a:rPr lang="zh-CN" altLang="en-US" sz="2400" dirty="0" smtClean="0">
                <a:solidFill>
                  <a:srgbClr val="FF0000"/>
                </a:solidFill>
                <a:latin typeface="微软雅黑" panose="020B0503020204020204" pitchFamily="2" charset="-122"/>
                <a:ea typeface="微软雅黑" panose="020B0503020204020204" pitchFamily="2" charset="-122"/>
              </a:rPr>
              <a:t>入多</a:t>
            </a:r>
            <a:r>
              <a:rPr lang="zh-CN" altLang="en-US" sz="2400" dirty="0">
                <a:solidFill>
                  <a:srgbClr val="FF0000"/>
                </a:solidFill>
                <a:latin typeface="微软雅黑" panose="020B0503020204020204" pitchFamily="2" charset="-122"/>
                <a:ea typeface="微软雅黑" panose="020B0503020204020204" pitchFamily="2" charset="-122"/>
              </a:rPr>
              <a:t>个产品 </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zh-CN" altLang="en-US" sz="2400" dirty="0">
                <a:latin typeface="微软雅黑" panose="020B0503020204020204" pitchFamily="34" charset="-122"/>
                <a:ea typeface="微软雅黑" panose="020B0503020204020204" pitchFamily="34" charset="-122"/>
              </a:rPr>
              <a:t>要点</a:t>
            </a:r>
            <a:r>
              <a:rPr kumimoji="1" lang="en-US" altLang="zh-CN" sz="24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：设置计数变量</a:t>
            </a:r>
            <a:r>
              <a:rPr kumimoji="1" lang="en-US" altLang="zh-CN" sz="2400" dirty="0">
                <a:solidFill>
                  <a:srgbClr val="FF0000"/>
                </a:solidFill>
                <a:latin typeface="微软雅黑" panose="020B0503020204020204" pitchFamily="34" charset="-122"/>
                <a:ea typeface="微软雅黑" panose="020B0503020204020204" pitchFamily="34" charset="-122"/>
              </a:rPr>
              <a:t>count</a:t>
            </a:r>
            <a:r>
              <a:rPr kumimoji="1" lang="zh-CN" altLang="en-US" sz="2400" dirty="0">
                <a:latin typeface="微软雅黑" panose="020B0503020204020204" pitchFamily="34" charset="-122"/>
                <a:ea typeface="微软雅黑" panose="020B0503020204020204" pitchFamily="34" charset="-122"/>
              </a:rPr>
              <a:t>和</a:t>
            </a:r>
            <a:r>
              <a:rPr kumimoji="1" lang="en-US" altLang="zh-CN" sz="2400" dirty="0">
                <a:solidFill>
                  <a:srgbClr val="FF0000"/>
                </a:solidFill>
                <a:latin typeface="微软雅黑" panose="020B0503020204020204" pitchFamily="34" charset="-122"/>
                <a:ea typeface="微软雅黑" panose="020B0503020204020204" pitchFamily="34" charset="-122"/>
              </a:rPr>
              <a:t>mutex2</a:t>
            </a:r>
            <a:r>
              <a:rPr kumimoji="1" lang="zh-CN" altLang="en-US" sz="2400" dirty="0">
                <a:latin typeface="微软雅黑" panose="020B0503020204020204" pitchFamily="34" charset="-122"/>
                <a:ea typeface="微软雅黑" panose="020B0503020204020204" pitchFamily="34" charset="-122"/>
              </a:rPr>
              <a:t>，替代</a:t>
            </a:r>
            <a:r>
              <a:rPr kumimoji="1" lang="en-US" altLang="zh-CN" sz="2400" dirty="0">
                <a:solidFill>
                  <a:srgbClr val="FF0000"/>
                </a:solidFill>
                <a:latin typeface="微软雅黑" panose="020B0503020204020204" pitchFamily="34" charset="-122"/>
                <a:ea typeface="微软雅黑" panose="020B0503020204020204" pitchFamily="34" charset="-122"/>
              </a:rPr>
              <a:t>empty</a:t>
            </a:r>
            <a:r>
              <a:rPr kumimoji="1" lang="zh-CN" altLang="en-US" sz="2400" dirty="0">
                <a:latin typeface="微软雅黑" panose="020B0503020204020204" pitchFamily="34" charset="-122"/>
                <a:ea typeface="微软雅黑" panose="020B0503020204020204" pitchFamily="34" charset="-122"/>
              </a:rPr>
              <a:t>的计数功能，控制生产者</a:t>
            </a:r>
            <a:endParaRPr kumimoji="1"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用户空间的</a:t>
            </a:r>
            <a:r>
              <a:rPr lang="en-US" altLang="zh-CN" sz="2400" dirty="0" smtClean="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用于计数</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中的空缓冲单元数目，消费者每取出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个数据项，</a:t>
            </a:r>
            <a:r>
              <a:rPr lang="en-US" altLang="zh-CN" sz="2400" dirty="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值加</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；生产者每放入</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个数据项，</a:t>
            </a:r>
            <a:r>
              <a:rPr lang="en-US" altLang="zh-CN" sz="2400" dirty="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值减</a:t>
            </a:r>
            <a:r>
              <a:rPr lang="en-US" altLang="zh-CN" sz="2400" dirty="0">
                <a:latin typeface="微软雅黑" panose="020B0503020204020204" pitchFamily="34" charset="-122"/>
                <a:ea typeface="微软雅黑" panose="020B0503020204020204" pitchFamily="34" charset="-122"/>
              </a:rPr>
              <a:t>1</a:t>
            </a:r>
          </a:p>
          <a:p>
            <a:pPr marL="800100" lvl="1" indent="-342900" algn="l">
              <a:spcBef>
                <a:spcPts val="600"/>
              </a:spcBef>
              <a:buClr>
                <a:srgbClr val="FF0000"/>
              </a:buClr>
              <a:buSzPct val="80000"/>
              <a:buFontTx/>
              <a:buChar char="—"/>
            </a:pPr>
            <a:r>
              <a:rPr lang="en-US" altLang="zh-CN" sz="2400" dirty="0" smtClean="0">
                <a:solidFill>
                  <a:schemeClr val="tx1">
                    <a:lumMod val="85000"/>
                    <a:lumOff val="15000"/>
                  </a:schemeClr>
                </a:solidFill>
                <a:latin typeface="+mj-ea"/>
                <a:ea typeface="+mj-ea"/>
              </a:rPr>
              <a:t>count</a:t>
            </a:r>
            <a:r>
              <a:rPr lang="zh-CN" altLang="en-US" sz="2400" dirty="0">
                <a:solidFill>
                  <a:schemeClr val="tx1">
                    <a:lumMod val="85000"/>
                    <a:lumOff val="15000"/>
                  </a:schemeClr>
                </a:solidFill>
                <a:latin typeface="+mj-ea"/>
                <a:ea typeface="+mj-ea"/>
              </a:rPr>
              <a:t>类似于</a:t>
            </a:r>
            <a:r>
              <a:rPr lang="en-US" altLang="zh-CN" sz="2400" dirty="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替代</a:t>
            </a:r>
            <a:r>
              <a:rPr lang="en-US" altLang="zh-CN" sz="2400" dirty="0">
                <a:solidFill>
                  <a:schemeClr val="tx1">
                    <a:lumMod val="85000"/>
                    <a:lumOff val="15000"/>
                  </a:schemeClr>
                </a:solidFill>
                <a:latin typeface="+mj-ea"/>
                <a:ea typeface="+mj-ea"/>
              </a:rPr>
              <a:t>empty</a:t>
            </a:r>
            <a:r>
              <a:rPr lang="zh-CN" altLang="en-US" sz="2400" dirty="0" smtClean="0">
                <a:solidFill>
                  <a:schemeClr val="tx1">
                    <a:lumMod val="85000"/>
                    <a:lumOff val="15000"/>
                  </a:schemeClr>
                </a:solidFill>
                <a:latin typeface="+mj-ea"/>
                <a:ea typeface="+mj-ea"/>
              </a:rPr>
              <a:t>，在用户空间对其值进行多种判断比较；</a:t>
            </a:r>
            <a:endParaRPr lang="en-US" altLang="zh-CN" sz="2400" dirty="0" smtClean="0">
              <a:solidFill>
                <a:schemeClr val="tx1">
                  <a:lumMod val="85000"/>
                  <a:lumOff val="15000"/>
                </a:schemeClr>
              </a:solidFill>
              <a:latin typeface="+mj-ea"/>
              <a:ea typeface="+mj-ea"/>
            </a:endParaRPr>
          </a:p>
          <a:p>
            <a:pPr marL="800100" lvl="1" indent="-342900" algn="l">
              <a:spcBef>
                <a:spcPts val="600"/>
              </a:spcBef>
              <a:buClr>
                <a:srgbClr val="FF0000"/>
              </a:buClr>
              <a:buSzPct val="80000"/>
              <a:buFontTx/>
              <a:buChar char="—"/>
            </a:pPr>
            <a:r>
              <a:rPr lang="zh-CN" altLang="en-US" sz="2400" dirty="0" smtClean="0">
                <a:solidFill>
                  <a:schemeClr val="tx1">
                    <a:lumMod val="85000"/>
                    <a:lumOff val="15000"/>
                  </a:schemeClr>
                </a:solidFill>
                <a:latin typeface="+mj-ea"/>
                <a:ea typeface="+mj-ea"/>
              </a:rPr>
              <a:t>而信号量</a:t>
            </a:r>
            <a:r>
              <a:rPr lang="en-US" altLang="zh-CN" sz="2400" dirty="0" smtClean="0">
                <a:solidFill>
                  <a:schemeClr val="tx1">
                    <a:lumMod val="85000"/>
                    <a:lumOff val="15000"/>
                  </a:schemeClr>
                </a:solidFill>
                <a:latin typeface="+mj-ea"/>
                <a:ea typeface="+mj-ea"/>
              </a:rPr>
              <a:t>empty</a:t>
            </a:r>
            <a:r>
              <a:rPr lang="zh-CN" altLang="en-US" sz="2400" dirty="0" smtClean="0">
                <a:solidFill>
                  <a:schemeClr val="tx1">
                    <a:lumMod val="85000"/>
                    <a:lumOff val="15000"/>
                  </a:schemeClr>
                </a:solidFill>
                <a:latin typeface="+mj-ea"/>
                <a:ea typeface="+mj-ea"/>
              </a:rPr>
              <a:t>属于内核空间变量，只能通过</a:t>
            </a:r>
            <a:r>
              <a:rPr lang="en-US" altLang="zh-CN" sz="2400" dirty="0" smtClean="0">
                <a:solidFill>
                  <a:schemeClr val="tx1">
                    <a:lumMod val="85000"/>
                    <a:lumOff val="15000"/>
                  </a:schemeClr>
                </a:solidFill>
                <a:latin typeface="+mj-ea"/>
                <a:ea typeface="+mj-ea"/>
              </a:rPr>
              <a:t>wait</a:t>
            </a:r>
            <a:r>
              <a:rPr lang="zh-CN" altLang="en-US" sz="2400" dirty="0" smtClean="0">
                <a:solidFill>
                  <a:schemeClr val="tx1">
                    <a:lumMod val="85000"/>
                    <a:lumOff val="15000"/>
                  </a:schemeClr>
                </a:solidFill>
                <a:latin typeface="+mj-ea"/>
                <a:ea typeface="+mj-ea"/>
              </a:rPr>
              <a:t>、</a:t>
            </a:r>
            <a:r>
              <a:rPr lang="en-US" altLang="zh-CN" sz="2400" dirty="0" smtClean="0">
                <a:solidFill>
                  <a:schemeClr val="tx1">
                    <a:lumMod val="85000"/>
                    <a:lumOff val="15000"/>
                  </a:schemeClr>
                </a:solidFill>
                <a:latin typeface="+mj-ea"/>
                <a:ea typeface="+mj-ea"/>
              </a:rPr>
              <a:t>signal</a:t>
            </a:r>
            <a:r>
              <a:rPr lang="zh-CN" altLang="en-US" sz="2400" dirty="0" smtClean="0">
                <a:solidFill>
                  <a:schemeClr val="tx1">
                    <a:lumMod val="85000"/>
                    <a:lumOff val="15000"/>
                  </a:schemeClr>
                </a:solidFill>
                <a:latin typeface="+mj-ea"/>
                <a:ea typeface="+mj-ea"/>
              </a:rPr>
              <a:t>访问，无法</a:t>
            </a:r>
            <a:r>
              <a:rPr lang="zh-CN" altLang="en-US" sz="2400" dirty="0">
                <a:solidFill>
                  <a:schemeClr val="tx1">
                    <a:lumMod val="85000"/>
                    <a:lumOff val="15000"/>
                  </a:schemeClr>
                </a:solidFill>
                <a:latin typeface="+mj-ea"/>
                <a:ea typeface="+mj-ea"/>
              </a:rPr>
              <a:t>做</a:t>
            </a:r>
            <a:r>
              <a:rPr lang="en-US" altLang="zh-CN" sz="2400" dirty="0">
                <a:solidFill>
                  <a:schemeClr val="tx1">
                    <a:lumMod val="85000"/>
                    <a:lumOff val="15000"/>
                  </a:schemeClr>
                </a:solidFill>
                <a:latin typeface="+mj-ea"/>
                <a:ea typeface="+mj-ea"/>
              </a:rPr>
              <a:t>empty mod m</a:t>
            </a:r>
            <a:r>
              <a:rPr lang="zh-CN" altLang="en-US" sz="2400" dirty="0" smtClean="0">
                <a:solidFill>
                  <a:schemeClr val="tx1">
                    <a:lumMod val="85000"/>
                    <a:lumOff val="15000"/>
                  </a:schemeClr>
                </a:solidFill>
                <a:latin typeface="+mj-ea"/>
                <a:ea typeface="+mj-ea"/>
              </a:rPr>
              <a:t>操作、</a:t>
            </a:r>
            <a:r>
              <a:rPr lang="en-US" altLang="zh-CN" sz="2400" dirty="0" smtClean="0">
                <a:solidFill>
                  <a:schemeClr val="tx1">
                    <a:lumMod val="85000"/>
                    <a:lumOff val="15000"/>
                  </a:schemeClr>
                </a:solidFill>
                <a:latin typeface="+mj-ea"/>
                <a:ea typeface="+mj-ea"/>
              </a:rPr>
              <a:t>empty&gt;2</a:t>
            </a:r>
            <a:r>
              <a:rPr lang="zh-CN" altLang="en-US" sz="2400" dirty="0" smtClean="0">
                <a:solidFill>
                  <a:schemeClr val="tx1">
                    <a:lumMod val="85000"/>
                    <a:lumOff val="15000"/>
                  </a:schemeClr>
                </a:solidFill>
                <a:latin typeface="+mj-ea"/>
                <a:ea typeface="+mj-ea"/>
              </a:rPr>
              <a:t>等各种判断！！</a:t>
            </a:r>
            <a:endParaRPr lang="en-US" altLang="zh-CN" sz="2400" dirty="0">
              <a:solidFill>
                <a:schemeClr val="tx1">
                  <a:lumMod val="85000"/>
                  <a:lumOff val="15000"/>
                </a:schemeClr>
              </a:solidFill>
              <a:latin typeface="+mj-ea"/>
              <a:ea typeface="+mj-ea"/>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每当 </a:t>
            </a:r>
            <a:r>
              <a:rPr lang="en-US" altLang="zh-CN" sz="2400" dirty="0">
                <a:latin typeface="微软雅黑" panose="020B0503020204020204" pitchFamily="34" charset="-122"/>
                <a:ea typeface="微软雅黑" panose="020B0503020204020204" pitchFamily="34" charset="-122"/>
              </a:rPr>
              <a:t>count mod </a:t>
            </a:r>
            <a:r>
              <a:rPr lang="en-US" altLang="zh-CN" sz="2400" dirty="0" smtClean="0">
                <a:latin typeface="微软雅黑" panose="020B0503020204020204" pitchFamily="34" charset="-122"/>
                <a:ea typeface="微软雅黑" panose="020B0503020204020204" pitchFamily="34" charset="-122"/>
              </a:rPr>
              <a:t>m=0</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count&gt;m,  </a:t>
            </a:r>
            <a:r>
              <a:rPr lang="zh-CN" altLang="en-US" sz="2400" dirty="0">
                <a:latin typeface="微软雅黑" panose="020B0503020204020204" pitchFamily="34" charset="-122"/>
                <a:ea typeface="微软雅黑" panose="020B0503020204020204" pitchFamily="34" charset="-122"/>
              </a:rPr>
              <a:t>说明</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中至少有</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个空缓冲单元，消费者执行</a:t>
            </a:r>
            <a:r>
              <a:rPr lang="en-US" altLang="zh-CN" sz="2400" dirty="0">
                <a:latin typeface="微软雅黑" panose="020B0503020204020204" pitchFamily="34" charset="-122"/>
                <a:ea typeface="微软雅黑" panose="020B0503020204020204" pitchFamily="34" charset="-122"/>
              </a:rPr>
              <a:t>signal(empty)</a:t>
            </a:r>
            <a:r>
              <a:rPr lang="zh-CN" altLang="en-US" sz="2400" dirty="0">
                <a:latin typeface="微软雅黑" panose="020B0503020204020204" pitchFamily="34" charset="-122"/>
                <a:ea typeface="微软雅黑" panose="020B0503020204020204" pitchFamily="34" charset="-122"/>
              </a:rPr>
              <a:t>，允许生产者访问</a:t>
            </a:r>
            <a:r>
              <a:rPr lang="en-US" altLang="zh-CN" sz="2400" dirty="0">
                <a:latin typeface="微软雅黑" panose="020B0503020204020204" pitchFamily="34" charset="-122"/>
                <a:ea typeface="微软雅黑" panose="020B0503020204020204" pitchFamily="34" charset="-122"/>
              </a:rPr>
              <a:t>buffer</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元信号量</a:t>
            </a:r>
            <a:r>
              <a:rPr lang="en-US" altLang="zh-CN" sz="2400" dirty="0">
                <a:latin typeface="微软雅黑" panose="020B0503020204020204" pitchFamily="34" charset="-122"/>
                <a:ea typeface="微软雅黑" panose="020B0503020204020204" pitchFamily="34" charset="-122"/>
              </a:rPr>
              <a:t>mutex2</a:t>
            </a:r>
            <a:r>
              <a:rPr lang="zh-CN" altLang="en-US" sz="2400" dirty="0">
                <a:latin typeface="微软雅黑" panose="020B0503020204020204" pitchFamily="34" charset="-122"/>
                <a:ea typeface="微软雅黑" panose="020B0503020204020204" pitchFamily="34" charset="-122"/>
              </a:rPr>
              <a:t>，控制多个消费者、生产者对</a:t>
            </a:r>
            <a:r>
              <a:rPr lang="en-US" altLang="zh-CN" sz="2400" dirty="0">
                <a:latin typeface="微软雅黑" panose="020B0503020204020204" pitchFamily="34" charset="-122"/>
                <a:ea typeface="微软雅黑" panose="020B0503020204020204" pitchFamily="34" charset="-122"/>
              </a:rPr>
              <a:t>count</a:t>
            </a:r>
            <a:r>
              <a:rPr lang="zh-CN" altLang="en-US" sz="2400" dirty="0">
                <a:latin typeface="微软雅黑" panose="020B0503020204020204" pitchFamily="34" charset="-122"/>
                <a:ea typeface="微软雅黑" panose="020B0503020204020204" pitchFamily="34" charset="-122"/>
              </a:rPr>
              <a:t>互斥访问</a:t>
            </a:r>
            <a:endParaRPr lang="en-US" altLang="zh-CN" sz="2400" dirty="0">
              <a:latin typeface="微软雅黑" panose="020B0503020204020204" pitchFamily="34" charset="-122"/>
              <a:ea typeface="微软雅黑" panose="020B0503020204020204" pitchFamily="34" charset="-122"/>
            </a:endParaRPr>
          </a:p>
          <a:p>
            <a:pPr marL="573088" lvl="1" indent="-187325" eaLnBrk="1" hangingPunct="1"/>
            <a:endParaRPr lang="en-US" altLang="zh-CN" sz="2400" dirty="0" smtClean="0">
              <a:latin typeface="Times New Roman" pitchFamily="18" charset="0"/>
            </a:endParaRPr>
          </a:p>
          <a:p>
            <a:pPr>
              <a:lnSpc>
                <a:spcPct val="90000"/>
              </a:lnSpc>
              <a:buFont typeface="Wingdings" pitchFamily="2" charset="2"/>
              <a:buNone/>
              <a:defRPr/>
            </a:pPr>
            <a:r>
              <a:rPr lang="en-US" altLang="zh-CN" sz="2400" dirty="0" smtClean="0">
                <a:latin typeface="Times New Roman" pitchFamily="18" charset="0"/>
              </a:rPr>
              <a:t>           </a:t>
            </a:r>
            <a:endParaRPr lang="zh-CN" altLang="en-US" sz="2400" dirty="0" smtClean="0">
              <a:latin typeface="Times New Roman" pitchFamily="18" charset="0"/>
            </a:endParaRPr>
          </a:p>
        </p:txBody>
      </p:sp>
      <p:sp>
        <p:nvSpPr>
          <p:cNvPr id="8" name="TextBox 7"/>
          <p:cNvSpPr txBox="1"/>
          <p:nvPr/>
        </p:nvSpPr>
        <p:spPr>
          <a:xfrm>
            <a:off x="819726" y="4984663"/>
            <a:ext cx="7488832" cy="1200329"/>
          </a:xfrm>
          <a:prstGeom prst="rect">
            <a:avLst/>
          </a:prstGeom>
          <a:solidFill>
            <a:schemeClr val="bg1">
              <a:lumMod val="95000"/>
            </a:schemeClr>
          </a:solidFill>
        </p:spPr>
        <p:txBody>
          <a:bodyPr wrap="square" rtlCol="0">
            <a:spAutoFit/>
          </a:bodyPr>
          <a:lstStyle/>
          <a:p>
            <a:pPr marL="573088" lvl="1" indent="-187325" eaLnBrk="1" hangingPunct="1"/>
            <a:r>
              <a:rPr lang="en-US" altLang="zh-CN" sz="2400" b="1" i="1" dirty="0">
                <a:solidFill>
                  <a:schemeClr val="hlink"/>
                </a:solidFill>
                <a:latin typeface="微软雅黑" panose="020B0503020204020204" pitchFamily="34" charset="-122"/>
                <a:ea typeface="微软雅黑" panose="020B0503020204020204" pitchFamily="34" charset="-122"/>
              </a:rPr>
              <a:t>binary</a:t>
            </a:r>
            <a:r>
              <a:rPr lang="en-US" altLang="zh-CN" sz="2400" dirty="0">
                <a:latin typeface="微软雅黑" panose="020B0503020204020204" pitchFamily="34" charset="-122"/>
                <a:ea typeface="微软雅黑" panose="020B0503020204020204" pitchFamily="34" charset="-122"/>
              </a:rPr>
              <a:t> semaphore </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mutexl</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mutex2</a:t>
            </a:r>
            <a:r>
              <a:rPr lang="en-US" altLang="zh-CN" sz="2400" dirty="0">
                <a:latin typeface="微软雅黑" panose="020B0503020204020204" pitchFamily="34" charset="-122"/>
                <a:ea typeface="微软雅黑" panose="020B0503020204020204" pitchFamily="34" charset="-122"/>
              </a:rPr>
              <a:t>;  </a:t>
            </a:r>
          </a:p>
          <a:p>
            <a:pPr marL="573088" lvl="1" indent="-187325" eaLnBrk="1" hangingPunct="1"/>
            <a:r>
              <a:rPr lang="en-US" altLang="zh-CN" sz="2400" dirty="0">
                <a:latin typeface="微软雅黑" panose="020B0503020204020204" pitchFamily="34" charset="-122"/>
                <a:ea typeface="微软雅黑" panose="020B0503020204020204" pitchFamily="34" charset="-122"/>
              </a:rPr>
              <a:t>semaphore      </a:t>
            </a:r>
            <a:r>
              <a:rPr lang="en-US" altLang="zh-CN" sz="2400" dirty="0" smtClean="0">
                <a:latin typeface="微软雅黑" panose="020B0503020204020204" pitchFamily="34" charset="-122"/>
                <a:ea typeface="微软雅黑" panose="020B0503020204020204" pitchFamily="34" charset="-122"/>
              </a:rPr>
              <a:t>       full</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p>
          <a:p>
            <a:pPr marL="573088" lvl="1" indent="-187325"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int</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count</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2525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defRPr/>
            </a:pPr>
            <a:r>
              <a:rPr lang="en-US" altLang="zh-CN" sz="2400" b="1" dirty="0">
                <a:latin typeface="微软雅黑" panose="020B0503020204020204" pitchFamily="34" charset="-122"/>
                <a:ea typeface="微软雅黑" panose="020B0503020204020204" pitchFamily="34" charset="-122"/>
              </a:rPr>
              <a:t>Extended </a:t>
            </a:r>
            <a:r>
              <a:rPr lang="en-US" altLang="zh-CN" sz="2400" b="1" dirty="0" smtClean="0">
                <a:latin typeface="微软雅黑" panose="020B0503020204020204" pitchFamily="34" charset="-122"/>
                <a:ea typeface="微软雅黑" panose="020B0503020204020204" pitchFamily="34" charset="-122"/>
              </a:rPr>
              <a:t>4-2</a:t>
            </a:r>
            <a:endParaRPr lang="en-US" altLang="zh-CN" sz="2400" b="1" dirty="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Times New Roman" pitchFamily="18" charset="0"/>
              </a:rPr>
              <a:t>消费者</a:t>
            </a:r>
            <a:r>
              <a:rPr lang="zh-CN" altLang="en-US" sz="2400" dirty="0">
                <a:latin typeface="Times New Roman" pitchFamily="18" charset="0"/>
              </a:rPr>
              <a:t>者连续从</a:t>
            </a:r>
            <a:r>
              <a:rPr lang="en-US" altLang="zh-CN" sz="2400" dirty="0">
                <a:latin typeface="Times New Roman" pitchFamily="18" charset="0"/>
              </a:rPr>
              <a:t>buffer</a:t>
            </a:r>
            <a:r>
              <a:rPr lang="zh-CN" altLang="en-US" sz="2400" dirty="0">
                <a:latin typeface="Times New Roman" pitchFamily="18" charset="0"/>
              </a:rPr>
              <a:t>取出</a:t>
            </a:r>
            <a:r>
              <a:rPr lang="en-US" altLang="zh-CN" sz="2400" i="1" dirty="0">
                <a:latin typeface="Times New Roman" pitchFamily="18" charset="0"/>
              </a:rPr>
              <a:t>m</a:t>
            </a:r>
            <a:r>
              <a:rPr lang="en-US" altLang="zh-CN" sz="2400" dirty="0">
                <a:latin typeface="Times New Roman" pitchFamily="18" charset="0"/>
              </a:rPr>
              <a:t>(&gt;2)</a:t>
            </a:r>
            <a:r>
              <a:rPr lang="zh-CN" altLang="en-US" sz="2400" dirty="0">
                <a:latin typeface="Times New Roman" pitchFamily="18" charset="0"/>
              </a:rPr>
              <a:t>个数据项</a:t>
            </a:r>
            <a:endParaRPr lang="en-US" altLang="zh-CN" sz="2400" dirty="0">
              <a:latin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t>2014 408</a:t>
            </a:r>
            <a:r>
              <a:rPr lang="zh-CN" altLang="en-US" sz="2400" dirty="0" smtClean="0"/>
              <a:t>考题</a:t>
            </a:r>
            <a:r>
              <a:rPr lang="en-US" altLang="zh-CN" sz="2400" dirty="0" smtClean="0"/>
              <a:t>——</a:t>
            </a:r>
            <a:r>
              <a:rPr lang="zh-CN" altLang="en-US" sz="2400" b="1" dirty="0" smtClean="0">
                <a:solidFill>
                  <a:srgbClr val="FF0000"/>
                </a:solidFill>
              </a:rPr>
              <a:t>反例</a:t>
            </a:r>
            <a:endParaRPr lang="en-US" altLang="zh-CN" sz="2400" b="1" dirty="0" smtClean="0">
              <a:solidFill>
                <a:srgbClr val="FF0000"/>
              </a:solidFill>
              <a:latin typeface="Times New Roman" pitchFamily="18" charset="0"/>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kumimoji="1" lang="en-US" altLang="zh-CN" sz="2400" dirty="0" smtClean="0">
                <a:latin typeface="微软雅黑" panose="020B0503020204020204" pitchFamily="34" charset="-122"/>
                <a:ea typeface="微软雅黑" panose="020B0503020204020204" pitchFamily="34" charset="-122"/>
              </a:rPr>
              <a:t> </a:t>
            </a:r>
            <a:r>
              <a:rPr kumimoji="1" lang="zh-CN" altLang="en-US" sz="2400" dirty="0" smtClean="0">
                <a:latin typeface="微软雅黑" panose="020B0503020204020204" pitchFamily="34" charset="-122"/>
                <a:ea typeface="微软雅黑" panose="020B0503020204020204" pitchFamily="34" charset="-122"/>
              </a:rPr>
              <a:t>要点</a:t>
            </a:r>
            <a:r>
              <a:rPr kumimoji="1" lang="en-US" altLang="zh-CN" sz="2400" dirty="0" smtClean="0">
                <a:latin typeface="微软雅黑" panose="020B0503020204020204" pitchFamily="34" charset="-122"/>
                <a:ea typeface="微软雅黑" panose="020B0503020204020204" pitchFamily="34" charset="-122"/>
              </a:rPr>
              <a:t>1</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t>消费者如何判断</a:t>
            </a:r>
            <a:r>
              <a:rPr lang="en-US" altLang="zh-CN" sz="2400" dirty="0" smtClean="0"/>
              <a:t>buffer</a:t>
            </a:r>
            <a:r>
              <a:rPr lang="zh-CN" altLang="en-US" sz="2400" dirty="0" smtClean="0"/>
              <a:t>中至少有</a:t>
            </a:r>
            <a:r>
              <a:rPr lang="en-US" altLang="zh-CN" sz="2400" dirty="0" smtClean="0"/>
              <a:t>m</a:t>
            </a:r>
            <a:r>
              <a:rPr lang="zh-CN" altLang="en-US" sz="2400" dirty="0" smtClean="0"/>
              <a:t>个产品</a:t>
            </a:r>
            <a:endParaRPr lang="en-US" altLang="zh-CN" sz="2400" dirty="0"/>
          </a:p>
          <a:p>
            <a:endParaRPr lang="zh-CN" altLang="en-US" dirty="0"/>
          </a:p>
        </p:txBody>
      </p:sp>
      <p:sp>
        <p:nvSpPr>
          <p:cNvPr id="3" name="标题 2"/>
          <p:cNvSpPr>
            <a:spLocks noGrp="1"/>
          </p:cNvSpPr>
          <p:nvPr>
            <p:ph type="title"/>
          </p:nvPr>
        </p:nvSpPr>
        <p:spPr>
          <a:xfrm>
            <a:off x="819730" y="115503"/>
            <a:ext cx="10552540" cy="798897"/>
          </a:xfrm>
        </p:spPr>
        <p:txBody>
          <a:bodyPr>
            <a:no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2" charset="-122"/>
                <a:ea typeface="微软雅黑" panose="020B0503020204020204" pitchFamily="2" charset="-122"/>
              </a:rPr>
              <a:t>每次从</a:t>
            </a:r>
            <a:r>
              <a:rPr lang="en-US" altLang="zh-CN" sz="2400" dirty="0" smtClean="0">
                <a:solidFill>
                  <a:srgbClr val="FF0000"/>
                </a:solidFill>
                <a:latin typeface="微软雅黑" panose="020B0503020204020204" pitchFamily="2" charset="-122"/>
                <a:ea typeface="微软雅黑" panose="020B0503020204020204" pitchFamily="2" charset="-122"/>
              </a:rPr>
              <a:t>buffer</a:t>
            </a:r>
            <a:r>
              <a:rPr lang="zh-CN" altLang="en-US" sz="2400" dirty="0" smtClean="0">
                <a:solidFill>
                  <a:srgbClr val="FF0000"/>
                </a:solidFill>
                <a:latin typeface="微软雅黑" panose="020B0503020204020204" pitchFamily="2" charset="-122"/>
                <a:ea typeface="微软雅黑" panose="020B0503020204020204" pitchFamily="2" charset="-122"/>
              </a:rPr>
              <a:t>中取出</a:t>
            </a:r>
            <a:r>
              <a:rPr lang="zh-CN" altLang="en-US" sz="2400" dirty="0">
                <a:solidFill>
                  <a:srgbClr val="FF0000"/>
                </a:solidFill>
                <a:latin typeface="微软雅黑" panose="020B0503020204020204" pitchFamily="2" charset="-122"/>
                <a:ea typeface="微软雅黑" panose="020B0503020204020204" pitchFamily="2" charset="-122"/>
              </a:rPr>
              <a:t>多个产品 </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44" y="3519769"/>
            <a:ext cx="11733245" cy="260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接连接符 2"/>
          <p:cNvCxnSpPr>
            <a:cxnSpLocks noChangeShapeType="1"/>
          </p:cNvCxnSpPr>
          <p:nvPr/>
        </p:nvCxnSpPr>
        <p:spPr bwMode="auto">
          <a:xfrm>
            <a:off x="9307969" y="4780520"/>
            <a:ext cx="274482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a:cxnSpLocks noChangeShapeType="1"/>
          </p:cNvCxnSpPr>
          <p:nvPr/>
        </p:nvCxnSpPr>
        <p:spPr bwMode="auto">
          <a:xfrm>
            <a:off x="319544" y="5188175"/>
            <a:ext cx="4069576"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76550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44"/>
            <a:ext cx="6920577" cy="559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951" y="196654"/>
            <a:ext cx="4234848" cy="2137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790" y="2203396"/>
            <a:ext cx="4823992" cy="3094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直接连接符 5"/>
          <p:cNvCxnSpPr>
            <a:cxnSpLocks noChangeShapeType="1"/>
          </p:cNvCxnSpPr>
          <p:nvPr/>
        </p:nvCxnSpPr>
        <p:spPr bwMode="auto">
          <a:xfrm>
            <a:off x="3954939" y="1409983"/>
            <a:ext cx="2119312"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7"/>
          <p:cNvCxnSpPr>
            <a:cxnSpLocks noChangeShapeType="1"/>
          </p:cNvCxnSpPr>
          <p:nvPr/>
        </p:nvCxnSpPr>
        <p:spPr bwMode="auto">
          <a:xfrm flipH="1">
            <a:off x="1582738" y="1409983"/>
            <a:ext cx="2372201" cy="258393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10"/>
          <p:cNvCxnSpPr>
            <a:cxnSpLocks noChangeShapeType="1"/>
          </p:cNvCxnSpPr>
          <p:nvPr/>
        </p:nvCxnSpPr>
        <p:spPr bwMode="auto">
          <a:xfrm>
            <a:off x="3954939" y="1797683"/>
            <a:ext cx="2715368"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12"/>
          <p:cNvCxnSpPr>
            <a:cxnSpLocks noChangeShapeType="1"/>
          </p:cNvCxnSpPr>
          <p:nvPr/>
        </p:nvCxnSpPr>
        <p:spPr bwMode="auto">
          <a:xfrm flipV="1">
            <a:off x="6721909" y="1265605"/>
            <a:ext cx="843548" cy="53207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左大括号 32"/>
          <p:cNvSpPr/>
          <p:nvPr/>
        </p:nvSpPr>
        <p:spPr bwMode="auto">
          <a:xfrm>
            <a:off x="7090579" y="1520590"/>
            <a:ext cx="360040" cy="2229852"/>
          </a:xfrm>
          <a:prstGeom prst="leftBrace">
            <a:avLst/>
          </a:pr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TextBox 33"/>
          <p:cNvSpPr txBox="1"/>
          <p:nvPr/>
        </p:nvSpPr>
        <p:spPr>
          <a:xfrm>
            <a:off x="3460287" y="3260442"/>
            <a:ext cx="3460289" cy="2554545"/>
          </a:xfrm>
          <a:prstGeom prst="rect">
            <a:avLst/>
          </a:prstGeom>
          <a:solidFill>
            <a:schemeClr val="bg2"/>
          </a:solidFill>
        </p:spPr>
        <p:txBody>
          <a:bodyPr wrap="square" rtlCol="0">
            <a:spAutoFit/>
          </a:bodyPr>
          <a:lstStyle/>
          <a:p>
            <a:r>
              <a:rPr lang="zh-CN" altLang="en-US" sz="2000" dirty="0" smtClean="0"/>
              <a:t>使用</a:t>
            </a:r>
            <a:r>
              <a:rPr lang="en-US" altLang="zh-CN" sz="2000" dirty="0" smtClean="0"/>
              <a:t>2</a:t>
            </a:r>
            <a:r>
              <a:rPr lang="zh-CN" altLang="en-US" sz="2000" dirty="0" smtClean="0"/>
              <a:t>个互斥变量</a:t>
            </a:r>
            <a:r>
              <a:rPr lang="en-US" altLang="zh-CN" sz="2000" dirty="0" smtClean="0"/>
              <a:t>mutex1</a:t>
            </a:r>
            <a:r>
              <a:rPr lang="zh-CN" altLang="en-US" sz="2000" dirty="0" smtClean="0"/>
              <a:t>、</a:t>
            </a:r>
            <a:r>
              <a:rPr lang="en-US" altLang="zh-CN" sz="2000" dirty="0" smtClean="0"/>
              <a:t>mutex2</a:t>
            </a:r>
            <a:r>
              <a:rPr lang="zh-CN" altLang="en-US" sz="2000" dirty="0" smtClean="0"/>
              <a:t>，分别对生产者、消费者互斥，允许生产者、消费者同时访问缓冲区。</a:t>
            </a:r>
            <a:endParaRPr lang="en-US" altLang="zh-CN" sz="2000" dirty="0" smtClean="0"/>
          </a:p>
          <a:p>
            <a:r>
              <a:rPr lang="zh-CN" altLang="en-US" sz="2000" dirty="0" smtClean="0"/>
              <a:t>如果只采用一个互斥变量</a:t>
            </a:r>
            <a:r>
              <a:rPr lang="en-US" altLang="zh-CN" sz="2000" dirty="0" err="1" smtClean="0"/>
              <a:t>mutex</a:t>
            </a:r>
            <a:r>
              <a:rPr lang="zh-CN" altLang="en-US" sz="2000" dirty="0" smtClean="0"/>
              <a:t>，消费者进程先执行</a:t>
            </a:r>
            <a:r>
              <a:rPr lang="en-US" altLang="zh-CN" sz="2000" dirty="0" smtClean="0"/>
              <a:t>wait(</a:t>
            </a:r>
            <a:r>
              <a:rPr lang="en-US" altLang="zh-CN" sz="2000" dirty="0" err="1" smtClean="0"/>
              <a:t>mutex</a:t>
            </a:r>
            <a:r>
              <a:rPr lang="en-US" altLang="zh-CN" sz="2000" dirty="0" smtClean="0"/>
              <a:t>)</a:t>
            </a:r>
            <a:r>
              <a:rPr lang="zh-CN" altLang="en-US" sz="2000" dirty="0" smtClean="0"/>
              <a:t>，再执行</a:t>
            </a:r>
            <a:r>
              <a:rPr lang="en-US" altLang="zh-CN" sz="2000" dirty="0" smtClean="0"/>
              <a:t>wait(full)</a:t>
            </a:r>
            <a:r>
              <a:rPr lang="zh-CN" altLang="en-US" sz="2000" dirty="0" smtClean="0"/>
              <a:t>，会导致死锁</a:t>
            </a:r>
            <a:endParaRPr lang="zh-CN" altLang="en-US" sz="2000" dirty="0"/>
          </a:p>
        </p:txBody>
      </p:sp>
      <p:sp>
        <p:nvSpPr>
          <p:cNvPr id="39" name="TextBox 38"/>
          <p:cNvSpPr txBox="1"/>
          <p:nvPr/>
        </p:nvSpPr>
        <p:spPr>
          <a:xfrm>
            <a:off x="7143682" y="5309746"/>
            <a:ext cx="5048317" cy="1569660"/>
          </a:xfrm>
          <a:prstGeom prst="rect">
            <a:avLst/>
          </a:prstGeom>
          <a:noFill/>
        </p:spPr>
        <p:txBody>
          <a:bodyPr wrap="square" rtlCol="0">
            <a:spAutoFit/>
          </a:bodyPr>
          <a:lstStyle/>
          <a:p>
            <a:r>
              <a:rPr lang="zh-CN" altLang="en-US" sz="2400" b="1" dirty="0" smtClean="0">
                <a:solidFill>
                  <a:srgbClr val="FF0000"/>
                </a:solidFill>
              </a:rPr>
              <a:t>此答案问题！！！</a:t>
            </a:r>
            <a:r>
              <a:rPr lang="zh-CN" altLang="en-US" sz="2400" dirty="0" smtClean="0">
                <a:solidFill>
                  <a:srgbClr val="FF0000"/>
                </a:solidFill>
              </a:rPr>
              <a:t>：</a:t>
            </a:r>
            <a:endParaRPr lang="en-US" altLang="zh-CN" sz="2400" dirty="0" smtClean="0">
              <a:solidFill>
                <a:srgbClr val="FF0000"/>
              </a:solidFill>
            </a:endParaRPr>
          </a:p>
          <a:p>
            <a:r>
              <a:rPr lang="en-US" altLang="zh-CN" sz="2400" dirty="0">
                <a:solidFill>
                  <a:srgbClr val="FF0000"/>
                </a:solidFill>
              </a:rPr>
              <a:t>b</a:t>
            </a:r>
            <a:r>
              <a:rPr lang="en-US" altLang="zh-CN" sz="2400" dirty="0" smtClean="0">
                <a:solidFill>
                  <a:srgbClr val="FF0000"/>
                </a:solidFill>
              </a:rPr>
              <a:t>uffer</a:t>
            </a:r>
            <a:r>
              <a:rPr lang="zh-CN" altLang="en-US" sz="2400" dirty="0" smtClean="0">
                <a:solidFill>
                  <a:srgbClr val="FF0000"/>
                </a:solidFill>
              </a:rPr>
              <a:t>中只有</a:t>
            </a:r>
            <a:r>
              <a:rPr lang="en-US" altLang="zh-CN" sz="2400" dirty="0" smtClean="0">
                <a:solidFill>
                  <a:srgbClr val="FF0000"/>
                </a:solidFill>
              </a:rPr>
              <a:t>9</a:t>
            </a:r>
            <a:r>
              <a:rPr lang="zh-CN" altLang="en-US" sz="2400" dirty="0" smtClean="0">
                <a:solidFill>
                  <a:srgbClr val="FF0000"/>
                </a:solidFill>
              </a:rPr>
              <a:t>个数据项时，如何保证消费者连续取</a:t>
            </a:r>
            <a:r>
              <a:rPr lang="en-US" altLang="zh-CN" sz="2400" dirty="0" smtClean="0">
                <a:solidFill>
                  <a:srgbClr val="FF0000"/>
                </a:solidFill>
              </a:rPr>
              <a:t>10</a:t>
            </a:r>
            <a:r>
              <a:rPr lang="zh-CN" altLang="en-US" sz="2400" dirty="0" smtClean="0">
                <a:solidFill>
                  <a:srgbClr val="FF0000"/>
                </a:solidFill>
              </a:rPr>
              <a:t>个后，生产者才能进入临界段？</a:t>
            </a:r>
            <a:endParaRPr lang="en-US" altLang="zh-CN" sz="2400" dirty="0" smtClean="0">
              <a:solidFill>
                <a:srgbClr val="FF0000"/>
              </a:solidFill>
            </a:endParaRPr>
          </a:p>
        </p:txBody>
      </p:sp>
      <p:sp>
        <p:nvSpPr>
          <p:cNvPr id="40" name="TextBox 39"/>
          <p:cNvSpPr txBox="1"/>
          <p:nvPr/>
        </p:nvSpPr>
        <p:spPr>
          <a:xfrm>
            <a:off x="10448676" y="104343"/>
            <a:ext cx="1415772" cy="584775"/>
          </a:xfrm>
          <a:prstGeom prst="rect">
            <a:avLst/>
          </a:prstGeom>
          <a:solidFill>
            <a:srgbClr val="92D050"/>
          </a:solidFill>
        </p:spPr>
        <p:txBody>
          <a:bodyPr wrap="none" rtlCol="0">
            <a:spAutoFit/>
          </a:bodyPr>
          <a:lstStyle/>
          <a:p>
            <a:r>
              <a:rPr lang="zh-CN" altLang="en-US" sz="3200" dirty="0" smtClean="0">
                <a:solidFill>
                  <a:srgbClr val="FF0000"/>
                </a:solidFill>
              </a:rPr>
              <a:t>反例！</a:t>
            </a:r>
            <a:endParaRPr lang="zh-CN" altLang="en-US" sz="3200" dirty="0">
              <a:solidFill>
                <a:srgbClr val="FF0000"/>
              </a:solidFill>
            </a:endParaRPr>
          </a:p>
        </p:txBody>
      </p:sp>
    </p:spTree>
    <p:extLst>
      <p:ext uri="{BB962C8B-B14F-4D97-AF65-F5344CB8AC3E}">
        <p14:creationId xmlns:p14="http://schemas.microsoft.com/office/powerpoint/2010/main" val="3329823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2" charset="-122"/>
                <a:ea typeface="微软雅黑" panose="020B0503020204020204" pitchFamily="2" charset="-122"/>
              </a:rPr>
              <a:t>每次从</a:t>
            </a:r>
            <a:r>
              <a:rPr lang="en-US" altLang="zh-CN" sz="2400" dirty="0">
                <a:solidFill>
                  <a:srgbClr val="FF0000"/>
                </a:solidFill>
                <a:latin typeface="微软雅黑" panose="020B0503020204020204" pitchFamily="2" charset="-122"/>
                <a:ea typeface="微软雅黑" panose="020B0503020204020204" pitchFamily="2" charset="-122"/>
              </a:rPr>
              <a:t>buffer</a:t>
            </a:r>
            <a:r>
              <a:rPr lang="zh-CN" altLang="en-US" sz="2400" dirty="0">
                <a:solidFill>
                  <a:srgbClr val="FF0000"/>
                </a:solidFill>
                <a:latin typeface="微软雅黑" panose="020B0503020204020204" pitchFamily="2" charset="-122"/>
                <a:ea typeface="微软雅黑" panose="020B0503020204020204" pitchFamily="2" charset="-122"/>
              </a:rPr>
              <a:t>中取出多个产品 </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6"/>
          <p:cNvSpPr txBox="1">
            <a:spLocks noGrp="1"/>
          </p:cNvSpPr>
          <p:nvPr>
            <p:ph idx="1"/>
          </p:nvPr>
        </p:nvSpPr>
        <p:spPr>
          <a:xfrm>
            <a:off x="319544" y="1113503"/>
            <a:ext cx="11567656" cy="2169825"/>
          </a:xfrm>
          <a:prstGeom prst="rect">
            <a:avLst/>
          </a:prstGeom>
          <a:noFill/>
        </p:spPr>
        <p:txBody>
          <a:bodyPr wrap="square" rtlCol="0">
            <a:spAutoFit/>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zh-CN" altLang="en-US" sz="2400" dirty="0">
                <a:latin typeface="Times New Roman" pitchFamily="18" charset="0"/>
              </a:rPr>
              <a:t>此答案问题</a:t>
            </a:r>
            <a:r>
              <a:rPr lang="zh-CN" altLang="en-US" sz="2400" dirty="0" smtClean="0">
                <a:latin typeface="Times New Roman" pitchFamily="18" charset="0"/>
              </a:rPr>
              <a:t>！</a:t>
            </a:r>
            <a:endParaRPr lang="en-US" altLang="zh-CN" sz="2400" dirty="0">
              <a:latin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t>e</a:t>
            </a:r>
            <a:r>
              <a:rPr lang="en-US" altLang="zh-CN" sz="2400" dirty="0" smtClean="0"/>
              <a:t>.g. buffer</a:t>
            </a:r>
            <a:r>
              <a:rPr lang="zh-CN" altLang="en-US" sz="2400" dirty="0" smtClean="0"/>
              <a:t>中现有</a:t>
            </a:r>
            <a:r>
              <a:rPr lang="en-US" altLang="zh-CN" sz="2400" dirty="0"/>
              <a:t>9</a:t>
            </a:r>
            <a:r>
              <a:rPr lang="zh-CN" altLang="en-US" sz="2400" dirty="0"/>
              <a:t>个数据项时</a:t>
            </a:r>
            <a:r>
              <a:rPr lang="zh-CN" altLang="en-US" sz="2400" dirty="0" smtClean="0"/>
              <a:t>，消费者在第一个时间片内执行</a:t>
            </a:r>
            <a:r>
              <a:rPr lang="en-US" altLang="zh-CN" sz="2400" dirty="0" smtClean="0"/>
              <a:t>for</a:t>
            </a:r>
            <a:r>
              <a:rPr lang="zh-CN" altLang="en-US" sz="2400" dirty="0" smtClean="0"/>
              <a:t>循环取数据，取走</a:t>
            </a:r>
            <a:r>
              <a:rPr lang="en-US" altLang="zh-CN" sz="2400" dirty="0" smtClean="0"/>
              <a:t>9</a:t>
            </a:r>
            <a:r>
              <a:rPr lang="zh-CN" altLang="en-US" sz="2400" dirty="0" smtClean="0"/>
              <a:t>个，被阻塞；</a:t>
            </a:r>
            <a:endParaRPr lang="en-US" altLang="zh-CN" sz="2400" dirty="0" smtClean="0"/>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t>下</a:t>
            </a:r>
            <a:r>
              <a:rPr lang="zh-CN" altLang="en-US" sz="2400" dirty="0" smtClean="0"/>
              <a:t>一时间片分配给消费者，消费者可以进入临界区，从</a:t>
            </a:r>
            <a:r>
              <a:rPr lang="en-US" altLang="zh-CN" sz="2400" dirty="0" smtClean="0"/>
              <a:t>buffer</a:t>
            </a:r>
            <a:r>
              <a:rPr lang="zh-CN" altLang="en-US" sz="2400" dirty="0" smtClean="0"/>
              <a:t>中取数据项</a:t>
            </a:r>
            <a:endParaRPr lang="en-US" altLang="zh-CN" sz="2400" dirty="0" smtClean="0"/>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t>如何</a:t>
            </a:r>
            <a:r>
              <a:rPr lang="zh-CN" altLang="en-US" sz="2400" dirty="0"/>
              <a:t>保证消费者连续取</a:t>
            </a:r>
            <a:r>
              <a:rPr lang="en-US" altLang="zh-CN" sz="2400" dirty="0"/>
              <a:t>10</a:t>
            </a:r>
            <a:r>
              <a:rPr lang="zh-CN" altLang="en-US" sz="2400" dirty="0"/>
              <a:t>个后，生产者才能进入临界段？</a:t>
            </a:r>
            <a:endParaRPr lang="en-US" altLang="zh-CN" sz="2400" dirty="0"/>
          </a:p>
        </p:txBody>
      </p:sp>
    </p:spTree>
    <p:extLst>
      <p:ext uri="{BB962C8B-B14F-4D97-AF65-F5344CB8AC3E}">
        <p14:creationId xmlns:p14="http://schemas.microsoft.com/office/powerpoint/2010/main" val="10706077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6</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例题</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上机编程实验</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a:xfrm>
            <a:off x="319544" y="1029903"/>
            <a:ext cx="11567656" cy="5444639"/>
          </a:xfrm>
        </p:spPr>
        <p:txBody>
          <a:bodyPr>
            <a:normAutofit/>
          </a:bodyPr>
          <a:lstStyle/>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An assembly line is to produce a product C with four part As, and three part </a:t>
            </a:r>
            <a:r>
              <a:rPr lang="en-US" altLang="zh-CN" sz="2400" dirty="0" err="1" smtClean="0">
                <a:latin typeface="微软雅黑" panose="020B0503020204020204" pitchFamily="34" charset="-122"/>
                <a:ea typeface="微软雅黑" panose="020B0503020204020204" pitchFamily="34" charset="-122"/>
              </a:rPr>
              <a:t>Bs</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【C= 4A + 3B】</a:t>
            </a: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worker of machining(</a:t>
            </a:r>
            <a:r>
              <a:rPr lang="zh-CN" altLang="zh-CN" sz="2400" dirty="0">
                <a:latin typeface="微软雅黑" panose="020B0503020204020204" pitchFamily="34" charset="-122"/>
                <a:ea typeface="微软雅黑" panose="020B0503020204020204" pitchFamily="34" charset="-122"/>
              </a:rPr>
              <a:t>加工</a:t>
            </a:r>
            <a:r>
              <a:rPr lang="en-US" altLang="zh-CN" sz="2400" dirty="0">
                <a:latin typeface="微软雅黑" panose="020B0503020204020204" pitchFamily="34" charset="-122"/>
                <a:ea typeface="微软雅黑" panose="020B0503020204020204" pitchFamily="34" charset="-122"/>
              </a:rPr>
              <a:t>) A and worker of machining B will produce </a:t>
            </a:r>
            <a:r>
              <a:rPr lang="en-US" altLang="zh-CN" sz="2400" dirty="0">
                <a:solidFill>
                  <a:srgbClr val="FF0000"/>
                </a:solidFill>
                <a:latin typeface="微软雅黑" panose="020B0503020204020204" pitchFamily="34" charset="-122"/>
                <a:ea typeface="微软雅黑" panose="020B0503020204020204" pitchFamily="34" charset="-122"/>
              </a:rPr>
              <a:t>two part As </a:t>
            </a:r>
            <a:r>
              <a:rPr lang="en-US" altLang="zh-CN" sz="2400" dirty="0">
                <a:latin typeface="微软雅黑" panose="020B0503020204020204" pitchFamily="34" charset="-122"/>
                <a:ea typeface="微软雅黑" panose="020B0503020204020204" pitchFamily="34" charset="-122"/>
              </a:rPr>
              <a:t>and </a:t>
            </a:r>
            <a:r>
              <a:rPr lang="en-US" altLang="zh-CN" sz="2400" dirty="0">
                <a:solidFill>
                  <a:srgbClr val="FF0000"/>
                </a:solidFill>
                <a:latin typeface="微软雅黑" panose="020B0503020204020204" pitchFamily="34" charset="-122"/>
                <a:ea typeface="微软雅黑" panose="020B0503020204020204" pitchFamily="34" charset="-122"/>
              </a:rPr>
              <a:t>one part B </a:t>
            </a:r>
            <a:r>
              <a:rPr lang="en-US" altLang="zh-CN" sz="2400" dirty="0">
                <a:latin typeface="微软雅黑" panose="020B0503020204020204" pitchFamily="34" charset="-122"/>
                <a:ea typeface="微软雅黑" panose="020B0503020204020204" pitchFamily="34" charset="-122"/>
              </a:rPr>
              <a:t>independently each time. Then the two part As or one part B will be moved to </a:t>
            </a:r>
            <a:r>
              <a:rPr lang="en-US" altLang="zh-CN" sz="2400" dirty="0">
                <a:solidFill>
                  <a:srgbClr val="FF0000"/>
                </a:solidFill>
                <a:latin typeface="微软雅黑" panose="020B0503020204020204" pitchFamily="34" charset="-122"/>
                <a:ea typeface="微软雅黑" panose="020B0503020204020204" pitchFamily="34" charset="-122"/>
              </a:rPr>
              <a:t>the station</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工作台</a:t>
            </a:r>
            <a:r>
              <a:rPr lang="en-US" altLang="zh-CN" sz="2400" dirty="0">
                <a:latin typeface="微软雅黑" panose="020B0503020204020204" pitchFamily="34" charset="-122"/>
                <a:ea typeface="微软雅黑" panose="020B0503020204020204" pitchFamily="34" charset="-122"/>
              </a:rPr>
              <a:t>), which can hold at most </a:t>
            </a:r>
            <a:r>
              <a:rPr lang="en-US" altLang="zh-CN" sz="2400" dirty="0">
                <a:solidFill>
                  <a:srgbClr val="FF0000"/>
                </a:solidFill>
                <a:latin typeface="微软雅黑" panose="020B0503020204020204" pitchFamily="34" charset="-122"/>
                <a:ea typeface="微软雅黑" panose="020B0503020204020204" pitchFamily="34" charset="-122"/>
              </a:rPr>
              <a:t>12 of </a:t>
            </a:r>
            <a:r>
              <a:rPr lang="en-US" altLang="zh-CN" sz="2400" dirty="0">
                <a:latin typeface="微软雅黑" panose="020B0503020204020204" pitchFamily="34" charset="-122"/>
                <a:ea typeface="微软雅黑" panose="020B0503020204020204" pitchFamily="34" charset="-122"/>
              </a:rPr>
              <a:t>part As and part </a:t>
            </a:r>
            <a:r>
              <a:rPr lang="en-US" altLang="zh-CN" sz="2400" dirty="0" err="1">
                <a:latin typeface="微软雅黑" panose="020B0503020204020204" pitchFamily="34" charset="-122"/>
                <a:ea typeface="微软雅黑" panose="020B0503020204020204" pitchFamily="34" charset="-122"/>
              </a:rPr>
              <a:t>Bs</a:t>
            </a:r>
            <a:r>
              <a:rPr lang="en-US" altLang="zh-CN" sz="2400" dirty="0">
                <a:latin typeface="微软雅黑" panose="020B0503020204020204" pitchFamily="34" charset="-122"/>
                <a:ea typeface="微软雅黑" panose="020B0503020204020204" pitchFamily="34" charset="-122"/>
              </a:rPr>
              <a:t> altogether. </a:t>
            </a: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solidFill>
                  <a:srgbClr val="FF0000"/>
                </a:solidFill>
                <a:latin typeface="微软雅黑" panose="020B0503020204020204" pitchFamily="34" charset="-122"/>
                <a:ea typeface="微软雅黑" panose="020B0503020204020204" pitchFamily="34" charset="-122"/>
              </a:rPr>
              <a:t>Two </a:t>
            </a:r>
            <a:r>
              <a:rPr lang="en-US" altLang="zh-CN" sz="2400" dirty="0">
                <a:solidFill>
                  <a:srgbClr val="FF0000"/>
                </a:solidFill>
                <a:latin typeface="微软雅黑" panose="020B0503020204020204" pitchFamily="34" charset="-122"/>
                <a:ea typeface="微软雅黑" panose="020B0503020204020204" pitchFamily="34" charset="-122"/>
              </a:rPr>
              <a:t>part As must be put onto the station </a:t>
            </a:r>
            <a:r>
              <a:rPr lang="en-US" altLang="zh-CN" sz="2400" b="1" u="sng" dirty="0">
                <a:solidFill>
                  <a:srgbClr val="FF0000"/>
                </a:solidFill>
                <a:latin typeface="微软雅黑" panose="020B0503020204020204" pitchFamily="34" charset="-122"/>
                <a:ea typeface="微软雅黑" panose="020B0503020204020204" pitchFamily="34" charset="-122"/>
              </a:rPr>
              <a:t>simultaneously</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a:latin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t>w</a:t>
            </a:r>
            <a:r>
              <a:rPr lang="en-US" altLang="zh-CN" sz="2400" dirty="0" smtClean="0"/>
              <a:t>orker A </a:t>
            </a:r>
            <a:r>
              <a:rPr lang="zh-CN" altLang="en-US" sz="2400" dirty="0" smtClean="0"/>
              <a:t>一次生产</a:t>
            </a:r>
            <a:r>
              <a:rPr lang="en-US" altLang="zh-CN" sz="2400" dirty="0" smtClean="0"/>
              <a:t>2</a:t>
            </a:r>
            <a:r>
              <a:rPr lang="zh-CN" altLang="en-US" sz="2400" dirty="0" smtClean="0"/>
              <a:t>个</a:t>
            </a:r>
            <a:r>
              <a:rPr lang="en-US" altLang="zh-CN" sz="2400" dirty="0" smtClean="0"/>
              <a:t>A</a:t>
            </a:r>
            <a:r>
              <a:rPr lang="zh-CN" altLang="en-US" sz="2400" dirty="0" smtClean="0"/>
              <a:t>，必须一次性放入工作台</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lvl="1" indent="-342900" algn="l" fontAlgn="base">
              <a:lnSpc>
                <a:spcPct val="10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workers must exclusively put a part on the station or get it from the station</a:t>
            </a:r>
            <a:r>
              <a:rPr lang="en-US" altLang="zh-CN" sz="2400" dirty="0" smtClean="0">
                <a:latin typeface="微软雅黑" panose="020B0503020204020204" pitchFamily="34" charset="-122"/>
                <a:ea typeface="微软雅黑" panose="020B0503020204020204" pitchFamily="34" charset="-122"/>
              </a:rPr>
              <a:t>.</a:t>
            </a:r>
          </a:p>
          <a:p>
            <a:pPr marL="342900" lvl="1" indent="-342900" algn="l" fontAlgn="base">
              <a:lnSpc>
                <a:spcPct val="110000"/>
              </a:lnSpc>
              <a:spcBef>
                <a:spcPts val="60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In </a:t>
            </a:r>
            <a:r>
              <a:rPr lang="en-US" altLang="zh-CN" sz="2400" dirty="0">
                <a:latin typeface="微软雅黑" panose="020B0503020204020204" pitchFamily="34" charset="-122"/>
                <a:ea typeface="微软雅黑" panose="020B0503020204020204" pitchFamily="34" charset="-122"/>
              </a:rPr>
              <a:t>addition, </a:t>
            </a:r>
            <a:r>
              <a:rPr lang="en-US" altLang="zh-CN" sz="2400" dirty="0">
                <a:solidFill>
                  <a:srgbClr val="FF0000"/>
                </a:solidFill>
                <a:latin typeface="微软雅黑" panose="020B0503020204020204" pitchFamily="34" charset="-122"/>
                <a:ea typeface="微软雅黑" panose="020B0503020204020204" pitchFamily="34" charset="-122"/>
              </a:rPr>
              <a:t>the worker to make C must get all part of As and </a:t>
            </a:r>
            <a:r>
              <a:rPr lang="en-US" altLang="zh-CN" sz="2400" dirty="0" err="1">
                <a:solidFill>
                  <a:srgbClr val="FF0000"/>
                </a:solidFill>
                <a:latin typeface="微软雅黑" panose="020B0503020204020204" pitchFamily="34" charset="-122"/>
                <a:ea typeface="微软雅黑" panose="020B0503020204020204" pitchFamily="34" charset="-122"/>
              </a:rPr>
              <a:t>Bs</a:t>
            </a:r>
            <a:r>
              <a:rPr lang="en-US" altLang="zh-CN" sz="2400" dirty="0">
                <a:solidFill>
                  <a:srgbClr val="FF0000"/>
                </a:solidFill>
                <a:latin typeface="微软雅黑" panose="020B0503020204020204" pitchFamily="34" charset="-122"/>
                <a:ea typeface="微软雅黑" panose="020B0503020204020204" pitchFamily="34" charset="-122"/>
              </a:rPr>
              <a:t> for one product </a:t>
            </a:r>
            <a:r>
              <a:rPr lang="en-US" altLang="zh-CN" sz="2400" b="1" u="sng" dirty="0" smtClean="0">
                <a:solidFill>
                  <a:srgbClr val="FF0000"/>
                </a:solidFill>
                <a:latin typeface="微软雅黑" panose="020B0503020204020204" pitchFamily="34" charset="-122"/>
                <a:ea typeface="微软雅黑" panose="020B0503020204020204" pitchFamily="34" charset="-122"/>
              </a:rPr>
              <a:t>once</a:t>
            </a:r>
          </a:p>
          <a:p>
            <a:pPr marL="800100" lvl="1" indent="-342900" fontAlgn="base">
              <a:lnSpc>
                <a:spcPct val="110000"/>
              </a:lnSpc>
              <a:spcBef>
                <a:spcPts val="600"/>
              </a:spcBef>
              <a:spcAft>
                <a:spcPct val="0"/>
              </a:spcAft>
              <a:buClr>
                <a:srgbClr val="FF0000"/>
              </a:buClr>
              <a:buSzPct val="80000"/>
              <a:buFont typeface="Wingdings" pitchFamily="2" charset="2"/>
              <a:buChar char="n"/>
              <a:defRPr/>
            </a:pPr>
            <a:r>
              <a:rPr lang="en-US" altLang="zh-CN" sz="2400" dirty="0"/>
              <a:t>w</a:t>
            </a:r>
            <a:r>
              <a:rPr lang="en-US" altLang="zh-CN" sz="2400" dirty="0" smtClean="0"/>
              <a:t>orker C</a:t>
            </a:r>
            <a:r>
              <a:rPr lang="zh-CN" altLang="en-US" sz="2400" dirty="0" smtClean="0"/>
              <a:t>必须一次性获得所需的</a:t>
            </a:r>
            <a:r>
              <a:rPr lang="en-US" altLang="zh-CN" sz="2400" dirty="0" smtClean="0"/>
              <a:t>4</a:t>
            </a:r>
            <a:r>
              <a:rPr lang="zh-CN" altLang="en-US" sz="2400" dirty="0" smtClean="0"/>
              <a:t>个</a:t>
            </a:r>
            <a:r>
              <a:rPr lang="en-US" altLang="zh-CN" sz="2400" dirty="0" smtClean="0"/>
              <a:t>A</a:t>
            </a:r>
            <a:r>
              <a:rPr lang="zh-CN" altLang="en-US" sz="2400" dirty="0" smtClean="0"/>
              <a:t>、</a:t>
            </a:r>
            <a:r>
              <a:rPr lang="en-US" altLang="zh-CN" sz="2400" dirty="0" smtClean="0"/>
              <a:t>2</a:t>
            </a:r>
            <a:r>
              <a:rPr lang="zh-CN" altLang="en-US" sz="2400" dirty="0" smtClean="0"/>
              <a:t>个</a:t>
            </a:r>
            <a:r>
              <a:rPr lang="en-US" altLang="zh-CN" sz="2400" dirty="0" smtClean="0"/>
              <a:t>B</a:t>
            </a:r>
            <a:endParaRPr lang="en-US" altLang="zh-CN" sz="2400" dirty="0"/>
          </a:p>
        </p:txBody>
      </p:sp>
    </p:spTree>
    <p:extLst>
      <p:ext uri="{BB962C8B-B14F-4D97-AF65-F5344CB8AC3E}">
        <p14:creationId xmlns:p14="http://schemas.microsoft.com/office/powerpoint/2010/main" val="2614320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3</a:t>
            </a:fld>
            <a:endParaRPr kumimoji="1"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354531" y="914400"/>
            <a:ext cx="11482938" cy="4533499"/>
          </a:xfrm>
          <a:noFill/>
        </p:spPr>
        <p:txBody>
          <a:bodyPr/>
          <a:lstStyle/>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Extended </a:t>
            </a:r>
            <a:r>
              <a:rPr lang="en-US" altLang="zh-CN" sz="2400" dirty="0">
                <a:solidFill>
                  <a:schemeClr val="tx1">
                    <a:lumMod val="85000"/>
                    <a:lumOff val="15000"/>
                  </a:schemeClr>
                </a:solidFill>
                <a:latin typeface="+mj-ea"/>
              </a:rPr>
              <a:t>Reader-Writer Problems</a:t>
            </a: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7. </a:t>
            </a:r>
            <a:r>
              <a:rPr lang="en-US" altLang="zh-CN" sz="2400" dirty="0">
                <a:solidFill>
                  <a:schemeClr val="tx1">
                    <a:lumMod val="85000"/>
                    <a:lumOff val="15000"/>
                  </a:schemeClr>
                </a:solidFill>
                <a:latin typeface="+mj-ea"/>
              </a:rPr>
              <a:t>Extended Reader-Writer Problem 1</a:t>
            </a:r>
            <a:r>
              <a:rPr lang="zh-CN" altLang="en-US" sz="2400" dirty="0" smtClean="0">
                <a:solidFill>
                  <a:schemeClr val="tx1">
                    <a:lumMod val="85000"/>
                    <a:lumOff val="15000"/>
                  </a:schemeClr>
                </a:solidFill>
                <a:latin typeface="+mj-ea"/>
              </a:rPr>
              <a:t>：</a:t>
            </a:r>
            <a:r>
              <a:rPr lang="zh-CN" altLang="en-US" sz="2400" dirty="0" smtClean="0">
                <a:solidFill>
                  <a:schemeClr val="tx1">
                    <a:lumMod val="85000"/>
                    <a:lumOff val="15000"/>
                  </a:schemeClr>
                </a:solidFill>
                <a:latin typeface="+mj-ea"/>
                <a:ea typeface="+mj-ea"/>
              </a:rPr>
              <a:t>多队</a:t>
            </a:r>
            <a:r>
              <a:rPr lang="zh-CN" altLang="en-US" sz="2400" dirty="0">
                <a:solidFill>
                  <a:schemeClr val="tx1">
                    <a:lumMod val="85000"/>
                    <a:lumOff val="15000"/>
                  </a:schemeClr>
                </a:solidFill>
                <a:latin typeface="+mj-ea"/>
                <a:ea typeface="+mj-ea"/>
              </a:rPr>
              <a:t>读者，没有写者</a:t>
            </a:r>
            <a:endParaRPr lang="en-US" altLang="zh-CN" sz="2400" dirty="0">
              <a:solidFill>
                <a:schemeClr val="tx1">
                  <a:lumMod val="85000"/>
                  <a:lumOff val="15000"/>
                </a:schemeClr>
              </a:solidFill>
              <a:latin typeface="+mj-ea"/>
              <a:ea typeface="+mj-ea"/>
            </a:endParaRPr>
          </a:p>
          <a:p>
            <a:pPr lvl="1">
              <a:spcBef>
                <a:spcPts val="600"/>
              </a:spcBef>
              <a:buClr>
                <a:srgbClr val="FF0000"/>
              </a:buClr>
              <a:buSzPct val="80000"/>
            </a:pPr>
            <a:r>
              <a:rPr lang="en-US" altLang="zh-CN" sz="2400" dirty="0">
                <a:solidFill>
                  <a:schemeClr val="tx1">
                    <a:lumMod val="85000"/>
                    <a:lumOff val="15000"/>
                  </a:schemeClr>
                </a:solidFill>
                <a:latin typeface="+mj-ea"/>
                <a:ea typeface="+mj-ea"/>
              </a:rPr>
              <a:t>      </a:t>
            </a:r>
            <a:r>
              <a:rPr lang="en-US" altLang="zh-CN" sz="2400" dirty="0" smtClean="0">
                <a:solidFill>
                  <a:schemeClr val="tx1">
                    <a:lumMod val="85000"/>
                    <a:lumOff val="15000"/>
                  </a:schemeClr>
                </a:solidFill>
                <a:latin typeface="+mj-ea"/>
                <a:ea typeface="+mj-ea"/>
              </a:rPr>
              <a:t> e.g. </a:t>
            </a:r>
            <a:r>
              <a:rPr lang="zh-CN" altLang="en-US" sz="2400" dirty="0" smtClean="0">
                <a:solidFill>
                  <a:schemeClr val="tx1">
                    <a:lumMod val="85000"/>
                    <a:lumOff val="15000"/>
                  </a:schemeClr>
                </a:solidFill>
                <a:latin typeface="+mj-ea"/>
                <a:ea typeface="+mj-ea"/>
              </a:rPr>
              <a:t>两</a:t>
            </a:r>
            <a:r>
              <a:rPr lang="zh-CN" altLang="en-US" sz="2400" dirty="0">
                <a:solidFill>
                  <a:schemeClr val="tx1">
                    <a:lumMod val="85000"/>
                    <a:lumOff val="15000"/>
                  </a:schemeClr>
                </a:solidFill>
                <a:latin typeface="+mj-ea"/>
                <a:ea typeface="+mj-ea"/>
              </a:rPr>
              <a:t>队士兵相向过独木桥，两车队相向通过</a:t>
            </a:r>
            <a:r>
              <a:rPr lang="en-US" altLang="zh-CN" sz="2400" dirty="0">
                <a:solidFill>
                  <a:schemeClr val="tx1">
                    <a:lumMod val="85000"/>
                    <a:lumOff val="15000"/>
                  </a:schemeClr>
                </a:solidFill>
                <a:latin typeface="+mj-ea"/>
                <a:ea typeface="+mj-ea"/>
              </a:rPr>
              <a:t>bridge</a:t>
            </a: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ea typeface="+mj-ea"/>
              </a:rPr>
              <a:t>例</a:t>
            </a:r>
            <a:r>
              <a:rPr lang="en-US" altLang="zh-CN" sz="2400" dirty="0">
                <a:solidFill>
                  <a:schemeClr val="tx1">
                    <a:lumMod val="85000"/>
                    <a:lumOff val="15000"/>
                  </a:schemeClr>
                </a:solidFill>
                <a:latin typeface="+mj-ea"/>
                <a:ea typeface="+mj-ea"/>
              </a:rPr>
              <a:t>8. Extended </a:t>
            </a:r>
            <a:r>
              <a:rPr lang="en-US" altLang="zh-CN" sz="2400" dirty="0">
                <a:solidFill>
                  <a:schemeClr val="tx1">
                    <a:lumMod val="85000"/>
                    <a:lumOff val="15000"/>
                  </a:schemeClr>
                </a:solidFill>
                <a:latin typeface="+mj-ea"/>
              </a:rPr>
              <a:t>Reader-Writer</a:t>
            </a:r>
            <a:r>
              <a:rPr lang="en-US" altLang="zh-CN" sz="2400" dirty="0">
                <a:solidFill>
                  <a:schemeClr val="tx1">
                    <a:lumMod val="85000"/>
                    <a:lumOff val="15000"/>
                  </a:schemeClr>
                </a:solidFill>
                <a:latin typeface="+mj-ea"/>
                <a:ea typeface="+mj-ea"/>
              </a:rPr>
              <a:t> Problem </a:t>
            </a:r>
            <a:r>
              <a:rPr lang="en-US" altLang="zh-CN" sz="2400" dirty="0" smtClean="0">
                <a:solidFill>
                  <a:schemeClr val="tx1">
                    <a:lumMod val="85000"/>
                    <a:lumOff val="15000"/>
                  </a:schemeClr>
                </a:solidFill>
                <a:latin typeface="+mj-ea"/>
                <a:ea typeface="+mj-ea"/>
              </a:rPr>
              <a:t>2</a:t>
            </a:r>
            <a:r>
              <a:rPr lang="zh-CN" altLang="en-US" sz="2400" dirty="0" smtClean="0">
                <a:solidFill>
                  <a:schemeClr val="tx1">
                    <a:lumMod val="85000"/>
                    <a:lumOff val="15000"/>
                  </a:schemeClr>
                </a:solidFill>
                <a:latin typeface="+mj-ea"/>
                <a:ea typeface="+mj-ea"/>
              </a:rPr>
              <a:t>：</a:t>
            </a:r>
            <a:r>
              <a:rPr lang="zh-CN" altLang="en-US" sz="2400" dirty="0">
                <a:solidFill>
                  <a:schemeClr val="tx1">
                    <a:lumMod val="85000"/>
                    <a:lumOff val="15000"/>
                  </a:schemeClr>
                </a:solidFill>
                <a:latin typeface="+mj-ea"/>
                <a:ea typeface="+mj-ea"/>
              </a:rPr>
              <a:t>允许最多</a:t>
            </a:r>
            <a:r>
              <a:rPr lang="en-US" altLang="zh-CN" sz="2400" dirty="0">
                <a:solidFill>
                  <a:schemeClr val="tx1">
                    <a:lumMod val="85000"/>
                    <a:lumOff val="15000"/>
                  </a:schemeClr>
                </a:solidFill>
                <a:latin typeface="+mj-ea"/>
                <a:ea typeface="+mj-ea"/>
              </a:rPr>
              <a:t>m</a:t>
            </a:r>
            <a:r>
              <a:rPr lang="zh-CN" altLang="en-US" sz="2400" dirty="0">
                <a:solidFill>
                  <a:schemeClr val="tx1">
                    <a:lumMod val="85000"/>
                    <a:lumOff val="15000"/>
                  </a:schemeClr>
                </a:solidFill>
                <a:latin typeface="+mj-ea"/>
                <a:ea typeface="+mj-ea"/>
              </a:rPr>
              <a:t>个读者同时</a:t>
            </a:r>
            <a:r>
              <a:rPr lang="zh-CN" altLang="en-US" sz="2400" dirty="0" smtClean="0">
                <a:solidFill>
                  <a:schemeClr val="tx1">
                    <a:lumMod val="85000"/>
                    <a:lumOff val="15000"/>
                  </a:schemeClr>
                </a:solidFill>
                <a:latin typeface="+mj-ea"/>
                <a:ea typeface="+mj-ea"/>
              </a:rPr>
              <a:t>读</a:t>
            </a:r>
            <a:endParaRPr lang="en-US" altLang="zh-CN" sz="2400" dirty="0" smtClean="0">
              <a:solidFill>
                <a:schemeClr val="tx1">
                  <a:lumMod val="85000"/>
                  <a:lumOff val="15000"/>
                </a:schemeClr>
              </a:solidFill>
              <a:latin typeface="+mj-ea"/>
              <a:ea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9. Extended </a:t>
            </a:r>
            <a:r>
              <a:rPr lang="en-US" altLang="zh-CN" sz="2400" dirty="0">
                <a:solidFill>
                  <a:schemeClr val="tx1">
                    <a:lumMod val="85000"/>
                    <a:lumOff val="15000"/>
                  </a:schemeClr>
                </a:solidFill>
                <a:latin typeface="+mj-ea"/>
              </a:rPr>
              <a:t>Reader-Writer Problem 3</a:t>
            </a:r>
            <a:r>
              <a:rPr lang="zh-CN" altLang="en-US" sz="2400" dirty="0">
                <a:solidFill>
                  <a:schemeClr val="tx1">
                    <a:lumMod val="85000"/>
                    <a:lumOff val="15000"/>
                  </a:schemeClr>
                </a:solidFill>
                <a:latin typeface="+mj-ea"/>
              </a:rPr>
              <a:t>：</a:t>
            </a:r>
            <a:r>
              <a:rPr lang="en-US" altLang="zh-CN" sz="2400" dirty="0">
                <a:solidFill>
                  <a:schemeClr val="tx1">
                    <a:lumMod val="85000"/>
                    <a:lumOff val="15000"/>
                  </a:schemeClr>
                </a:solidFill>
                <a:latin typeface="+mj-ea"/>
              </a:rPr>
              <a:t>M</a:t>
            </a:r>
            <a:r>
              <a:rPr lang="zh-CN" altLang="en-US" sz="2400" dirty="0">
                <a:solidFill>
                  <a:schemeClr val="tx1">
                    <a:lumMod val="85000"/>
                    <a:lumOff val="15000"/>
                  </a:schemeClr>
                </a:solidFill>
                <a:latin typeface="+mj-ea"/>
              </a:rPr>
              <a:t>个读者依次读完，允许写者</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10. </a:t>
            </a:r>
            <a:r>
              <a:rPr lang="en-US" altLang="zh-CN" sz="2400" dirty="0">
                <a:solidFill>
                  <a:schemeClr val="tx1">
                    <a:lumMod val="85000"/>
                    <a:lumOff val="15000"/>
                  </a:schemeClr>
                </a:solidFill>
                <a:latin typeface="+mj-ea"/>
              </a:rPr>
              <a:t>Extended Reader-Writer Problem </a:t>
            </a:r>
            <a:r>
              <a:rPr lang="en-US" altLang="zh-CN" sz="2400" dirty="0" smtClean="0">
                <a:solidFill>
                  <a:schemeClr val="tx1">
                    <a:lumMod val="85000"/>
                    <a:lumOff val="15000"/>
                  </a:schemeClr>
                </a:solidFill>
                <a:latin typeface="+mj-ea"/>
              </a:rPr>
              <a:t>4</a:t>
            </a:r>
            <a:r>
              <a:rPr lang="zh-CN" altLang="en-US" sz="2400" dirty="0" smtClean="0">
                <a:solidFill>
                  <a:schemeClr val="tx1">
                    <a:lumMod val="85000"/>
                    <a:lumOff val="15000"/>
                  </a:schemeClr>
                </a:solidFill>
                <a:latin typeface="+mj-ea"/>
              </a:rPr>
              <a:t>：</a:t>
            </a:r>
            <a:r>
              <a:rPr lang="zh-CN" altLang="en-US" sz="2400" dirty="0">
                <a:solidFill>
                  <a:schemeClr val="tx1">
                    <a:lumMod val="85000"/>
                    <a:lumOff val="15000"/>
                  </a:schemeClr>
                </a:solidFill>
                <a:latin typeface="+mj-ea"/>
                <a:ea typeface="+mj-ea"/>
              </a:rPr>
              <a:t>写者优先</a:t>
            </a:r>
            <a:endParaRPr lang="en-US" altLang="zh-CN" sz="2400" dirty="0">
              <a:solidFill>
                <a:schemeClr val="tx1">
                  <a:lumMod val="85000"/>
                  <a:lumOff val="15000"/>
                </a:schemeClr>
              </a:solidFill>
              <a:latin typeface="+mj-ea"/>
              <a:ea typeface="+mj-ea"/>
            </a:endParaRPr>
          </a:p>
          <a:p>
            <a:pPr marL="342900" lvl="1" indent="-342900">
              <a:lnSpc>
                <a:spcPct val="125000"/>
              </a:lnSpc>
              <a:spcBef>
                <a:spcPts val="600"/>
              </a:spcBef>
              <a:buFont typeface="Wingdings" panose="05000000000000000000" pitchFamily="2" charset="2"/>
              <a:buChar char="l"/>
            </a:pPr>
            <a:r>
              <a:rPr lang="en-US" altLang="zh-CN" sz="2400" dirty="0" smtClean="0">
                <a:solidFill>
                  <a:schemeClr val="tx1">
                    <a:lumMod val="85000"/>
                    <a:lumOff val="15000"/>
                  </a:schemeClr>
                </a:solidFill>
                <a:latin typeface="+mj-ea"/>
              </a:rPr>
              <a:t>Extended Dinning Problems</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11. </a:t>
            </a:r>
            <a:r>
              <a:rPr lang="zh-CN" altLang="en-US" sz="2400" dirty="0" smtClean="0">
                <a:solidFill>
                  <a:schemeClr val="tx1">
                    <a:lumMod val="85000"/>
                    <a:lumOff val="15000"/>
                  </a:schemeClr>
                </a:solidFill>
                <a:latin typeface="+mj-ea"/>
              </a:rPr>
              <a:t>同时申请多类资源，</a:t>
            </a:r>
            <a:r>
              <a:rPr lang="en-US" altLang="zh-CN" sz="2400" dirty="0" smtClean="0">
                <a:solidFill>
                  <a:schemeClr val="tx1">
                    <a:lumMod val="85000"/>
                    <a:lumOff val="15000"/>
                  </a:schemeClr>
                </a:solidFill>
                <a:latin typeface="+mj-ea"/>
              </a:rPr>
              <a:t>e.g. memory</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I/O devices【</a:t>
            </a:r>
            <a:r>
              <a:rPr lang="zh-CN" altLang="en-US" sz="2400" dirty="0" smtClean="0">
                <a:solidFill>
                  <a:schemeClr val="tx1">
                    <a:lumMod val="85000"/>
                    <a:lumOff val="15000"/>
                  </a:schemeClr>
                </a:solidFill>
                <a:latin typeface="+mj-ea"/>
              </a:rPr>
              <a:t>习题</a:t>
            </a:r>
            <a:r>
              <a:rPr lang="en-US" altLang="zh-CN" sz="2400" dirty="0" smtClean="0">
                <a:solidFill>
                  <a:schemeClr val="tx1">
                    <a:lumMod val="85000"/>
                    <a:lumOff val="15000"/>
                  </a:schemeClr>
                </a:solidFill>
                <a:latin typeface="+mj-ea"/>
              </a:rPr>
              <a:t>】</a:t>
            </a: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12</a:t>
            </a:r>
            <a:r>
              <a:rPr lang="zh-CN" altLang="en-US" sz="2400" dirty="0" smtClean="0">
                <a:solidFill>
                  <a:schemeClr val="tx1">
                    <a:lumMod val="85000"/>
                    <a:lumOff val="15000"/>
                  </a:schemeClr>
                </a:solidFill>
                <a:latin typeface="+mj-ea"/>
              </a:rPr>
              <a:t>：反例</a:t>
            </a:r>
            <a:r>
              <a:rPr lang="en-US" altLang="zh-CN" sz="2400" dirty="0" smtClean="0">
                <a:solidFill>
                  <a:schemeClr val="tx1">
                    <a:lumMod val="85000"/>
                    <a:lumOff val="15000"/>
                  </a:schemeClr>
                </a:solidFill>
                <a:latin typeface="+mj-ea"/>
              </a:rPr>
              <a:t>1</a:t>
            </a:r>
            <a:r>
              <a:rPr lang="zh-CN" altLang="en-US" sz="2400" dirty="0" smtClean="0">
                <a:solidFill>
                  <a:schemeClr val="tx1">
                    <a:lumMod val="85000"/>
                    <a:lumOff val="15000"/>
                  </a:schemeClr>
                </a:solidFill>
                <a:latin typeface="+mj-ea"/>
              </a:rPr>
              <a:t>、反例</a:t>
            </a:r>
            <a:r>
              <a:rPr lang="en-US" altLang="zh-CN" sz="2400" dirty="0" smtClean="0">
                <a:solidFill>
                  <a:schemeClr val="tx1">
                    <a:lumMod val="85000"/>
                    <a:lumOff val="15000"/>
                  </a:schemeClr>
                </a:solidFill>
                <a:latin typeface="+mj-ea"/>
              </a:rPr>
              <a:t>2</a:t>
            </a:r>
            <a:r>
              <a:rPr lang="zh-CN" altLang="en-US" sz="2400" dirty="0" smtClean="0">
                <a:solidFill>
                  <a:schemeClr val="tx1">
                    <a:lumMod val="85000"/>
                    <a:lumOff val="15000"/>
                  </a:schemeClr>
                </a:solidFill>
                <a:latin typeface="+mj-ea"/>
              </a:rPr>
              <a:t>（死锁、执行效率低）</a:t>
            </a:r>
            <a:endParaRPr lang="en-US" altLang="zh-CN" sz="2400" dirty="0" smtClean="0">
              <a:solidFill>
                <a:schemeClr val="tx1">
                  <a:lumMod val="85000"/>
                  <a:lumOff val="15000"/>
                </a:schemeClr>
              </a:solidFill>
              <a:latin typeface="+mj-ea"/>
            </a:endParaRPr>
          </a:p>
        </p:txBody>
      </p:sp>
    </p:spTree>
    <p:extLst>
      <p:ext uri="{BB962C8B-B14F-4D97-AF65-F5344CB8AC3E}">
        <p14:creationId xmlns:p14="http://schemas.microsoft.com/office/powerpoint/2010/main" val="3268101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例题</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上机编程实验</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a:xfrm>
            <a:off x="319544" y="981777"/>
            <a:ext cx="11567656" cy="5765532"/>
          </a:xfrm>
        </p:spPr>
        <p:txBody>
          <a:bodyPr>
            <a:normAutofit/>
          </a:bodyPr>
          <a:lstStyle/>
          <a:p>
            <a:pPr marL="342900" lvl="1" indent="-342900" algn="l" fontAlgn="base">
              <a:lnSpc>
                <a:spcPct val="100000"/>
              </a:lnSpc>
              <a:spcBef>
                <a:spcPts val="0"/>
              </a:spcBef>
              <a:spcAft>
                <a:spcPct val="0"/>
              </a:spcAft>
              <a:buClr>
                <a:srgbClr val="FF0000"/>
              </a:buClr>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It </a:t>
            </a:r>
            <a:r>
              <a:rPr lang="en-US" altLang="zh-CN" sz="2400" dirty="0">
                <a:latin typeface="微软雅黑" panose="020B0503020204020204" pitchFamily="34" charset="-122"/>
                <a:ea typeface="微软雅黑" panose="020B0503020204020204" pitchFamily="34" charset="-122"/>
              </a:rPr>
              <a:t>is required that</a:t>
            </a:r>
            <a:endParaRPr lang="zh-CN"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0"/>
              </a:spcBef>
              <a:spcAft>
                <a:spcPct val="0"/>
              </a:spcAft>
              <a:buClr>
                <a:srgbClr val="FF0000"/>
              </a:buClr>
              <a:buSzPct val="80000"/>
              <a:buFont typeface="Wingdings" pitchFamily="2" charset="2"/>
              <a:buChar char="n"/>
              <a:defRPr/>
            </a:pPr>
            <a:r>
              <a:rPr lang="en-US" altLang="zh-CN" sz="2400" dirty="0">
                <a:latin typeface="微软雅黑" panose="020B0503020204020204" pitchFamily="34" charset="-122"/>
                <a:ea typeface="微软雅黑" panose="020B0503020204020204" pitchFamily="34" charset="-122"/>
              </a:rPr>
              <a:t>(1) definition and initial value of each semaphore, </a:t>
            </a:r>
            <a:r>
              <a:rPr lang="en-US" altLang="zh-CN" sz="2400" dirty="0" smtClean="0">
                <a:latin typeface="微软雅黑" panose="020B0503020204020204" pitchFamily="34" charset="-122"/>
                <a:ea typeface="微软雅黑" panose="020B0503020204020204" pitchFamily="34" charset="-122"/>
              </a:rPr>
              <a:t>and</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0"/>
              </a:spcBef>
              <a:spcAft>
                <a:spcPct val="0"/>
              </a:spcAft>
              <a:buClr>
                <a:srgbClr val="FF0000"/>
              </a:buClr>
              <a:buSzPct val="80000"/>
              <a:buFont typeface="Wingdings" pitchFamily="2" charset="2"/>
              <a:buChar char="n"/>
              <a:defRPr/>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the algorithm to coordinate the production process for the three workers</a:t>
            </a:r>
            <a:endParaRPr lang="zh-CN" altLang="zh-CN" sz="2400" dirty="0">
              <a:latin typeface="微软雅黑" panose="020B0503020204020204" pitchFamily="34" charset="-122"/>
              <a:ea typeface="微软雅黑" panose="020B0503020204020204" pitchFamily="34" charset="-122"/>
            </a:endParaRPr>
          </a:p>
          <a:p>
            <a:pPr marL="0" lvl="1" algn="l" fontAlgn="base">
              <a:lnSpc>
                <a:spcPct val="100000"/>
              </a:lnSpc>
              <a:spcBef>
                <a:spcPts val="0"/>
              </a:spcBef>
              <a:spcAft>
                <a:spcPct val="0"/>
              </a:spcAft>
              <a:buClr>
                <a:srgbClr val="FF0000"/>
              </a:buClr>
              <a:buSzPct val="100000"/>
              <a:defRPr/>
            </a:pPr>
            <a:r>
              <a:rPr lang="en-US" altLang="zh-CN" sz="2400" dirty="0" smtClean="0">
                <a:latin typeface="微软雅黑" panose="020B0503020204020204" pitchFamily="34" charset="-122"/>
                <a:ea typeface="微软雅黑" panose="020B0503020204020204" pitchFamily="34" charset="-122"/>
              </a:rPr>
              <a:t>    should </a:t>
            </a:r>
            <a:r>
              <a:rPr lang="en-US" altLang="zh-CN" sz="2400" dirty="0">
                <a:latin typeface="微软雅黑" panose="020B0503020204020204" pitchFamily="34" charset="-122"/>
                <a:ea typeface="微软雅黑" panose="020B0503020204020204" pitchFamily="34" charset="-122"/>
              </a:rPr>
              <a:t>be </a:t>
            </a:r>
            <a:r>
              <a:rPr lang="en-US" altLang="zh-CN" sz="2400" dirty="0" smtClean="0">
                <a:latin typeface="微软雅黑" panose="020B0503020204020204" pitchFamily="34" charset="-122"/>
                <a:ea typeface="微软雅黑" panose="020B0503020204020204" pitchFamily="34" charset="-122"/>
              </a:rPr>
              <a:t>given</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88957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例题</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上机编程实验</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a:xfrm>
            <a:off x="319544" y="981777"/>
            <a:ext cx="11567656" cy="5765532"/>
          </a:xfrm>
        </p:spPr>
        <p:txBody>
          <a:bodyPr>
            <a:normAutofit/>
          </a:bodyPr>
          <a:lstStyle/>
          <a:p>
            <a:pPr marL="342900" lvl="1" indent="-342900" algn="l" fontAlgn="base">
              <a:lnSpc>
                <a:spcPct val="125000"/>
              </a:lnSpc>
              <a:spcBef>
                <a:spcPts val="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要点</a:t>
            </a:r>
            <a:endParaRPr lang="zh-CN" altLang="zh-CN" sz="2400" dirty="0">
              <a:latin typeface="微软雅黑" panose="020B0503020204020204" pitchFamily="34" charset="-122"/>
              <a:ea typeface="微软雅黑" panose="020B0503020204020204" pitchFamily="34" charset="-122"/>
            </a:endParaRP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）利用用户空间的计数变量</a:t>
            </a:r>
            <a:r>
              <a:rPr lang="en-US" altLang="zh-CN" sz="2400" dirty="0" err="1" smtClean="0">
                <a:latin typeface="微软雅黑" panose="020B0503020204020204" pitchFamily="34" charset="-122"/>
                <a:ea typeface="微软雅黑" panose="020B0503020204020204" pitchFamily="34" charset="-122"/>
              </a:rPr>
              <a:t>countA</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countB</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Numempty</a:t>
            </a:r>
            <a:r>
              <a:rPr lang="zh-CN" altLang="en-US" sz="2400" dirty="0" smtClean="0">
                <a:latin typeface="微软雅黑" panose="020B0503020204020204" pitchFamily="34" charset="-122"/>
                <a:ea typeface="微软雅黑" panose="020B0503020204020204" pitchFamily="34" charset="-122"/>
              </a:rPr>
              <a:t>，配合互斥信号量</a:t>
            </a:r>
            <a:r>
              <a:rPr lang="en-US" altLang="zh-CN" sz="2400" dirty="0" err="1" smtClean="0">
                <a:latin typeface="微软雅黑" panose="020B0503020204020204" pitchFamily="34" charset="-122"/>
                <a:ea typeface="微软雅黑" panose="020B0503020204020204" pitchFamily="34" charset="-122"/>
              </a:rPr>
              <a:t>mutexA</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mutexB</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mutexNumempty</a:t>
            </a:r>
            <a:r>
              <a:rPr lang="zh-CN" altLang="en-US" sz="2400" dirty="0" smtClean="0">
                <a:latin typeface="微软雅黑" panose="020B0503020204020204" pitchFamily="34" charset="-122"/>
                <a:ea typeface="微软雅黑" panose="020B0503020204020204" pitchFamily="34" charset="-122"/>
              </a:rPr>
              <a:t>，实现对工作台中零件</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、零件</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、空单元的计数；</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zh-CN" altLang="en-US" sz="2400" dirty="0" smtClean="0">
                <a:latin typeface="微软雅黑" panose="020B0503020204020204" pitchFamily="34" charset="-122"/>
                <a:ea typeface="微软雅黑" panose="020B0503020204020204" pitchFamily="34" charset="-122"/>
              </a:rPr>
              <a:t>     利用上述三对计数变量和互斥信号量，实现一次性申请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获取多个所需的零件</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、零件</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、空单元</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worker</a:t>
            </a:r>
            <a:r>
              <a:rPr lang="zh-CN" altLang="en-US" sz="2400" dirty="0" smtClean="0">
                <a:latin typeface="微软雅黑" panose="020B0503020204020204" pitchFamily="34" charset="-122"/>
                <a:ea typeface="微软雅黑" panose="020B0503020204020204" pitchFamily="34" charset="-122"/>
              </a:rPr>
              <a:t>请求的资源不满足时，自身被阻塞</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e.g.1 </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个空单元，但工作台只有一个空单元；</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e.g.2  </a:t>
            </a:r>
            <a:r>
              <a:rPr lang="en-US" altLang="zh-CN" sz="2400" dirty="0" err="1" smtClean="0">
                <a:latin typeface="微软雅黑" panose="020B0503020204020204" pitchFamily="34" charset="-122"/>
                <a:ea typeface="微软雅黑" panose="020B0503020204020204" pitchFamily="34" charset="-122"/>
              </a:rPr>
              <a:t>workerC</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a:t>
            </a:r>
            <a:r>
              <a:rPr lang="en-US" altLang="zh-CN" sz="2400" dirty="0" err="1" smtClean="0">
                <a:latin typeface="微软雅黑" panose="020B0503020204020204" pitchFamily="34" charset="-122"/>
                <a:ea typeface="微软雅黑" panose="020B0503020204020204" pitchFamily="34" charset="-122"/>
              </a:rPr>
              <a:t>partA</a:t>
            </a:r>
            <a:r>
              <a:rPr lang="zh-CN" altLang="en-US" sz="2400" dirty="0" smtClean="0">
                <a:latin typeface="微软雅黑" panose="020B0503020204020204" pitchFamily="34" charset="-122"/>
                <a:ea typeface="微软雅黑" panose="020B0503020204020204" pitchFamily="34" charset="-122"/>
              </a:rPr>
              <a:t>，但工作台只有</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个零件</a:t>
            </a:r>
            <a:r>
              <a:rPr lang="en-US" altLang="zh-CN" sz="2400" dirty="0" smtClean="0">
                <a:latin typeface="微软雅黑" panose="020B0503020204020204" pitchFamily="34" charset="-122"/>
                <a:ea typeface="微软雅黑" panose="020B0503020204020204" pitchFamily="34" charset="-122"/>
              </a:rPr>
              <a:t>A</a:t>
            </a: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）当</a:t>
            </a:r>
            <a:r>
              <a:rPr lang="en-US" altLang="zh-CN" sz="2400" dirty="0" smtClean="0">
                <a:latin typeface="微软雅黑" panose="020B0503020204020204" pitchFamily="34" charset="-122"/>
                <a:ea typeface="微软雅黑" panose="020B0503020204020204" pitchFamily="34" charset="-122"/>
              </a:rPr>
              <a:t>worker 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向工作台放入零件后，注意唤醒可能被阻塞的</a:t>
            </a:r>
            <a:r>
              <a:rPr lang="en-US" altLang="zh-CN" sz="2400" dirty="0" smtClean="0">
                <a:latin typeface="微软雅黑" panose="020B0503020204020204" pitchFamily="34" charset="-122"/>
                <a:ea typeface="微软雅黑" panose="020B0503020204020204" pitchFamily="34" charset="-122"/>
              </a:rPr>
              <a:t>worker C</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25000"/>
              </a:lnSpc>
              <a:spcBef>
                <a:spcPts val="0"/>
              </a:spcBef>
              <a:spcAft>
                <a:spcPct val="0"/>
              </a:spcAft>
              <a:buClr>
                <a:srgbClr val="FF0000"/>
              </a:buClr>
              <a:buSzPct val="80000"/>
              <a:defRPr/>
            </a:pPr>
            <a:r>
              <a:rPr lang="zh-CN" altLang="en-US" sz="2400" dirty="0" smtClean="0">
                <a:latin typeface="微软雅黑" panose="020B0503020204020204" pitchFamily="34" charset="-122"/>
                <a:ea typeface="微软雅黑" panose="020B0503020204020204" pitchFamily="34" charset="-122"/>
              </a:rPr>
              <a:t>      当</a:t>
            </a:r>
            <a:r>
              <a:rPr lang="en-US" altLang="zh-CN" sz="2400" dirty="0" smtClean="0">
                <a:latin typeface="微软雅黑" panose="020B0503020204020204" pitchFamily="34" charset="-122"/>
                <a:ea typeface="微软雅黑" panose="020B0503020204020204" pitchFamily="34" charset="-122"/>
              </a:rPr>
              <a:t>worker C</a:t>
            </a:r>
            <a:r>
              <a:rPr lang="zh-CN" altLang="en-US" sz="2400" dirty="0" smtClean="0">
                <a:latin typeface="微软雅黑" panose="020B0503020204020204" pitchFamily="34" charset="-122"/>
                <a:ea typeface="微软雅黑" panose="020B0503020204020204" pitchFamily="34" charset="-122"/>
              </a:rPr>
              <a:t>从工作台取出多个零件后，注意唤醒可能被阻塞的</a:t>
            </a:r>
            <a:r>
              <a:rPr lang="en-US" altLang="zh-CN" sz="2400" dirty="0" smtClean="0">
                <a:latin typeface="微软雅黑" panose="020B0503020204020204" pitchFamily="34" charset="-122"/>
                <a:ea typeface="微软雅黑" panose="020B0503020204020204" pitchFamily="34" charset="-122"/>
              </a:rPr>
              <a:t>worker 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p>
          <a:p>
            <a:pPr marL="800100" lvl="1" indent="-342900" fontAlgn="base">
              <a:lnSpc>
                <a:spcPct val="125000"/>
              </a:lnSpc>
              <a:spcBef>
                <a:spcPts val="0"/>
              </a:spcBef>
              <a:spcAft>
                <a:spcPct val="0"/>
              </a:spcAft>
              <a:buClr>
                <a:srgbClr val="FF0000"/>
              </a:buClr>
              <a:buSzPct val="80000"/>
              <a:buFont typeface="Wingdings" pitchFamily="2" charset="2"/>
              <a:buChar char="n"/>
              <a:defRPr/>
            </a:pP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）注意允许放入工作台的零件</a:t>
            </a:r>
            <a:r>
              <a:rPr lang="en-US" altLang="zh-CN" sz="2400" dirty="0" smtClean="0">
                <a:latin typeface="微软雅黑" panose="020B0503020204020204" pitchFamily="34" charset="-122"/>
                <a:ea typeface="微软雅黑" panose="020B0503020204020204" pitchFamily="34" charset="-122"/>
              </a:rPr>
              <a:t>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的上限</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98306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20279"/>
            <a:ext cx="11567656" cy="5454264"/>
          </a:xfrm>
        </p:spPr>
        <p:txBody>
          <a:bodyPr>
            <a:normAutofit/>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引入</a:t>
            </a:r>
            <a:r>
              <a:rPr lang="en-US" altLang="zh-CN" sz="2400" dirty="0">
                <a:latin typeface="微软雅黑" panose="020B0503020204020204" pitchFamily="34" charset="-122"/>
                <a:ea typeface="微软雅黑" panose="020B0503020204020204" pitchFamily="34" charset="-122"/>
              </a:rPr>
              <a:t>count1</a:t>
            </a:r>
            <a:r>
              <a:rPr lang="zh-CN" altLang="en-US" sz="2400" dirty="0">
                <a:latin typeface="微软雅黑" panose="020B0503020204020204" pitchFamily="34" charset="-122"/>
                <a:ea typeface="微软雅黑" panose="020B0503020204020204" pitchFamily="34" charset="-122"/>
              </a:rPr>
              <a:t>计数变量统计</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中空缓冲单元数，引入</a:t>
            </a:r>
            <a:r>
              <a:rPr lang="en-US" altLang="zh-CN" sz="2400" dirty="0">
                <a:latin typeface="微软雅黑" panose="020B0503020204020204" pitchFamily="34" charset="-122"/>
                <a:ea typeface="微软雅黑" panose="020B0503020204020204" pitchFamily="34" charset="-122"/>
              </a:rPr>
              <a:t>count2</a:t>
            </a:r>
            <a:r>
              <a:rPr lang="zh-CN" altLang="en-US" sz="2400" dirty="0">
                <a:latin typeface="微软雅黑" panose="020B0503020204020204" pitchFamily="34" charset="-122"/>
                <a:ea typeface="微软雅黑" panose="020B0503020204020204" pitchFamily="34" charset="-122"/>
              </a:rPr>
              <a:t>计数变量统计</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中满缓冲单元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数据项的数目，配合</a:t>
            </a:r>
            <a:r>
              <a:rPr lang="en-US" altLang="zh-CN" sz="2400" dirty="0">
                <a:latin typeface="微软雅黑" panose="020B0503020204020204" pitchFamily="34" charset="-122"/>
                <a:ea typeface="微软雅黑" panose="020B0503020204020204" pitchFamily="34" charset="-122"/>
              </a:rPr>
              <a:t>mutex1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mutex2</a:t>
            </a:r>
            <a:r>
              <a:rPr lang="zh-CN" altLang="en-US" sz="2400" dirty="0">
                <a:latin typeface="微软雅黑" panose="020B0503020204020204" pitchFamily="34" charset="-122"/>
                <a:ea typeface="微软雅黑" panose="020B0503020204020204" pitchFamily="34" charset="-122"/>
              </a:rPr>
              <a:t>互斥信号量</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25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count1&gt;=m</a:t>
            </a:r>
            <a:r>
              <a:rPr lang="zh-CN" altLang="en-US" sz="2400" dirty="0">
                <a:latin typeface="微软雅黑" panose="020B0503020204020204" pitchFamily="34" charset="-122"/>
                <a:ea typeface="微软雅黑" panose="020B0503020204020204" pitchFamily="34" charset="-122"/>
              </a:rPr>
              <a:t>，判断</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中是否有至少</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个中空缓冲单元，允许生产者一次性向</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中放入</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个数据项</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25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count2&gt;=n</a:t>
            </a:r>
            <a:r>
              <a:rPr lang="zh-CN" altLang="en-US" sz="2400" dirty="0">
                <a:latin typeface="微软雅黑" panose="020B0503020204020204" pitchFamily="34" charset="-122"/>
                <a:ea typeface="微软雅黑" panose="020B0503020204020204" pitchFamily="34" charset="-122"/>
              </a:rPr>
              <a:t>，判断</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中是否有至少</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个数据项，允许消费者一次性从</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中取出</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个数据项</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利用互斥变量</a:t>
            </a:r>
            <a:r>
              <a:rPr lang="en-US" altLang="zh-CN" sz="2400" dirty="0">
                <a:latin typeface="微软雅黑" panose="020B0503020204020204" pitchFamily="34" charset="-122"/>
                <a:ea typeface="微软雅黑" panose="020B0503020204020204" pitchFamily="34" charset="-122"/>
              </a:rPr>
              <a:t>mutex1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mutex2</a:t>
            </a:r>
            <a:r>
              <a:rPr lang="zh-CN" altLang="en-US" sz="2400" dirty="0">
                <a:latin typeface="微软雅黑" panose="020B0503020204020204" pitchFamily="34" charset="-122"/>
                <a:ea typeface="微软雅黑" panose="020B0503020204020204" pitchFamily="34" charset="-122"/>
              </a:rPr>
              <a:t>，控制对</a:t>
            </a:r>
            <a:r>
              <a:rPr lang="en-US" altLang="zh-CN" sz="2400" dirty="0">
                <a:latin typeface="微软雅黑" panose="020B0503020204020204" pitchFamily="34" charset="-122"/>
                <a:ea typeface="微软雅黑" panose="020B0503020204020204" pitchFamily="34" charset="-122"/>
              </a:rPr>
              <a:t>count1</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count2</a:t>
            </a:r>
            <a:r>
              <a:rPr lang="zh-CN" altLang="en-US" sz="2400" dirty="0">
                <a:latin typeface="微软雅黑" panose="020B0503020204020204" pitchFamily="34" charset="-122"/>
                <a:ea typeface="微软雅黑" panose="020B0503020204020204" pitchFamily="34" charset="-122"/>
              </a:rPr>
              <a:t>的互斥</a:t>
            </a:r>
            <a:r>
              <a:rPr lang="zh-CN" altLang="en-US" sz="2400" dirty="0" smtClean="0">
                <a:latin typeface="微软雅黑" panose="020B0503020204020204" pitchFamily="34" charset="-122"/>
                <a:ea typeface="微软雅黑" panose="020B0503020204020204" pitchFamily="34" charset="-122"/>
              </a:rPr>
              <a:t>访问</a:t>
            </a: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endParaRPr lang="en-US" altLang="zh-CN" sz="2400" u="sng" dirty="0" smtClean="0">
              <a:solidFill>
                <a:srgbClr val="FF0000"/>
              </a:solidFill>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800" b="1" u="sng" dirty="0" smtClean="0">
                <a:solidFill>
                  <a:srgbClr val="FF0000"/>
                </a:solidFill>
                <a:latin typeface="微软雅黑" panose="020B0503020204020204" pitchFamily="34" charset="-122"/>
                <a:ea typeface="微软雅黑" panose="020B0503020204020204" pitchFamily="34" charset="-122"/>
              </a:rPr>
              <a:t>须将</a:t>
            </a:r>
            <a:r>
              <a:rPr lang="en-US" altLang="zh-CN" sz="2800" b="1" u="sng" dirty="0" smtClean="0">
                <a:solidFill>
                  <a:srgbClr val="FF0000"/>
                </a:solidFill>
                <a:latin typeface="微软雅黑" panose="020B0503020204020204" pitchFamily="34" charset="-122"/>
                <a:ea typeface="微软雅黑" panose="020B0503020204020204" pitchFamily="34" charset="-122"/>
              </a:rPr>
              <a:t>m</a:t>
            </a:r>
            <a:r>
              <a:rPr lang="zh-CN" altLang="en-US" sz="2800" b="1" u="sng" dirty="0" smtClean="0">
                <a:solidFill>
                  <a:srgbClr val="FF0000"/>
                </a:solidFill>
                <a:latin typeface="微软雅黑" panose="020B0503020204020204" pitchFamily="34" charset="-122"/>
                <a:ea typeface="微软雅黑" panose="020B0503020204020204" pitchFamily="34" charset="-122"/>
              </a:rPr>
              <a:t>个空缓冲单元、</a:t>
            </a:r>
            <a:r>
              <a:rPr lang="en-US" altLang="zh-CN" sz="2800" b="1" u="sng" dirty="0" smtClean="0">
                <a:solidFill>
                  <a:srgbClr val="FF0000"/>
                </a:solidFill>
                <a:latin typeface="微软雅黑" panose="020B0503020204020204" pitchFamily="34" charset="-122"/>
                <a:ea typeface="微软雅黑" panose="020B0503020204020204" pitchFamily="34" charset="-122"/>
              </a:rPr>
              <a:t>n</a:t>
            </a:r>
            <a:r>
              <a:rPr lang="zh-CN" altLang="en-US" sz="2800" b="1" u="sng" dirty="0" smtClean="0">
                <a:solidFill>
                  <a:srgbClr val="FF0000"/>
                </a:solidFill>
                <a:latin typeface="微软雅黑" panose="020B0503020204020204" pitchFamily="34" charset="-122"/>
                <a:ea typeface="微软雅黑" panose="020B0503020204020204" pitchFamily="34" charset="-122"/>
              </a:rPr>
              <a:t>个满缓冲单元</a:t>
            </a:r>
            <a:r>
              <a:rPr lang="en-US" altLang="zh-CN" sz="2800" b="1" u="sng" dirty="0" smtClean="0">
                <a:solidFill>
                  <a:srgbClr val="FF0000"/>
                </a:solidFill>
                <a:latin typeface="微软雅黑" panose="020B0503020204020204" pitchFamily="34" charset="-122"/>
                <a:ea typeface="微软雅黑" panose="020B0503020204020204" pitchFamily="34" charset="-122"/>
              </a:rPr>
              <a:t>/</a:t>
            </a:r>
            <a:r>
              <a:rPr lang="zh-CN" altLang="en-US" sz="2800" b="1" u="sng" dirty="0" smtClean="0">
                <a:solidFill>
                  <a:srgbClr val="FF0000"/>
                </a:solidFill>
                <a:latin typeface="微软雅黑" panose="020B0503020204020204" pitchFamily="34" charset="-122"/>
                <a:ea typeface="微软雅黑" panose="020B0503020204020204" pitchFamily="34" charset="-122"/>
              </a:rPr>
              <a:t>数据项作为一个整体，用信号量</a:t>
            </a:r>
            <a:r>
              <a:rPr lang="en-US" altLang="zh-CN" sz="2800" b="1" u="sng" dirty="0" smtClean="0">
                <a:solidFill>
                  <a:srgbClr val="FF0000"/>
                </a:solidFill>
                <a:latin typeface="微软雅黑" panose="020B0503020204020204" pitchFamily="34" charset="-122"/>
                <a:ea typeface="微软雅黑" panose="020B0503020204020204" pitchFamily="34" charset="-122"/>
              </a:rPr>
              <a:t>wait</a:t>
            </a:r>
            <a:r>
              <a:rPr lang="zh-CN" altLang="en-US" sz="2800" b="1" u="sng" dirty="0" smtClean="0">
                <a:solidFill>
                  <a:srgbClr val="FF0000"/>
                </a:solidFill>
                <a:latin typeface="微软雅黑" panose="020B0503020204020204" pitchFamily="34" charset="-122"/>
                <a:ea typeface="微软雅黑" panose="020B0503020204020204" pitchFamily="34" charset="-122"/>
              </a:rPr>
              <a:t>、</a:t>
            </a:r>
            <a:r>
              <a:rPr lang="en-US" altLang="zh-CN" sz="2800" b="1" u="sng" dirty="0" smtClean="0">
                <a:solidFill>
                  <a:srgbClr val="FF0000"/>
                </a:solidFill>
                <a:latin typeface="微软雅黑" panose="020B0503020204020204" pitchFamily="34" charset="-122"/>
                <a:ea typeface="微软雅黑" panose="020B0503020204020204" pitchFamily="34" charset="-122"/>
              </a:rPr>
              <a:t>signal</a:t>
            </a:r>
            <a:r>
              <a:rPr lang="zh-CN" altLang="en-US" sz="2800" b="1" u="sng" dirty="0" smtClean="0">
                <a:solidFill>
                  <a:srgbClr val="FF0000"/>
                </a:solidFill>
                <a:latin typeface="微软雅黑" panose="020B0503020204020204" pitchFamily="34" charset="-122"/>
                <a:ea typeface="微软雅黑" panose="020B0503020204020204" pitchFamily="34" charset="-122"/>
              </a:rPr>
              <a:t>操作，一次性申请；不允许分成多步</a:t>
            </a:r>
            <a:r>
              <a:rPr lang="en-US" altLang="zh-CN" sz="2800" b="1" u="sng" dirty="0" smtClean="0">
                <a:solidFill>
                  <a:srgbClr val="FF0000"/>
                </a:solidFill>
                <a:latin typeface="微软雅黑" panose="020B0503020204020204" pitchFamily="34" charset="-122"/>
                <a:ea typeface="微软雅黑" panose="020B0503020204020204" pitchFamily="34" charset="-122"/>
              </a:rPr>
              <a:t>wait</a:t>
            </a:r>
            <a:r>
              <a:rPr lang="zh-CN" altLang="en-US" sz="2800" b="1" u="sng" dirty="0" smtClean="0">
                <a:solidFill>
                  <a:srgbClr val="FF0000"/>
                </a:solidFill>
                <a:latin typeface="微软雅黑" panose="020B0503020204020204" pitchFamily="34" charset="-122"/>
                <a:ea typeface="微软雅黑" panose="020B0503020204020204" pitchFamily="34" charset="-122"/>
              </a:rPr>
              <a:t>操作来申请</a:t>
            </a:r>
            <a:endParaRPr lang="en-US" altLang="zh-CN" sz="2800" b="1" u="sng" dirty="0" smtClean="0">
              <a:solidFill>
                <a:srgbClr val="FF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6</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的解决方案：引入</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count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计数</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变量</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891598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20279"/>
            <a:ext cx="11567656" cy="5454264"/>
          </a:xfrm>
        </p:spPr>
        <p:txBody>
          <a:bodyPr>
            <a:normAutofit/>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反例</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假设</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通过连续</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次</a:t>
            </a:r>
            <a:r>
              <a:rPr lang="en-US" altLang="zh-CN" sz="2400" dirty="0" smtClean="0">
                <a:latin typeface="微软雅黑" panose="020B0503020204020204" pitchFamily="34" charset="-122"/>
                <a:ea typeface="微软雅黑" panose="020B0503020204020204" pitchFamily="34" charset="-122"/>
              </a:rPr>
              <a:t>wait(empty)</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个空单元；</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workerC</a:t>
            </a:r>
            <a:r>
              <a:rPr lang="zh-CN" altLang="en-US" sz="2400" dirty="0" smtClean="0">
                <a:latin typeface="微软雅黑" panose="020B0503020204020204" pitchFamily="34" charset="-122"/>
                <a:ea typeface="微软雅黑" panose="020B0503020204020204" pitchFamily="34" charset="-122"/>
              </a:rPr>
              <a:t>执行一次</a:t>
            </a:r>
            <a:r>
              <a:rPr lang="en-US" altLang="zh-CN" sz="2400" dirty="0" smtClean="0">
                <a:latin typeface="微软雅黑" panose="020B0503020204020204" pitchFamily="34" charset="-122"/>
                <a:ea typeface="微软雅黑" panose="020B0503020204020204" pitchFamily="34" charset="-122"/>
              </a:rPr>
              <a:t>wait(empty)</a:t>
            </a:r>
            <a:r>
              <a:rPr lang="zh-CN" altLang="en-US" sz="2400" dirty="0" smtClean="0">
                <a:latin typeface="微软雅黑" panose="020B0503020204020204" pitchFamily="34" charset="-122"/>
                <a:ea typeface="微软雅黑" panose="020B0503020204020204" pitchFamily="34" charset="-122"/>
              </a:rPr>
              <a:t>申请</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个空单元；</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工作台容量为</a:t>
            </a:r>
            <a:r>
              <a:rPr lang="en-US" altLang="zh-CN"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，当前已有</a:t>
            </a:r>
            <a:r>
              <a:rPr lang="en-US" altLang="zh-CN"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个零件，还剩</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个空位，即</a:t>
            </a:r>
            <a:r>
              <a:rPr lang="en-US" altLang="zh-CN" sz="2400" dirty="0" smtClean="0">
                <a:latin typeface="微软雅黑" panose="020B0503020204020204" pitchFamily="34" charset="-122"/>
                <a:ea typeface="微软雅黑" panose="020B0503020204020204" pitchFamily="34" charset="-122"/>
              </a:rPr>
              <a:t>empty=1</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）考虑</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worker B</a:t>
            </a:r>
            <a:r>
              <a:rPr lang="zh-CN" altLang="en-US" sz="2400" dirty="0" smtClean="0">
                <a:latin typeface="微软雅黑" panose="020B0503020204020204" pitchFamily="34" charset="-122"/>
                <a:ea typeface="微软雅黑" panose="020B0503020204020204" pitchFamily="34" charset="-122"/>
              </a:rPr>
              <a:t>如下申请空位的</a:t>
            </a:r>
            <a:r>
              <a:rPr lang="en-US" altLang="zh-CN" sz="2400" dirty="0" smtClean="0">
                <a:latin typeface="微软雅黑" panose="020B0503020204020204" pitchFamily="34" charset="-122"/>
                <a:ea typeface="微软雅黑" panose="020B0503020204020204" pitchFamily="34" charset="-122"/>
              </a:rPr>
              <a:t>wait</a:t>
            </a:r>
            <a:r>
              <a:rPr lang="zh-CN" altLang="en-US" sz="2400" dirty="0" smtClean="0">
                <a:latin typeface="微软雅黑" panose="020B0503020204020204" pitchFamily="34" charset="-122"/>
                <a:ea typeface="微软雅黑" panose="020B0503020204020204" pitchFamily="34" charset="-122"/>
              </a:rPr>
              <a:t>顺序：</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 wait(empty);  B: wait(empty); A: wait(empty)</a:t>
            </a: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 </a:t>
            </a:r>
            <a:r>
              <a:rPr lang="en-US" altLang="zh-CN" sz="2400" dirty="0" err="1" smtClean="0">
                <a:latin typeface="微软雅黑" panose="020B0503020204020204" pitchFamily="34" charset="-122"/>
                <a:ea typeface="微软雅黑" panose="020B0503020204020204" pitchFamily="34" charset="-122"/>
              </a:rPr>
              <a:t>workerA</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workerB</a:t>
            </a:r>
            <a:r>
              <a:rPr lang="zh-CN" altLang="en-US" sz="2400" dirty="0" smtClean="0">
                <a:latin typeface="微软雅黑" panose="020B0503020204020204" pitchFamily="34" charset="-122"/>
                <a:ea typeface="微软雅黑" panose="020B0503020204020204" pitchFamily="34" charset="-122"/>
              </a:rPr>
              <a:t>将均被阻塞，而本来至少</a:t>
            </a:r>
            <a:r>
              <a:rPr lang="en-US" altLang="zh-CN" sz="2400" dirty="0" err="1" smtClean="0">
                <a:latin typeface="微软雅黑" panose="020B0503020204020204" pitchFamily="34" charset="-122"/>
                <a:ea typeface="微软雅黑" panose="020B0503020204020204" pitchFamily="34" charset="-122"/>
              </a:rPr>
              <a:t>workerB</a:t>
            </a:r>
            <a:r>
              <a:rPr lang="zh-CN" altLang="en-US" sz="2400" dirty="0" smtClean="0">
                <a:latin typeface="微软雅黑" panose="020B0503020204020204" pitchFamily="34" charset="-122"/>
                <a:ea typeface="微软雅黑" panose="020B0503020204020204" pitchFamily="34" charset="-122"/>
              </a:rPr>
              <a:t>是可以放入一个零件</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的</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workerA</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workerB</a:t>
            </a:r>
            <a:r>
              <a:rPr lang="en-US" altLang="zh-CN" sz="2400" dirty="0" smtClean="0">
                <a:latin typeface="微软雅黑" panose="020B0503020204020204" pitchFamily="34" charset="-122"/>
                <a:ea typeface="微软雅黑" panose="020B0503020204020204" pitchFamily="34" charset="-122"/>
              </a:rPr>
              <a:t>            empty</a:t>
            </a:r>
            <a:r>
              <a:rPr lang="zh-CN" altLang="en-US" sz="2400" dirty="0" smtClean="0">
                <a:latin typeface="微软雅黑" panose="020B0503020204020204" pitchFamily="34" charset="-122"/>
                <a:ea typeface="微软雅黑" panose="020B0503020204020204" pitchFamily="34" charset="-122"/>
              </a:rPr>
              <a:t>值</a:t>
            </a:r>
            <a:r>
              <a:rPr lang="en-US" altLang="zh-CN" sz="2400" dirty="0" smtClean="0">
                <a:latin typeface="微软雅黑" panose="020B0503020204020204" pitchFamily="34" charset="-122"/>
                <a:ea typeface="微软雅黑" panose="020B0503020204020204" pitchFamily="34" charset="-122"/>
              </a:rPr>
              <a:t>=1</a:t>
            </a: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wait(empty)                                        0</a:t>
            </a: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wait(empty)               -1              </a:t>
            </a:r>
            <a:r>
              <a:rPr lang="zh-CN" altLang="en-US" sz="2400" dirty="0" smtClean="0">
                <a:latin typeface="微软雅黑" panose="020B0503020204020204" pitchFamily="34" charset="-122"/>
                <a:ea typeface="微软雅黑" panose="020B0503020204020204" pitchFamily="34" charset="-122"/>
              </a:rPr>
              <a:t>被阻塞</a:t>
            </a:r>
            <a:endParaRPr lang="en-US" altLang="zh-CN" sz="2400" dirty="0" smtClean="0">
              <a:latin typeface="微软雅黑" panose="020B0503020204020204" pitchFamily="34" charset="-122"/>
              <a:ea typeface="微软雅黑" panose="020B0503020204020204" pitchFamily="34" charset="-122"/>
            </a:endParaRPr>
          </a:p>
          <a:p>
            <a:pPr lvl="1" fontAlgn="base">
              <a:lnSpc>
                <a:spcPct val="10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wait(empty)                                        -2              </a:t>
            </a:r>
            <a:r>
              <a:rPr lang="zh-CN" altLang="en-US" sz="2400" dirty="0" smtClean="0">
                <a:latin typeface="微软雅黑" panose="020B0503020204020204" pitchFamily="34" charset="-122"/>
                <a:ea typeface="微软雅黑" panose="020B0503020204020204" pitchFamily="34" charset="-122"/>
              </a:rPr>
              <a:t>被阻塞</a:t>
            </a:r>
            <a:endParaRPr lang="en-US" altLang="zh-CN" sz="24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6</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的解决方案：引入</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count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计数</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变量</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884725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教科书常规信号量</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wait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信号量值减</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，代表申请的资源的</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个实例，</a:t>
                </a:r>
                <a:r>
                  <a:rPr lang="en-US" altLang="zh-CN" sz="2400" dirty="0">
                    <a:latin typeface="微软雅黑" panose="020B0503020204020204" pitchFamily="34" charset="-122"/>
                    <a:ea typeface="微软雅黑" panose="020B0503020204020204" pitchFamily="34" charset="-122"/>
                  </a:rPr>
                  <a:t>e.g. 1</a:t>
                </a:r>
                <a:r>
                  <a:rPr lang="zh-CN" altLang="en-US" sz="2400" dirty="0">
                    <a:latin typeface="微软雅黑" panose="020B0503020204020204" pitchFamily="34" charset="-122"/>
                    <a:ea typeface="微软雅黑" panose="020B0503020204020204" pitchFamily="34" charset="-122"/>
                  </a:rPr>
                  <a:t>个空缓冲单元</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signal</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信号量值加</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，代表释放资源的</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个实例，</a:t>
                </a:r>
                <a:r>
                  <a:rPr lang="en-US" altLang="zh-CN" sz="2400" dirty="0">
                    <a:latin typeface="微软雅黑" panose="020B0503020204020204" pitchFamily="34" charset="-122"/>
                    <a:ea typeface="微软雅黑" panose="020B0503020204020204" pitchFamily="34" charset="-122"/>
                  </a:rPr>
                  <a:t>e.g. 1</a:t>
                </a:r>
                <a:r>
                  <a:rPr lang="zh-CN" altLang="en-US" sz="2400" dirty="0">
                    <a:latin typeface="微软雅黑" panose="020B0503020204020204" pitchFamily="34" charset="-122"/>
                    <a:ea typeface="微软雅黑" panose="020B0503020204020204" pitchFamily="34" charset="-122"/>
                  </a:rPr>
                  <a:t>个空缓冲单元</a:t>
                </a:r>
                <a:endParaRPr lang="en-US" altLang="zh-CN" sz="2400" dirty="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一些实际操作系统（</a:t>
                </a:r>
                <a:r>
                  <a:rPr lang="en-US" altLang="zh-CN" sz="2400" dirty="0" smtClean="0">
                    <a:latin typeface="微软雅黑" panose="020B0503020204020204" pitchFamily="34" charset="-122"/>
                    <a:ea typeface="微软雅黑" panose="020B0503020204020204" pitchFamily="34" charset="-122"/>
                  </a:rPr>
                  <a:t>e.g. Linux</a:t>
                </a:r>
                <a:r>
                  <a:rPr lang="zh-CN" altLang="en-US" sz="2400" dirty="0" smtClean="0">
                    <a:latin typeface="微软雅黑" panose="020B0503020204020204" pitchFamily="34" charset="-122"/>
                    <a:ea typeface="微软雅黑" panose="020B0503020204020204" pitchFamily="34" charset="-122"/>
                  </a:rPr>
                  <a:t>）、编程语言</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环境中，提供了对信号量值</a:t>
                </a:r>
                <a14:m>
                  <m:oMath xmlns:m="http://schemas.openxmlformats.org/officeDocument/2006/math">
                    <m:r>
                      <a:rPr lang="en-US" altLang="zh-CN" sz="2400" b="1">
                        <a:solidFill>
                          <a:schemeClr val="accent5">
                            <a:lumMod val="75000"/>
                          </a:schemeClr>
                        </a:solidFill>
                        <a:latin typeface="Cambria Math"/>
                        <a:ea typeface="微软雅黑" panose="020B0503020204020204" pitchFamily="2" charset="-122"/>
                      </a:rPr>
                      <m:t>± </m:t>
                    </m:r>
                    <m:r>
                      <a:rPr lang="en-US" altLang="zh-CN" sz="2400" b="1" i="1">
                        <a:solidFill>
                          <a:schemeClr val="accent5">
                            <a:lumMod val="75000"/>
                          </a:schemeClr>
                        </a:solidFill>
                        <a:latin typeface="Cambria Math"/>
                        <a:ea typeface="微软雅黑" panose="020B0503020204020204" pitchFamily="2" charset="-122"/>
                      </a:rPr>
                      <m:t>𝒏</m:t>
                    </m:r>
                    <m:r>
                      <a:rPr lang="en-US" altLang="zh-CN" sz="2400" b="1">
                        <a:solidFill>
                          <a:schemeClr val="accent5">
                            <a:lumMod val="75000"/>
                          </a:schemeClr>
                        </a:solidFill>
                        <a:latin typeface="Cambria Math"/>
                        <a:ea typeface="微软雅黑" panose="020B0503020204020204" pitchFamily="2" charset="-122"/>
                      </a:rPr>
                      <m:t> </m:t>
                    </m:r>
                    <m:r>
                      <a:rPr lang="zh-CN" altLang="en-US" sz="2400" b="1">
                        <a:solidFill>
                          <a:schemeClr val="accent5">
                            <a:lumMod val="75000"/>
                          </a:schemeClr>
                        </a:solidFill>
                        <a:latin typeface="Cambria Math"/>
                        <a:ea typeface="微软雅黑" panose="020B0503020204020204" pitchFamily="2" charset="-122"/>
                      </a:rPr>
                      <m:t>的</m:t>
                    </m:r>
                  </m:oMath>
                </a14:m>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n&gt;1</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wait()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signal()</a:t>
                </a:r>
                <a:r>
                  <a:rPr lang="zh-CN" altLang="en-US" sz="2400" dirty="0" smtClean="0">
                    <a:latin typeface="微软雅黑" panose="020B0503020204020204" pitchFamily="34" charset="-122"/>
                    <a:ea typeface="微软雅黑" panose="020B0503020204020204" pitchFamily="34" charset="-122"/>
                  </a:rPr>
                  <a:t>操作，表示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一次操作申请、释放多个资源实例</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a:bodyPr>
              <a:lstStyle/>
              <a:p>
                <a:pPr/>
                <a14:m>
                  <m:oMathPara xmlns:m="http://schemas.openxmlformats.org/officeDocument/2006/math">
                    <m:oMathParaPr>
                      <m:jc m:val="centerGroup"/>
                    </m:oMathParaPr>
                    <m:oMath xmlns:m="http://schemas.openxmlformats.org/officeDocument/2006/math">
                      <m:r>
                        <a:rPr lang="en-US" altLang="zh-CN" sz="2400" b="1">
                          <a:solidFill>
                            <a:schemeClr val="accent5">
                              <a:lumMod val="75000"/>
                            </a:schemeClr>
                          </a:solidFill>
                          <a:latin typeface="Cambria Math"/>
                          <a:ea typeface="微软雅黑" panose="020B0503020204020204" pitchFamily="2" charset="-122"/>
                        </a:rPr>
                        <m:t>± </m:t>
                      </m:r>
                      <m:r>
                        <a:rPr lang="en-US" altLang="zh-CN" sz="2400" b="1" i="1">
                          <a:solidFill>
                            <a:schemeClr val="accent5">
                              <a:lumMod val="75000"/>
                            </a:schemeClr>
                          </a:solidFill>
                          <a:latin typeface="Cambria Math"/>
                          <a:ea typeface="微软雅黑" panose="020B0503020204020204" pitchFamily="2" charset="-122"/>
                        </a:rPr>
                        <m:t>𝒏</m:t>
                      </m:r>
                      <m:r>
                        <a:rPr lang="en-US" altLang="zh-CN" sz="2400" b="1">
                          <a:solidFill>
                            <a:schemeClr val="accent5">
                              <a:lumMod val="75000"/>
                            </a:schemeClr>
                          </a:solidFill>
                          <a:latin typeface="Cambria Math"/>
                          <a:ea typeface="微软雅黑" panose="020B0503020204020204" pitchFamily="2" charset="-122"/>
                        </a:rPr>
                        <m:t> </m:t>
                      </m:r>
                      <m:r>
                        <a:rPr lang="zh-CN" altLang="en-US" sz="2400" b="1">
                          <a:solidFill>
                            <a:schemeClr val="accent5">
                              <a:lumMod val="75000"/>
                            </a:schemeClr>
                          </a:solidFill>
                          <a:latin typeface="Cambria Math"/>
                          <a:ea typeface="微软雅黑" panose="020B0503020204020204" pitchFamily="2" charset="-122"/>
                        </a:rPr>
                        <m:t>的信号量</m:t>
                      </m:r>
                    </m:oMath>
                  </m:oMathPara>
                </a14:m>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1">
                <a:blip r:embed="rId3"/>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998814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t>士兵</a:t>
            </a:r>
            <a:r>
              <a:rPr lang="zh-CN" altLang="en-US" sz="2400" dirty="0"/>
              <a:t>过</a:t>
            </a:r>
            <a:r>
              <a:rPr lang="zh-CN" altLang="en-US" sz="2400" dirty="0" smtClean="0"/>
              <a:t>独木桥</a:t>
            </a:r>
            <a:endParaRPr lang="en-US" altLang="zh-CN" sz="2400" dirty="0" smtClean="0"/>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endParaRPr lang="en-US" altLang="zh-CN" sz="2400" dirty="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defRPr/>
            </a:pPr>
            <a:r>
              <a:rPr lang="zh-CN" altLang="en-US" sz="2400" dirty="0" smtClean="0">
                <a:latin typeface="微软雅黑" panose="020B0503020204020204" pitchFamily="34" charset="-122"/>
                <a:ea typeface="微软雅黑" panose="020B0503020204020204" pitchFamily="34" charset="-122"/>
              </a:rPr>
              <a:t>车队过桥</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7 Extended Reader-Writer Problem1</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：多队读者，没有写者</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Group 20"/>
          <p:cNvGrpSpPr>
            <a:grpSpLocks/>
          </p:cNvGrpSpPr>
          <p:nvPr/>
        </p:nvGrpSpPr>
        <p:grpSpPr bwMode="auto">
          <a:xfrm>
            <a:off x="5541168" y="1423125"/>
            <a:ext cx="3509963" cy="576263"/>
            <a:chOff x="1774" y="3612"/>
            <a:chExt cx="2211" cy="363"/>
          </a:xfrm>
        </p:grpSpPr>
        <p:sp>
          <p:nvSpPr>
            <p:cNvPr id="8" name="Line 21"/>
            <p:cNvSpPr>
              <a:spLocks noChangeShapeType="1"/>
            </p:cNvSpPr>
            <p:nvPr/>
          </p:nvSpPr>
          <p:spPr bwMode="auto">
            <a:xfrm>
              <a:off x="1774" y="3612"/>
              <a:ext cx="2211"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AutoShape 22"/>
            <p:cNvSpPr>
              <a:spLocks noChangeArrowheads="1"/>
            </p:cNvSpPr>
            <p:nvPr/>
          </p:nvSpPr>
          <p:spPr bwMode="auto">
            <a:xfrm>
              <a:off x="1910"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0" name="AutoShape 23"/>
            <p:cNvSpPr>
              <a:spLocks noChangeArrowheads="1"/>
            </p:cNvSpPr>
            <p:nvPr/>
          </p:nvSpPr>
          <p:spPr bwMode="auto">
            <a:xfrm>
              <a:off x="3724"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grpSp>
      <p:grpSp>
        <p:nvGrpSpPr>
          <p:cNvPr id="11" name="Group 24"/>
          <p:cNvGrpSpPr>
            <a:grpSpLocks/>
          </p:cNvGrpSpPr>
          <p:nvPr/>
        </p:nvGrpSpPr>
        <p:grpSpPr bwMode="auto">
          <a:xfrm>
            <a:off x="4633118" y="1205638"/>
            <a:ext cx="431800" cy="792162"/>
            <a:chOff x="1202" y="3475"/>
            <a:chExt cx="272" cy="499"/>
          </a:xfrm>
          <a:solidFill>
            <a:schemeClr val="tx1"/>
          </a:solidFill>
        </p:grpSpPr>
        <p:sp>
          <p:nvSpPr>
            <p:cNvPr id="12" name="Oval 25"/>
            <p:cNvSpPr>
              <a:spLocks noChangeArrowheads="1"/>
            </p:cNvSpPr>
            <p:nvPr/>
          </p:nvSpPr>
          <p:spPr bwMode="auto">
            <a:xfrm>
              <a:off x="1202" y="3475"/>
              <a:ext cx="182" cy="136"/>
            </a:xfrm>
            <a:prstGeom prst="ellipse">
              <a:avLst/>
            </a:prstGeom>
            <a:grpFill/>
            <a:ln w="19050">
              <a:solidFill>
                <a:schemeClr val="hlink"/>
              </a:solidFill>
              <a:miter lim="800000"/>
              <a:headEnd/>
              <a:tailEnd/>
            </a:ln>
          </p:spPr>
          <p:txBody>
            <a:bodyPr wrap="none" anchor="ctr"/>
            <a:lstStyle/>
            <a:p>
              <a:endParaRPr lang="zh-CN" altLang="en-US" sz="2400"/>
            </a:p>
          </p:txBody>
        </p:sp>
        <p:sp>
          <p:nvSpPr>
            <p:cNvPr id="13" name="Line 26"/>
            <p:cNvSpPr>
              <a:spLocks noChangeShapeType="1"/>
            </p:cNvSpPr>
            <p:nvPr/>
          </p:nvSpPr>
          <p:spPr bwMode="auto">
            <a:xfrm>
              <a:off x="1293" y="3611"/>
              <a:ext cx="0" cy="227"/>
            </a:xfrm>
            <a:prstGeom prst="line">
              <a:avLst/>
            </a:prstGeom>
            <a:grpFill/>
            <a:ln w="19050">
              <a:solidFill>
                <a:schemeClr val="hlink"/>
              </a:solidFill>
              <a:miter lim="800000"/>
              <a:headEnd/>
              <a:tailEnd/>
            </a:ln>
            <a:extLst/>
          </p:spPr>
          <p:txBody>
            <a:bodyPr wrap="none"/>
            <a:lstStyle/>
            <a:p>
              <a:endParaRPr lang="zh-CN" altLang="en-US"/>
            </a:p>
          </p:txBody>
        </p:sp>
        <p:sp>
          <p:nvSpPr>
            <p:cNvPr id="14" name="Line 27"/>
            <p:cNvSpPr>
              <a:spLocks noChangeShapeType="1"/>
            </p:cNvSpPr>
            <p:nvPr/>
          </p:nvSpPr>
          <p:spPr bwMode="auto">
            <a:xfrm>
              <a:off x="1202" y="3702"/>
              <a:ext cx="272" cy="0"/>
            </a:xfrm>
            <a:prstGeom prst="line">
              <a:avLst/>
            </a:prstGeom>
            <a:grpFill/>
            <a:ln w="19050">
              <a:solidFill>
                <a:schemeClr val="hlink"/>
              </a:solidFill>
              <a:miter lim="800000"/>
              <a:headEnd/>
              <a:tailEnd type="triangle" w="med" len="med"/>
            </a:ln>
            <a:extLst/>
          </p:spPr>
          <p:txBody>
            <a:bodyPr wrap="none"/>
            <a:lstStyle/>
            <a:p>
              <a:endParaRPr lang="zh-CN" altLang="en-US"/>
            </a:p>
          </p:txBody>
        </p:sp>
        <p:sp>
          <p:nvSpPr>
            <p:cNvPr id="15" name="Line 28"/>
            <p:cNvSpPr>
              <a:spLocks noChangeShapeType="1"/>
            </p:cNvSpPr>
            <p:nvPr/>
          </p:nvSpPr>
          <p:spPr bwMode="auto">
            <a:xfrm flipH="1">
              <a:off x="1202" y="3838"/>
              <a:ext cx="91" cy="136"/>
            </a:xfrm>
            <a:prstGeom prst="line">
              <a:avLst/>
            </a:prstGeom>
            <a:grpFill/>
            <a:ln w="19050">
              <a:solidFill>
                <a:schemeClr val="hlink"/>
              </a:solidFill>
              <a:miter lim="800000"/>
              <a:headEnd/>
              <a:tailEnd/>
            </a:ln>
            <a:extLst/>
          </p:spPr>
          <p:txBody>
            <a:bodyPr wrap="none"/>
            <a:lstStyle/>
            <a:p>
              <a:endParaRPr lang="zh-CN" altLang="en-US"/>
            </a:p>
          </p:txBody>
        </p:sp>
        <p:sp>
          <p:nvSpPr>
            <p:cNvPr id="16" name="Line 29"/>
            <p:cNvSpPr>
              <a:spLocks noChangeShapeType="1"/>
            </p:cNvSpPr>
            <p:nvPr/>
          </p:nvSpPr>
          <p:spPr bwMode="auto">
            <a:xfrm>
              <a:off x="1293" y="3838"/>
              <a:ext cx="91" cy="136"/>
            </a:xfrm>
            <a:prstGeom prst="line">
              <a:avLst/>
            </a:prstGeom>
            <a:grpFill/>
            <a:ln w="19050">
              <a:solidFill>
                <a:schemeClr val="hlink"/>
              </a:solidFill>
              <a:miter lim="800000"/>
              <a:headEnd/>
              <a:tailEnd/>
            </a:ln>
            <a:extLst/>
          </p:spPr>
          <p:txBody>
            <a:bodyPr wrap="none"/>
            <a:lstStyle/>
            <a:p>
              <a:endParaRPr lang="zh-CN" altLang="en-US"/>
            </a:p>
          </p:txBody>
        </p:sp>
      </p:grpSp>
      <p:grpSp>
        <p:nvGrpSpPr>
          <p:cNvPr id="17" name="Group 30"/>
          <p:cNvGrpSpPr>
            <a:grpSpLocks/>
          </p:cNvGrpSpPr>
          <p:nvPr/>
        </p:nvGrpSpPr>
        <p:grpSpPr bwMode="auto">
          <a:xfrm>
            <a:off x="4128293" y="1205638"/>
            <a:ext cx="431800" cy="792162"/>
            <a:chOff x="1202" y="3475"/>
            <a:chExt cx="272" cy="499"/>
          </a:xfrm>
        </p:grpSpPr>
        <p:sp>
          <p:nvSpPr>
            <p:cNvPr id="18" name="Oval 31"/>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19" name="Line 32"/>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33"/>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4"/>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35"/>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3" name="Group 36"/>
          <p:cNvGrpSpPr>
            <a:grpSpLocks/>
          </p:cNvGrpSpPr>
          <p:nvPr/>
        </p:nvGrpSpPr>
        <p:grpSpPr bwMode="auto">
          <a:xfrm>
            <a:off x="3625056" y="1205638"/>
            <a:ext cx="431800" cy="792162"/>
            <a:chOff x="1202" y="3475"/>
            <a:chExt cx="272" cy="499"/>
          </a:xfrm>
        </p:grpSpPr>
        <p:sp>
          <p:nvSpPr>
            <p:cNvPr id="24" name="Oval 37"/>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25" name="Line 38"/>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39"/>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40"/>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41"/>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 name="Group 42"/>
          <p:cNvGrpSpPr>
            <a:grpSpLocks/>
          </p:cNvGrpSpPr>
          <p:nvPr/>
        </p:nvGrpSpPr>
        <p:grpSpPr bwMode="auto">
          <a:xfrm>
            <a:off x="3120231" y="1205638"/>
            <a:ext cx="431800" cy="792162"/>
            <a:chOff x="1202" y="3475"/>
            <a:chExt cx="272" cy="499"/>
          </a:xfrm>
        </p:grpSpPr>
        <p:sp>
          <p:nvSpPr>
            <p:cNvPr id="30" name="Oval 43"/>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31" name="Line 44"/>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45"/>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46"/>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47"/>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5" name="Group 48"/>
          <p:cNvGrpSpPr>
            <a:grpSpLocks/>
          </p:cNvGrpSpPr>
          <p:nvPr/>
        </p:nvGrpSpPr>
        <p:grpSpPr bwMode="auto">
          <a:xfrm>
            <a:off x="9313068" y="1205638"/>
            <a:ext cx="433388" cy="792162"/>
            <a:chOff x="4059" y="3475"/>
            <a:chExt cx="273" cy="499"/>
          </a:xfrm>
          <a:solidFill>
            <a:schemeClr val="tx1"/>
          </a:solidFill>
        </p:grpSpPr>
        <p:sp>
          <p:nvSpPr>
            <p:cNvPr id="36" name="Oval 49"/>
            <p:cNvSpPr>
              <a:spLocks noChangeArrowheads="1"/>
            </p:cNvSpPr>
            <p:nvPr/>
          </p:nvSpPr>
          <p:spPr bwMode="auto">
            <a:xfrm>
              <a:off x="4150" y="3475"/>
              <a:ext cx="182" cy="136"/>
            </a:xfrm>
            <a:prstGeom prst="ellipse">
              <a:avLst/>
            </a:prstGeom>
            <a:grpFill/>
            <a:ln w="19050">
              <a:solidFill>
                <a:srgbClr val="FF0000"/>
              </a:solidFill>
              <a:miter lim="800000"/>
              <a:headEnd/>
              <a:tailEnd/>
            </a:ln>
          </p:spPr>
          <p:txBody>
            <a:bodyPr wrap="none" anchor="ctr"/>
            <a:lstStyle/>
            <a:p>
              <a:endParaRPr lang="zh-CN" altLang="en-US" sz="2400"/>
            </a:p>
          </p:txBody>
        </p:sp>
        <p:sp>
          <p:nvSpPr>
            <p:cNvPr id="37" name="Line 50"/>
            <p:cNvSpPr>
              <a:spLocks noChangeShapeType="1"/>
            </p:cNvSpPr>
            <p:nvPr/>
          </p:nvSpPr>
          <p:spPr bwMode="auto">
            <a:xfrm>
              <a:off x="4241" y="3611"/>
              <a:ext cx="0" cy="227"/>
            </a:xfrm>
            <a:prstGeom prst="line">
              <a:avLst/>
            </a:prstGeom>
            <a:grpFill/>
            <a:ln w="19050">
              <a:solidFill>
                <a:srgbClr val="FF0000"/>
              </a:solidFill>
              <a:miter lim="800000"/>
              <a:headEnd/>
              <a:tailEnd/>
            </a:ln>
            <a:extLst/>
          </p:spPr>
          <p:txBody>
            <a:bodyPr wrap="none"/>
            <a:lstStyle/>
            <a:p>
              <a:endParaRPr lang="zh-CN" altLang="en-US"/>
            </a:p>
          </p:txBody>
        </p:sp>
        <p:sp>
          <p:nvSpPr>
            <p:cNvPr id="38" name="Line 51"/>
            <p:cNvSpPr>
              <a:spLocks noChangeShapeType="1"/>
            </p:cNvSpPr>
            <p:nvPr/>
          </p:nvSpPr>
          <p:spPr bwMode="auto">
            <a:xfrm>
              <a:off x="4059" y="3702"/>
              <a:ext cx="273" cy="0"/>
            </a:xfrm>
            <a:prstGeom prst="line">
              <a:avLst/>
            </a:prstGeom>
            <a:grpFill/>
            <a:ln w="19050">
              <a:solidFill>
                <a:srgbClr val="FF0000"/>
              </a:solidFill>
              <a:miter lim="800000"/>
              <a:headEnd type="triangle" w="med" len="med"/>
              <a:tailEnd/>
            </a:ln>
            <a:extLst/>
          </p:spPr>
          <p:txBody>
            <a:bodyPr wrap="none"/>
            <a:lstStyle/>
            <a:p>
              <a:endParaRPr lang="zh-CN" altLang="en-US"/>
            </a:p>
          </p:txBody>
        </p:sp>
        <p:sp>
          <p:nvSpPr>
            <p:cNvPr id="39" name="Line 52"/>
            <p:cNvSpPr>
              <a:spLocks noChangeShapeType="1"/>
            </p:cNvSpPr>
            <p:nvPr/>
          </p:nvSpPr>
          <p:spPr bwMode="auto">
            <a:xfrm flipH="1">
              <a:off x="4150" y="3838"/>
              <a:ext cx="91" cy="136"/>
            </a:xfrm>
            <a:prstGeom prst="line">
              <a:avLst/>
            </a:prstGeom>
            <a:grpFill/>
            <a:ln w="19050">
              <a:solidFill>
                <a:srgbClr val="FF0000"/>
              </a:solidFill>
              <a:miter lim="800000"/>
              <a:headEnd/>
              <a:tailEnd/>
            </a:ln>
            <a:extLst/>
          </p:spPr>
          <p:txBody>
            <a:bodyPr wrap="none"/>
            <a:lstStyle/>
            <a:p>
              <a:endParaRPr lang="zh-CN" altLang="en-US"/>
            </a:p>
          </p:txBody>
        </p:sp>
        <p:sp>
          <p:nvSpPr>
            <p:cNvPr id="40" name="Line 53"/>
            <p:cNvSpPr>
              <a:spLocks noChangeShapeType="1"/>
            </p:cNvSpPr>
            <p:nvPr/>
          </p:nvSpPr>
          <p:spPr bwMode="auto">
            <a:xfrm>
              <a:off x="4241" y="3838"/>
              <a:ext cx="91" cy="136"/>
            </a:xfrm>
            <a:prstGeom prst="line">
              <a:avLst/>
            </a:prstGeom>
            <a:grpFill/>
            <a:ln w="19050">
              <a:solidFill>
                <a:srgbClr val="FF0000"/>
              </a:solidFill>
              <a:miter lim="800000"/>
              <a:headEnd/>
              <a:tailEnd/>
            </a:ln>
            <a:extLst/>
          </p:spPr>
          <p:txBody>
            <a:bodyPr wrap="none"/>
            <a:lstStyle/>
            <a:p>
              <a:endParaRPr lang="zh-CN" altLang="en-US"/>
            </a:p>
          </p:txBody>
        </p:sp>
      </p:grpSp>
      <p:grpSp>
        <p:nvGrpSpPr>
          <p:cNvPr id="41" name="Group 54"/>
          <p:cNvGrpSpPr>
            <a:grpSpLocks/>
          </p:cNvGrpSpPr>
          <p:nvPr/>
        </p:nvGrpSpPr>
        <p:grpSpPr bwMode="auto">
          <a:xfrm>
            <a:off x="9817893" y="1205638"/>
            <a:ext cx="433388" cy="792162"/>
            <a:chOff x="4059" y="3475"/>
            <a:chExt cx="273" cy="499"/>
          </a:xfrm>
        </p:grpSpPr>
        <p:sp>
          <p:nvSpPr>
            <p:cNvPr id="42" name="Oval 55"/>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43" name="Line 56"/>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57"/>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58"/>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59"/>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60"/>
          <p:cNvGrpSpPr>
            <a:grpSpLocks/>
          </p:cNvGrpSpPr>
          <p:nvPr/>
        </p:nvGrpSpPr>
        <p:grpSpPr bwMode="auto">
          <a:xfrm>
            <a:off x="10392568" y="1205638"/>
            <a:ext cx="433388" cy="792162"/>
            <a:chOff x="4059" y="3475"/>
            <a:chExt cx="273" cy="499"/>
          </a:xfrm>
        </p:grpSpPr>
        <p:sp>
          <p:nvSpPr>
            <p:cNvPr id="48" name="Oval 61"/>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49" name="Line 62"/>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63"/>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64"/>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65"/>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3" name="Group 66"/>
          <p:cNvGrpSpPr>
            <a:grpSpLocks/>
          </p:cNvGrpSpPr>
          <p:nvPr/>
        </p:nvGrpSpPr>
        <p:grpSpPr bwMode="auto">
          <a:xfrm>
            <a:off x="10897393" y="1205638"/>
            <a:ext cx="433388" cy="792162"/>
            <a:chOff x="4059" y="3475"/>
            <a:chExt cx="273" cy="499"/>
          </a:xfrm>
        </p:grpSpPr>
        <p:sp>
          <p:nvSpPr>
            <p:cNvPr id="54" name="Oval 67"/>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55" name="Line 68"/>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69"/>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70"/>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71"/>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452" y="2271592"/>
            <a:ext cx="7057231" cy="458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4431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317634" y="4722978"/>
            <a:ext cx="6310179" cy="1938992"/>
          </a:xfrm>
          <a:prstGeom prst="rect">
            <a:avLst/>
          </a:prstGeom>
          <a:solidFill>
            <a:schemeClr val="bg1">
              <a:lumMod val="95000"/>
            </a:schemeClr>
          </a:solidFill>
        </p:spPr>
        <p:txBody>
          <a:bodyPr wrap="square" rtlCol="0">
            <a:spAutoFit/>
          </a:bodyPr>
          <a:lstStyle/>
          <a:p>
            <a:pPr lvl="1" eaLnBrk="1" hangingPunct="1">
              <a:tabLst>
                <a:tab pos="2232025" algn="l"/>
                <a:tab pos="2513013" algn="l"/>
                <a:tab pos="2857500" algn="l"/>
              </a:tabLst>
            </a:pPr>
            <a:r>
              <a:rPr lang="en-US" altLang="zh-CN" sz="2000" b="1" dirty="0" smtClean="0"/>
              <a:t>reader-writer</a:t>
            </a:r>
            <a:r>
              <a:rPr lang="zh-CN" altLang="en-US" sz="2000" b="1" dirty="0" smtClean="0"/>
              <a:t>问题：</a:t>
            </a:r>
            <a:endParaRPr lang="en-US" altLang="zh-CN" sz="2000" b="1" dirty="0" smtClean="0"/>
          </a:p>
          <a:p>
            <a:pPr lvl="1" eaLnBrk="1" hangingPunct="1">
              <a:tabLst>
                <a:tab pos="2232025" algn="l"/>
                <a:tab pos="2513013" algn="l"/>
                <a:tab pos="2857500" algn="l"/>
              </a:tabLst>
            </a:pPr>
            <a:r>
              <a:rPr lang="zh-CN" altLang="en-US" sz="2000" b="1" dirty="0" smtClean="0"/>
              <a:t>一队读者</a:t>
            </a:r>
            <a:r>
              <a:rPr lang="en-US" altLang="zh-CN" sz="2000" b="1" dirty="0" smtClean="0"/>
              <a:t>+</a:t>
            </a:r>
            <a:r>
              <a:rPr lang="zh-CN" altLang="en-US" sz="2000" b="1" dirty="0" smtClean="0"/>
              <a:t>写者</a:t>
            </a:r>
            <a:endParaRPr lang="en-US" altLang="zh-CN" sz="2000" b="1" dirty="0" smtClean="0"/>
          </a:p>
          <a:p>
            <a:pPr lvl="1" eaLnBrk="1" hangingPunct="1">
              <a:tabLst>
                <a:tab pos="2232025" algn="l"/>
                <a:tab pos="2513013" algn="l"/>
                <a:tab pos="2857500" algn="l"/>
              </a:tabLst>
            </a:pPr>
            <a:r>
              <a:rPr lang="en-US" altLang="zh-CN" sz="2000" b="1" dirty="0"/>
              <a:t>s</a:t>
            </a:r>
            <a:r>
              <a:rPr lang="en-US" altLang="zh-CN" sz="2000" b="1" dirty="0" smtClean="0"/>
              <a:t>emaphore  </a:t>
            </a:r>
            <a:r>
              <a:rPr lang="en-US" altLang="zh-CN" sz="2000" b="1" dirty="0" err="1" smtClean="0"/>
              <a:t>wrt</a:t>
            </a:r>
            <a:r>
              <a:rPr lang="en-US" altLang="zh-CN" sz="2000" b="1" dirty="0" smtClean="0"/>
              <a:t>/</a:t>
            </a:r>
            <a:r>
              <a:rPr lang="zh-CN" altLang="en-US" sz="2000" b="1" dirty="0" smtClean="0"/>
              <a:t>数据控制权</a:t>
            </a:r>
            <a:endParaRPr lang="zh-CN" altLang="en-US" sz="2000" b="1" dirty="0"/>
          </a:p>
          <a:p>
            <a:pPr lvl="1" eaLnBrk="1" hangingPunct="1">
              <a:tabLst>
                <a:tab pos="2232025" algn="l"/>
                <a:tab pos="2513013" algn="l"/>
                <a:tab pos="2857500" algn="l"/>
              </a:tabLst>
            </a:pPr>
            <a:r>
              <a:rPr lang="en-US" altLang="zh-CN" sz="2000" b="1" dirty="0" err="1" smtClean="0"/>
              <a:t>readcount</a:t>
            </a:r>
            <a:r>
              <a:rPr lang="en-US" altLang="zh-CN" sz="2000" b="1" dirty="0" smtClean="0"/>
              <a:t>/</a:t>
            </a:r>
            <a:r>
              <a:rPr lang="zh-CN" altLang="en-US" sz="2000" b="1" dirty="0" smtClean="0"/>
              <a:t>读者计数</a:t>
            </a:r>
            <a:endParaRPr lang="zh-CN" altLang="en-US" sz="2000" b="1" dirty="0"/>
          </a:p>
          <a:p>
            <a:pPr lvl="1" eaLnBrk="1" hangingPunct="1">
              <a:tabLst>
                <a:tab pos="2232025" algn="l"/>
                <a:tab pos="2513013" algn="l"/>
                <a:tab pos="2857500" algn="l"/>
              </a:tabLst>
            </a:pPr>
            <a:r>
              <a:rPr lang="en-US" altLang="zh-CN" sz="2000" b="1" dirty="0"/>
              <a:t>semaphore </a:t>
            </a:r>
            <a:r>
              <a:rPr lang="en-US" altLang="zh-CN" sz="2000" b="1" dirty="0" err="1" smtClean="0"/>
              <a:t>mutex</a:t>
            </a:r>
            <a:endParaRPr lang="en-US" altLang="zh-CN" sz="2000" b="1" dirty="0" smtClean="0"/>
          </a:p>
          <a:p>
            <a:pPr lvl="1" eaLnBrk="1" hangingPunct="1">
              <a:tabLst>
                <a:tab pos="2232025" algn="l"/>
                <a:tab pos="2513013" algn="l"/>
                <a:tab pos="2857500" algn="l"/>
              </a:tabLst>
            </a:pPr>
            <a:r>
              <a:rPr lang="en-US" altLang="zh-CN" sz="2000" b="1" dirty="0"/>
              <a:t> </a:t>
            </a:r>
            <a:r>
              <a:rPr lang="en-US" altLang="zh-CN" sz="2000" b="1" dirty="0" smtClean="0"/>
              <a:t>               /</a:t>
            </a:r>
            <a:r>
              <a:rPr lang="zh-CN" altLang="en-US" sz="2000" b="1" dirty="0" smtClean="0"/>
              <a:t>控制对</a:t>
            </a:r>
            <a:r>
              <a:rPr lang="en-US" altLang="zh-CN" sz="2000" b="1" dirty="0" err="1" smtClean="0"/>
              <a:t>readcount</a:t>
            </a:r>
            <a:r>
              <a:rPr lang="zh-CN" altLang="en-US" sz="2000" b="1" dirty="0" smtClean="0"/>
              <a:t>互斥访问</a:t>
            </a:r>
            <a:r>
              <a:rPr lang="en-US" altLang="zh-CN" sz="2000" b="1" dirty="0" smtClean="0"/>
              <a:t>  </a:t>
            </a:r>
            <a:endParaRPr lang="en-US" altLang="zh-CN" sz="2000" b="1"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36</a:t>
            </a:fld>
            <a:endParaRPr kumimoji="1" lang="zh-CN" altLang="en-US"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0575"/>
            <a:ext cx="9144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064688" y="-1"/>
            <a:ext cx="2100255" cy="461665"/>
          </a:xfrm>
          <a:prstGeom prst="rect">
            <a:avLst/>
          </a:prstGeom>
          <a:solidFill>
            <a:schemeClr val="bg1"/>
          </a:solidFill>
        </p:spPr>
        <p:txBody>
          <a:bodyPr wrap="none" rtlCol="0">
            <a:spAutoFit/>
          </a:bodyPr>
          <a:lstStyle/>
          <a:p>
            <a:r>
              <a:rPr lang="en-US" altLang="zh-CN" sz="2400" i="1" dirty="0" err="1">
                <a:solidFill>
                  <a:srgbClr val="FF0000"/>
                </a:solidFill>
              </a:rPr>
              <a:t>w</a:t>
            </a:r>
            <a:r>
              <a:rPr lang="en-US" altLang="zh-CN" sz="2400" i="1" dirty="0" err="1" smtClean="0">
                <a:solidFill>
                  <a:srgbClr val="FF0000"/>
                </a:solidFill>
              </a:rPr>
              <a:t>rt</a:t>
            </a:r>
            <a:r>
              <a:rPr lang="en-US" altLang="zh-CN" sz="2400" dirty="0" smtClean="0"/>
              <a:t>  </a:t>
            </a:r>
            <a:r>
              <a:rPr lang="en-US" altLang="zh-CN" sz="2400" dirty="0" err="1" smtClean="0"/>
              <a:t>vs</a:t>
            </a:r>
            <a:r>
              <a:rPr lang="en-US" altLang="zh-CN" sz="2400" dirty="0" smtClean="0"/>
              <a:t>  </a:t>
            </a:r>
            <a:r>
              <a:rPr lang="en-US" altLang="zh-CN" sz="2400" i="1" dirty="0" smtClean="0">
                <a:solidFill>
                  <a:srgbClr val="FF0000"/>
                </a:solidFill>
              </a:rPr>
              <a:t>bridge</a:t>
            </a:r>
            <a:endParaRPr lang="zh-CN" altLang="en-US" sz="2400" i="1" dirty="0">
              <a:solidFill>
                <a:srgbClr val="FF0000"/>
              </a:solidFill>
            </a:endParaRPr>
          </a:p>
        </p:txBody>
      </p:sp>
      <p:sp>
        <p:nvSpPr>
          <p:cNvPr id="13" name="TextBox 12"/>
          <p:cNvSpPr txBox="1"/>
          <p:nvPr/>
        </p:nvSpPr>
        <p:spPr>
          <a:xfrm>
            <a:off x="6127867" y="4722978"/>
            <a:ext cx="5720831" cy="1938992"/>
          </a:xfrm>
          <a:prstGeom prst="rect">
            <a:avLst/>
          </a:prstGeom>
          <a:solidFill>
            <a:schemeClr val="bg1">
              <a:lumMod val="95000"/>
            </a:schemeClr>
          </a:solidFill>
        </p:spPr>
        <p:txBody>
          <a:bodyPr wrap="square" rtlCol="0">
            <a:spAutoFit/>
          </a:bodyPr>
          <a:lstStyle/>
          <a:p>
            <a:pPr lvl="1" eaLnBrk="1" hangingPunct="1">
              <a:tabLst>
                <a:tab pos="2232025" algn="l"/>
                <a:tab pos="2513013" algn="l"/>
                <a:tab pos="2857500" algn="l"/>
              </a:tabLst>
            </a:pPr>
            <a:r>
              <a:rPr lang="zh-CN" altLang="en-US" sz="2000" b="1" dirty="0" smtClean="0"/>
              <a:t>过桥问题：</a:t>
            </a:r>
            <a:endParaRPr lang="en-US" altLang="zh-CN" sz="2000" b="1" dirty="0" smtClean="0"/>
          </a:p>
          <a:p>
            <a:pPr lvl="1" eaLnBrk="1" hangingPunct="1">
              <a:tabLst>
                <a:tab pos="2232025" algn="l"/>
                <a:tab pos="2513013" algn="l"/>
                <a:tab pos="2857500" algn="l"/>
              </a:tabLst>
            </a:pPr>
            <a:r>
              <a:rPr lang="zh-CN" altLang="en-US" sz="2000" b="1" dirty="0" smtClean="0"/>
              <a:t>两队，无写者</a:t>
            </a:r>
            <a:endParaRPr lang="en-US" altLang="zh-CN" sz="2000" b="1" dirty="0" smtClean="0"/>
          </a:p>
          <a:p>
            <a:pPr lvl="1" eaLnBrk="1" hangingPunct="1">
              <a:tabLst>
                <a:tab pos="2232025" algn="l"/>
                <a:tab pos="2513013" algn="l"/>
                <a:tab pos="2857500" algn="l"/>
              </a:tabLst>
            </a:pPr>
            <a:r>
              <a:rPr lang="en-US" altLang="zh-CN" sz="2000" b="1" dirty="0" smtClean="0"/>
              <a:t>semaphore  bridge/</a:t>
            </a:r>
            <a:r>
              <a:rPr lang="zh-CN" altLang="en-US" sz="2000" b="1" dirty="0" smtClean="0"/>
              <a:t>桥控制权</a:t>
            </a:r>
            <a:endParaRPr lang="zh-CN" altLang="en-US" sz="2000" b="1" dirty="0"/>
          </a:p>
          <a:p>
            <a:pPr lvl="1" eaLnBrk="1" hangingPunct="1">
              <a:tabLst>
                <a:tab pos="2232025" algn="l"/>
                <a:tab pos="2513013" algn="l"/>
                <a:tab pos="2857500" algn="l"/>
              </a:tabLst>
            </a:pPr>
            <a:r>
              <a:rPr lang="en-US" altLang="zh-CN" sz="2000" b="1" dirty="0"/>
              <a:t>c</a:t>
            </a:r>
            <a:r>
              <a:rPr lang="en-US" altLang="zh-CN" sz="2000" b="1" dirty="0" smtClean="0"/>
              <a:t>ount1, count2 </a:t>
            </a:r>
            <a:r>
              <a:rPr lang="zh-CN" altLang="en-US" sz="2000" b="1" dirty="0" smtClean="0"/>
              <a:t>分别对</a:t>
            </a:r>
            <a:r>
              <a:rPr lang="en-US" altLang="zh-CN" sz="2000" b="1" dirty="0" smtClean="0"/>
              <a:t>/</a:t>
            </a:r>
            <a:r>
              <a:rPr lang="zh-CN" altLang="en-US" sz="2000" b="1" dirty="0" smtClean="0"/>
              <a:t>两队计数</a:t>
            </a:r>
            <a:endParaRPr lang="zh-CN" altLang="en-US" sz="2000" b="1" dirty="0"/>
          </a:p>
          <a:p>
            <a:pPr lvl="1" eaLnBrk="1" hangingPunct="1">
              <a:tabLst>
                <a:tab pos="2232025" algn="l"/>
                <a:tab pos="2513013" algn="l"/>
                <a:tab pos="2857500" algn="l"/>
              </a:tabLst>
            </a:pPr>
            <a:r>
              <a:rPr lang="en-US" altLang="zh-CN" sz="2000" b="1" dirty="0"/>
              <a:t>semaphore </a:t>
            </a:r>
            <a:r>
              <a:rPr lang="en-US" altLang="zh-CN" sz="2000" b="1" dirty="0" smtClean="0"/>
              <a:t>mutex1, mutex2</a:t>
            </a:r>
          </a:p>
          <a:p>
            <a:pPr lvl="1" eaLnBrk="1" hangingPunct="1">
              <a:tabLst>
                <a:tab pos="2232025" algn="l"/>
                <a:tab pos="2513013" algn="l"/>
                <a:tab pos="2857500" algn="l"/>
              </a:tabLst>
            </a:pPr>
            <a:r>
              <a:rPr lang="en-US" altLang="zh-CN" sz="2000" b="1" dirty="0"/>
              <a:t> </a:t>
            </a:r>
            <a:r>
              <a:rPr lang="en-US" altLang="zh-CN" sz="2000" b="1" dirty="0" smtClean="0"/>
              <a:t>    /</a:t>
            </a:r>
            <a:r>
              <a:rPr lang="zh-CN" altLang="en-US" sz="2000" b="1" dirty="0" smtClean="0"/>
              <a:t>控制对</a:t>
            </a:r>
            <a:r>
              <a:rPr lang="en-US" altLang="zh-CN" sz="2000" b="1" dirty="0" smtClean="0"/>
              <a:t>count1,count2</a:t>
            </a:r>
            <a:r>
              <a:rPr lang="zh-CN" altLang="en-US" sz="2000" b="1" dirty="0" smtClean="0"/>
              <a:t>的互斥访问</a:t>
            </a:r>
            <a:r>
              <a:rPr lang="en-US" altLang="zh-CN" sz="2000" b="1" dirty="0" smtClean="0"/>
              <a:t>  </a:t>
            </a:r>
            <a:endParaRPr lang="en-US" altLang="zh-CN" sz="2000" b="1" dirty="0"/>
          </a:p>
        </p:txBody>
      </p:sp>
      <p:sp>
        <p:nvSpPr>
          <p:cNvPr id="14" name="右箭头 13"/>
          <p:cNvSpPr/>
          <p:nvPr/>
        </p:nvSpPr>
        <p:spPr bwMode="auto">
          <a:xfrm>
            <a:off x="5663192" y="5642402"/>
            <a:ext cx="792088" cy="288032"/>
          </a:xfrm>
          <a:prstGeom prst="righ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440150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1" y="0"/>
            <a:ext cx="10461077" cy="991402"/>
          </a:xfrm>
        </p:spPr>
        <p:txBody>
          <a:bodyPr>
            <a:no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8 Extended 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2</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r>
            <a:b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br>
            <a:r>
              <a:rPr lang="zh-CN" altLang="en-US" sz="2400" kern="1200" dirty="0" smtClean="0">
                <a:solidFill>
                  <a:srgbClr val="FF0000"/>
                </a:solidFill>
                <a:latin typeface="微软雅黑" panose="020B0503020204020204" pitchFamily="2" charset="-122"/>
                <a:ea typeface="微软雅黑" panose="020B0503020204020204" pitchFamily="2" charset="-122"/>
                <a:cs typeface="+mj-cs"/>
              </a:rPr>
              <a:t>允许最多</a:t>
            </a:r>
            <a:r>
              <a:rPr lang="en-US" altLang="zh-CN" sz="2400" kern="1200" dirty="0" smtClean="0">
                <a:solidFill>
                  <a:srgbClr val="FF0000"/>
                </a:solidFill>
                <a:latin typeface="微软雅黑" panose="020B0503020204020204" pitchFamily="2" charset="-122"/>
                <a:ea typeface="微软雅黑" panose="020B0503020204020204" pitchFamily="2" charset="-122"/>
                <a:cs typeface="+mj-cs"/>
              </a:rPr>
              <a:t>M</a:t>
            </a:r>
            <a:r>
              <a:rPr lang="zh-CN" altLang="en-US" sz="2400" kern="1200" dirty="0" smtClean="0">
                <a:solidFill>
                  <a:srgbClr val="FF0000"/>
                </a:solidFill>
                <a:latin typeface="微软雅黑" panose="020B0503020204020204" pitchFamily="2" charset="-122"/>
                <a:ea typeface="微软雅黑" panose="020B0503020204020204" pitchFamily="2" charset="-122"/>
                <a:cs typeface="+mj-cs"/>
              </a:rPr>
              <a:t>个</a:t>
            </a:r>
            <a:r>
              <a:rPr lang="zh-CN" altLang="en-US" sz="2400" kern="1200" dirty="0">
                <a:solidFill>
                  <a:srgbClr val="FF0000"/>
                </a:solidFill>
                <a:latin typeface="微软雅黑" panose="020B0503020204020204" pitchFamily="2" charset="-122"/>
                <a:ea typeface="微软雅黑" panose="020B0503020204020204" pitchFamily="2" charset="-122"/>
                <a:cs typeface="+mj-cs"/>
              </a:rPr>
              <a:t>读者同时读</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利用信号量</a:t>
            </a:r>
            <a:r>
              <a:rPr lang="en-US" altLang="zh-CN" sz="2400" dirty="0">
                <a:latin typeface="微软雅黑" panose="020B0503020204020204" pitchFamily="34" charset="-122"/>
                <a:ea typeface="微软雅黑" panose="020B0503020204020204" pitchFamily="34" charset="-122"/>
              </a:rPr>
              <a:t>empty with initial value M</a:t>
            </a:r>
            <a:endParaRPr lang="en-US" altLang="zh-CN" sz="2400" dirty="0" smtClean="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If </a:t>
            </a:r>
            <a:r>
              <a:rPr lang="en-US" altLang="zh-CN" sz="2400" dirty="0">
                <a:latin typeface="微软雅黑" panose="020B0503020204020204" pitchFamily="34" charset="-122"/>
                <a:ea typeface="微软雅黑" panose="020B0503020204020204" pitchFamily="34" charset="-122"/>
              </a:rPr>
              <a:t>a writer is in its critical section while </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readers</a:t>
            </a:r>
            <a:r>
              <a:rPr lang="en-US" altLang="zh-CN" sz="2400" dirty="0">
                <a:latin typeface="微软雅黑" panose="020B0503020204020204" pitchFamily="34" charset="-122"/>
                <a:ea typeface="微软雅黑" panose="020B0503020204020204" pitchFamily="34" charset="-122"/>
              </a:rPr>
              <a:t> are </a:t>
            </a:r>
            <a:r>
              <a:rPr lang="en-US" altLang="zh-CN" sz="2400" dirty="0" smtClean="0">
                <a:latin typeface="微软雅黑" panose="020B0503020204020204" pitchFamily="34" charset="-122"/>
                <a:ea typeface="微软雅黑" panose="020B0503020204020204" pitchFamily="34" charset="-122"/>
              </a:rPr>
              <a:t>waiting</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first reader is queued on </a:t>
            </a:r>
            <a:r>
              <a:rPr lang="en-US" altLang="zh-CN" sz="2400" dirty="0" err="1" smtClean="0">
                <a:solidFill>
                  <a:srgbClr val="FF0000"/>
                </a:solidFill>
                <a:latin typeface="微软雅黑" panose="020B0503020204020204" pitchFamily="34" charset="-122"/>
                <a:ea typeface="微软雅黑" panose="020B0503020204020204" pitchFamily="34" charset="-122"/>
              </a:rPr>
              <a:t>wrt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other </a:t>
            </a:r>
            <a:r>
              <a:rPr lang="en-US" altLang="zh-CN" sz="2400" i="1" dirty="0">
                <a:latin typeface="微软雅黑" panose="020B0503020204020204" pitchFamily="34" charset="-122"/>
                <a:ea typeface="微软雅黑" panose="020B0503020204020204" pitchFamily="34" charset="-122"/>
              </a:rPr>
              <a:t>n-1</a:t>
            </a:r>
            <a:r>
              <a:rPr lang="en-US" altLang="zh-CN" sz="2400" dirty="0">
                <a:latin typeface="微软雅黑" panose="020B0503020204020204" pitchFamily="34" charset="-122"/>
                <a:ea typeface="微软雅黑" panose="020B0503020204020204" pitchFamily="34" charset="-122"/>
              </a:rPr>
              <a:t> readers are queued on </a:t>
            </a:r>
            <a:r>
              <a:rPr lang="en-US" altLang="zh-CN" sz="2400" dirty="0" err="1">
                <a:solidFill>
                  <a:srgbClr val="FF0000"/>
                </a:solidFill>
                <a:latin typeface="微软雅黑" panose="020B0503020204020204" pitchFamily="34" charset="-122"/>
                <a:ea typeface="微软雅黑" panose="020B0503020204020204" pitchFamily="34" charset="-122"/>
              </a:rPr>
              <a:t>mutex</a:t>
            </a:r>
            <a:endParaRPr lang="en-US" altLang="zh-CN" sz="2400" dirty="0">
              <a:solidFill>
                <a:srgbClr val="FF0000"/>
              </a:solidFill>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 If </a:t>
            </a:r>
            <a:r>
              <a:rPr lang="en-US" altLang="zh-CN" sz="2400" dirty="0">
                <a:solidFill>
                  <a:srgbClr val="FF0000"/>
                </a:solidFill>
                <a:latin typeface="微软雅黑" panose="020B0503020204020204" pitchFamily="34" charset="-122"/>
                <a:ea typeface="微软雅黑" panose="020B0503020204020204" pitchFamily="34" charset="-122"/>
              </a:rPr>
              <a:t>M</a:t>
            </a:r>
            <a:r>
              <a:rPr lang="en-US" altLang="zh-CN" sz="2400" dirty="0">
                <a:latin typeface="微软雅黑" panose="020B0503020204020204" pitchFamily="34" charset="-122"/>
                <a:ea typeface="微软雅黑" panose="020B0503020204020204" pitchFamily="34" charset="-122"/>
              </a:rPr>
              <a:t> readers are in their critical sections while the writers and other more readers are </a:t>
            </a:r>
            <a:r>
              <a:rPr lang="en-US" altLang="zh-CN" sz="2400" dirty="0" smtClean="0">
                <a:latin typeface="微软雅黑" panose="020B0503020204020204" pitchFamily="34" charset="-122"/>
                <a:ea typeface="微软雅黑" panose="020B0503020204020204" pitchFamily="34" charset="-122"/>
              </a:rPr>
              <a:t>waiting</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tabLst>
                <a:tab pos="2232025" algn="l"/>
                <a:tab pos="2513013" algn="l"/>
                <a:tab pos="2857500" algn="l"/>
              </a:tabLst>
            </a:pPr>
            <a:r>
              <a:rPr lang="en-US" altLang="zh-CN" sz="2400" dirty="0">
                <a:latin typeface="微软雅黑" panose="020B0503020204020204" pitchFamily="34" charset="-122"/>
                <a:ea typeface="微软雅黑" panose="020B0503020204020204" pitchFamily="34" charset="-122"/>
              </a:rPr>
              <a:t>the writers are queued on </a:t>
            </a:r>
            <a:r>
              <a:rPr lang="en-US" altLang="zh-CN" sz="2400" dirty="0" err="1" smtClean="0">
                <a:solidFill>
                  <a:srgbClr val="FF0000"/>
                </a:solidFill>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tabLst>
                <a:tab pos="2232025" algn="l"/>
                <a:tab pos="2513013" algn="l"/>
                <a:tab pos="2857500" algn="l"/>
              </a:tabLst>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other </a:t>
            </a:r>
            <a:r>
              <a:rPr lang="en-US" altLang="zh-CN" sz="2400" dirty="0" smtClean="0">
                <a:latin typeface="微软雅黑" panose="020B0503020204020204" pitchFamily="34" charset="-122"/>
                <a:ea typeface="微软雅黑" panose="020B0503020204020204" pitchFamily="34" charset="-122"/>
              </a:rPr>
              <a:t>more readers are </a:t>
            </a:r>
            <a:r>
              <a:rPr lang="en-US" altLang="zh-CN" sz="2400" dirty="0">
                <a:latin typeface="微软雅黑" panose="020B0503020204020204" pitchFamily="34" charset="-122"/>
                <a:ea typeface="微软雅黑" panose="020B0503020204020204" pitchFamily="34" charset="-122"/>
              </a:rPr>
              <a:t>queued on </a:t>
            </a:r>
            <a:r>
              <a:rPr lang="en-US" altLang="zh-CN" sz="2400" dirty="0" smtClean="0">
                <a:solidFill>
                  <a:srgbClr val="FF0000"/>
                </a:solidFill>
                <a:latin typeface="微软雅黑" panose="020B0503020204020204" pitchFamily="34" charset="-122"/>
                <a:ea typeface="微软雅黑" panose="020B0503020204020204" pitchFamily="34" charset="-122"/>
              </a:rPr>
              <a:t>empty</a:t>
            </a:r>
            <a:endParaRPr lang="en-US" altLang="zh-CN" sz="2400" dirty="0">
              <a:solidFill>
                <a:srgbClr val="FF0000"/>
              </a:solidFill>
              <a:latin typeface="微软雅黑" panose="020B0503020204020204" pitchFamily="34" charset="-122"/>
              <a:ea typeface="微软雅黑" panose="020B0503020204020204" pitchFamily="34" charset="-122"/>
            </a:endParaRPr>
          </a:p>
          <a:p>
            <a:pPr eaLnBrk="1" hangingPunct="1"/>
            <a:endParaRPr lang="zh-CN" altLang="en-US" sz="2400" dirty="0">
              <a:latin typeface="Times New Roman" pitchFamily="18" charset="0"/>
            </a:endParaRPr>
          </a:p>
          <a:p>
            <a:pPr eaLnBrk="1" hangingPunct="1">
              <a:spcBef>
                <a:spcPct val="15000"/>
              </a:spcBef>
            </a:pPr>
            <a:endParaRPr lang="en-US" altLang="zh-CN" dirty="0" smtClean="0">
              <a:latin typeface="Times New Roman" pitchFamily="18" charset="0"/>
            </a:endParaRPr>
          </a:p>
        </p:txBody>
      </p:sp>
    </p:spTree>
    <p:extLst>
      <p:ext uri="{BB962C8B-B14F-4D97-AF65-F5344CB8AC3E}">
        <p14:creationId xmlns:p14="http://schemas.microsoft.com/office/powerpoint/2010/main" val="29069195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8 </a:t>
            </a:r>
            <a:r>
              <a:rPr lang="zh-CN" altLang="en-US" sz="2400" dirty="0" smtClean="0">
                <a:solidFill>
                  <a:srgbClr val="FF0000"/>
                </a:solidFill>
                <a:latin typeface="微软雅黑" panose="020B0503020204020204" pitchFamily="2" charset="-122"/>
                <a:ea typeface="微软雅黑" panose="020B0503020204020204" pitchFamily="2" charset="-122"/>
              </a:rPr>
              <a:t>允许</a:t>
            </a:r>
            <a:r>
              <a:rPr lang="zh-CN" altLang="en-US" sz="2400" dirty="0">
                <a:solidFill>
                  <a:srgbClr val="FF0000"/>
                </a:solidFill>
                <a:latin typeface="微软雅黑" panose="020B0503020204020204" pitchFamily="2" charset="-122"/>
                <a:ea typeface="微软雅黑" panose="020B0503020204020204" pitchFamily="2" charset="-122"/>
              </a:rPr>
              <a:t>最多</a:t>
            </a:r>
            <a:r>
              <a:rPr lang="en-US" altLang="zh-CN" sz="2400" dirty="0">
                <a:solidFill>
                  <a:srgbClr val="FF0000"/>
                </a:solidFill>
                <a:latin typeface="微软雅黑" panose="020B0503020204020204" pitchFamily="2" charset="-122"/>
                <a:ea typeface="微软雅黑" panose="020B0503020204020204" pitchFamily="2" charset="-122"/>
              </a:rPr>
              <a:t>M</a:t>
            </a:r>
            <a:r>
              <a:rPr lang="zh-CN" altLang="en-US" sz="2400" dirty="0">
                <a:solidFill>
                  <a:srgbClr val="FF0000"/>
                </a:solidFill>
                <a:latin typeface="微软雅黑" panose="020B0503020204020204" pitchFamily="2" charset="-122"/>
                <a:ea typeface="微软雅黑" panose="020B0503020204020204" pitchFamily="2" charset="-122"/>
              </a:rPr>
              <a:t>个读者同时读</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增加</a:t>
            </a:r>
            <a:r>
              <a:rPr lang="zh-CN" altLang="en-US" sz="2400" dirty="0">
                <a:latin typeface="微软雅黑" panose="020B0503020204020204" pitchFamily="34" charset="-122"/>
                <a:ea typeface="微软雅黑" panose="020B0503020204020204" pitchFamily="34" charset="-122"/>
              </a:rPr>
              <a:t>信号量</a:t>
            </a:r>
            <a:r>
              <a:rPr lang="en-US" altLang="zh-CN" sz="2400" dirty="0">
                <a:solidFill>
                  <a:srgbClr val="FF0000"/>
                </a:solidFill>
                <a:latin typeface="微软雅黑" panose="020B0503020204020204" pitchFamily="34" charset="-122"/>
                <a:ea typeface="微软雅黑" panose="020B0503020204020204" pitchFamily="34" charset="-122"/>
              </a:rPr>
              <a:t>empty=M</a:t>
            </a:r>
          </a:p>
          <a:p>
            <a:pPr marL="342900" lvl="1" indent="-342900" algn="l"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在</a:t>
            </a:r>
            <a:r>
              <a:rPr lang="en-US" altLang="zh-CN" sz="2400" dirty="0" smtClean="0">
                <a:latin typeface="微软雅黑" panose="020B0503020204020204" pitchFamily="34" charset="-122"/>
                <a:ea typeface="微软雅黑" panose="020B0503020204020204" pitchFamily="34" charset="-122"/>
              </a:rPr>
              <a:t>reader</a:t>
            </a:r>
            <a:r>
              <a:rPr lang="zh-CN" altLang="en-US" sz="2400" dirty="0" smtClean="0">
                <a:latin typeface="微软雅黑" panose="020B0503020204020204" pitchFamily="34" charset="-122"/>
                <a:ea typeface="微软雅黑" panose="020B0503020204020204" pitchFamily="34" charset="-122"/>
              </a:rPr>
              <a:t>代码前后增加 </a:t>
            </a:r>
            <a:r>
              <a:rPr lang="en-US" altLang="zh-CN" sz="2400" dirty="0" smtClean="0">
                <a:latin typeface="微软雅黑" panose="020B0503020204020204" pitchFamily="34" charset="-122"/>
                <a:ea typeface="微软雅黑" panose="020B0503020204020204" pitchFamily="34" charset="-122"/>
              </a:rPr>
              <a:t>wait(empty)</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signal(empty)</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writer</a:t>
            </a:r>
            <a:r>
              <a:rPr lang="zh-CN" altLang="en-US" sz="2400" dirty="0" smtClean="0">
                <a:latin typeface="微软雅黑" panose="020B0503020204020204" pitchFamily="34" charset="-122"/>
                <a:ea typeface="微软雅黑" panose="020B0503020204020204" pitchFamily="34" charset="-122"/>
              </a:rPr>
              <a:t>代码不变</a:t>
            </a:r>
            <a:endParaRPr lang="en-US" altLang="zh-CN" sz="2400"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a:xfrm>
            <a:off x="1742172" y="2454442"/>
            <a:ext cx="4353827" cy="3936733"/>
          </a:xfrm>
          <a:prstGeom prst="rect">
            <a:avLst/>
          </a:prstGeom>
          <a:solidFill>
            <a:schemeClr val="bg1">
              <a:lumMod val="95000"/>
            </a:schemeClr>
          </a:solidFill>
          <a:ln>
            <a:solidFill>
              <a:srgbClr val="FF0000"/>
            </a:solidFill>
          </a:ln>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ct val="15000"/>
              </a:spcBef>
              <a:buFont typeface="Wingdings" pitchFamily="2" charset="2"/>
              <a:buNone/>
              <a:tabLst>
                <a:tab pos="1941513" algn="l"/>
                <a:tab pos="2168525" algn="l"/>
                <a:tab pos="2459038" algn="l"/>
              </a:tabLst>
            </a:pPr>
            <a:r>
              <a:rPr lang="en-US" altLang="zh-CN" sz="2400" dirty="0" smtClean="0">
                <a:solidFill>
                  <a:srgbClr val="FF0000"/>
                </a:solidFill>
                <a:latin typeface="微软雅黑" panose="020B0503020204020204" pitchFamily="34" charset="-122"/>
                <a:ea typeface="微软雅黑" panose="020B0503020204020204" pitchFamily="34" charset="-122"/>
              </a:rPr>
              <a:t>wait(empty)                   </a:t>
            </a:r>
            <a:endParaRPr lang="en-US" altLang="zh-CN" sz="2400" dirty="0" smtClean="0">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err="1" smtClean="0">
                <a:latin typeface="微软雅黑" panose="020B0503020204020204" pitchFamily="34" charset="-122"/>
                <a:ea typeface="微软雅黑" panose="020B0503020204020204" pitchFamily="34" charset="-122"/>
              </a:rPr>
              <a:t>readcount</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if (</a:t>
            </a:r>
            <a:r>
              <a:rPr lang="en-US" altLang="zh-CN" sz="2400" dirty="0" err="1" smtClean="0">
                <a:latin typeface="微软雅黑" panose="020B0503020204020204" pitchFamily="34" charset="-122"/>
                <a:ea typeface="微软雅黑" panose="020B0503020204020204" pitchFamily="34" charset="-122"/>
              </a:rPr>
              <a:t>readcount</a:t>
            </a:r>
            <a:r>
              <a:rPr lang="en-US" altLang="zh-CN" sz="2400" dirty="0" smtClean="0">
                <a:latin typeface="微软雅黑" panose="020B0503020204020204" pitchFamily="34" charset="-122"/>
                <a:ea typeface="微软雅黑" panose="020B0503020204020204" pitchFamily="34" charset="-122"/>
              </a:rPr>
              <a:t> == 1) </a:t>
            </a: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reading is performed</a:t>
            </a:r>
          </a:p>
          <a:p>
            <a:pPr>
              <a:lnSpc>
                <a:spcPct val="125000"/>
              </a:lnSpc>
              <a:spcBef>
                <a:spcPct val="15000"/>
              </a:spcBef>
              <a:buFont typeface="Wingdings" pitchFamily="2" charset="2"/>
              <a:buNone/>
              <a:tabLst>
                <a:tab pos="1941513" algn="l"/>
                <a:tab pos="2168525" algn="l"/>
                <a:tab pos="2459038" algn="l"/>
              </a:tabLst>
            </a:pPr>
            <a:r>
              <a:rPr lang="en-US" altLang="zh-CN" sz="2400" dirty="0" smtClean="0">
                <a:latin typeface="微软雅黑" panose="020B0503020204020204" pitchFamily="34" charset="-122"/>
                <a:ea typeface="微软雅黑" panose="020B0503020204020204" pitchFamily="34" charset="-122"/>
              </a:rPr>
              <a:t>       …</a:t>
            </a:r>
          </a:p>
        </p:txBody>
      </p:sp>
      <p:sp>
        <p:nvSpPr>
          <p:cNvPr id="10" name="Rectangle 3"/>
          <p:cNvSpPr txBox="1">
            <a:spLocks noChangeArrowheads="1"/>
          </p:cNvSpPr>
          <p:nvPr/>
        </p:nvSpPr>
        <p:spPr>
          <a:xfrm>
            <a:off x="6096000" y="2444817"/>
            <a:ext cx="4299284" cy="3946358"/>
          </a:xfrm>
          <a:prstGeom prst="rect">
            <a:avLst/>
          </a:prstGeom>
          <a:solidFill>
            <a:schemeClr val="bg1">
              <a:lumMod val="95000"/>
            </a:schemeClr>
          </a:solidFill>
          <a:ln>
            <a:solidFill>
              <a:srgbClr val="FF0000"/>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wait(</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               </a:t>
            </a:r>
          </a:p>
          <a:p>
            <a:pPr>
              <a:lnSpc>
                <a:spcPct val="125000"/>
              </a:lnSpc>
              <a:spcBef>
                <a:spcPct val="15000"/>
              </a:spcBef>
              <a:tabLst>
                <a:tab pos="1941513" algn="l"/>
                <a:tab pos="2168525" algn="l"/>
                <a:tab pos="2459038" algn="l"/>
              </a:tabLst>
            </a:pPr>
            <a:r>
              <a:rPr lang="en-US" altLang="zh-CN" sz="2400" dirty="0" err="1">
                <a:solidFill>
                  <a:schemeClr val="tx1"/>
                </a:solidFill>
                <a:latin typeface="微软雅黑" panose="020B0503020204020204" pitchFamily="34" charset="-122"/>
                <a:ea typeface="微软雅黑" panose="020B0503020204020204" pitchFamily="34" charset="-122"/>
              </a:rPr>
              <a:t>readcount</a:t>
            </a:r>
            <a:r>
              <a:rPr lang="en-US" altLang="zh-CN" sz="2400" dirty="0">
                <a:solidFill>
                  <a:schemeClr val="tx1"/>
                </a:solidFill>
                <a:latin typeface="微软雅黑" panose="020B0503020204020204" pitchFamily="34" charset="-122"/>
                <a:ea typeface="微软雅黑" panose="020B0503020204020204" pitchFamily="34" charset="-122"/>
              </a:rPr>
              <a:t>--;             </a:t>
            </a:r>
          </a:p>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 if (</a:t>
            </a:r>
            <a:r>
              <a:rPr lang="en-US" altLang="zh-CN" sz="2400" dirty="0" err="1">
                <a:solidFill>
                  <a:schemeClr val="tx1"/>
                </a:solidFill>
                <a:latin typeface="微软雅黑" panose="020B0503020204020204" pitchFamily="34" charset="-122"/>
                <a:ea typeface="微软雅黑" panose="020B0503020204020204" pitchFamily="34" charset="-122"/>
              </a:rPr>
              <a:t>readcount</a:t>
            </a:r>
            <a:r>
              <a:rPr lang="en-US" altLang="zh-CN" sz="2400" dirty="0">
                <a:solidFill>
                  <a:schemeClr val="tx1"/>
                </a:solidFill>
                <a:latin typeface="微软雅黑" panose="020B0503020204020204" pitchFamily="34" charset="-122"/>
                <a:ea typeface="微软雅黑" panose="020B0503020204020204" pitchFamily="34" charset="-122"/>
              </a:rPr>
              <a:t> == 0)  </a:t>
            </a:r>
          </a:p>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signal(</a:t>
            </a:r>
            <a:r>
              <a:rPr lang="en-US" altLang="zh-CN" sz="2400" dirty="0" err="1">
                <a:solidFill>
                  <a:schemeClr val="tx1"/>
                </a:solidFill>
                <a:latin typeface="微软雅黑" panose="020B0503020204020204" pitchFamily="34" charset="-122"/>
                <a:ea typeface="微软雅黑" panose="020B0503020204020204" pitchFamily="34" charset="-122"/>
              </a:rPr>
              <a:t>wrt</a:t>
            </a:r>
            <a:r>
              <a:rPr lang="en-US" altLang="zh-CN" sz="2400" dirty="0">
                <a:solidFill>
                  <a:schemeClr val="tx1"/>
                </a:solidFill>
                <a:latin typeface="微软雅黑" panose="020B0503020204020204" pitchFamily="34" charset="-122"/>
                <a:ea typeface="微软雅黑" panose="020B0503020204020204" pitchFamily="34" charset="-122"/>
              </a:rPr>
              <a:t>);              </a:t>
            </a:r>
          </a:p>
          <a:p>
            <a:pPr>
              <a:lnSpc>
                <a:spcPct val="125000"/>
              </a:lnSpc>
              <a:spcBef>
                <a:spcPct val="15000"/>
              </a:spcBef>
              <a:tabLst>
                <a:tab pos="1941513" algn="l"/>
                <a:tab pos="2168525" algn="l"/>
                <a:tab pos="2459038" algn="l"/>
              </a:tabLst>
            </a:pPr>
            <a:r>
              <a:rPr lang="en-US" altLang="zh-CN" sz="2400" dirty="0">
                <a:solidFill>
                  <a:schemeClr val="tx1"/>
                </a:solidFill>
                <a:latin typeface="微软雅黑" panose="020B0503020204020204" pitchFamily="34" charset="-122"/>
                <a:ea typeface="微软雅黑" panose="020B0503020204020204" pitchFamily="34" charset="-122"/>
              </a:rPr>
              <a:t>signal(</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       </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tabLst>
                <a:tab pos="1941513" algn="l"/>
                <a:tab pos="2168525" algn="l"/>
                <a:tab pos="2459038" algn="l"/>
              </a:tabLst>
            </a:pPr>
            <a:r>
              <a:rPr lang="en-US" altLang="zh-CN" sz="2400" dirty="0">
                <a:solidFill>
                  <a:srgbClr val="FF0000"/>
                </a:solidFill>
                <a:latin typeface="微软雅黑" panose="020B0503020204020204" pitchFamily="34" charset="-122"/>
                <a:ea typeface="微软雅黑" panose="020B0503020204020204" pitchFamily="34" charset="-122"/>
              </a:rPr>
              <a:t>signal(empty)</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23412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8:  </a:t>
            </a:r>
            <a:r>
              <a:rPr lang="zh-CN" altLang="en-US" dirty="0" smtClean="0">
                <a:latin typeface="Times New Roman" pitchFamily="18" charset="0"/>
              </a:rPr>
              <a:t>两</a:t>
            </a:r>
            <a:r>
              <a:rPr lang="zh-CN" altLang="en-US" dirty="0">
                <a:latin typeface="Times New Roman" pitchFamily="18" charset="0"/>
              </a:rPr>
              <a:t>队士兵，左队最多只允许</a:t>
            </a:r>
            <a:r>
              <a:rPr lang="en-US" altLang="zh-CN" dirty="0">
                <a:latin typeface="Times New Roman" pitchFamily="18" charset="0"/>
              </a:rPr>
              <a:t>M</a:t>
            </a:r>
            <a:r>
              <a:rPr lang="zh-CN" altLang="en-US" dirty="0">
                <a:latin typeface="Times New Roman" pitchFamily="18" charset="0"/>
              </a:rPr>
              <a:t>个士兵上桥，右队最多只允许</a:t>
            </a:r>
            <a:r>
              <a:rPr lang="en-US" altLang="zh-CN" dirty="0">
                <a:latin typeface="Times New Roman" pitchFamily="18" charset="0"/>
              </a:rPr>
              <a:t>N</a:t>
            </a:r>
            <a:r>
              <a:rPr lang="zh-CN" altLang="en-US" dirty="0">
                <a:latin typeface="Times New Roman" pitchFamily="18" charset="0"/>
              </a:rPr>
              <a:t>个士兵上桥</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41696" y="1118135"/>
            <a:ext cx="11545503" cy="5013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dirty="0">
                <a:latin typeface="微软雅黑" panose="020B0503020204020204" pitchFamily="34" charset="-122"/>
                <a:ea typeface="微软雅黑" panose="020B0503020204020204" pitchFamily="34" charset="-122"/>
              </a:rPr>
              <a:t>两队士兵，左队最多只允许</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个士兵上桥，右队最多只允许</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个士兵上</a:t>
            </a:r>
            <a:r>
              <a:rPr lang="zh-CN" altLang="en-US" dirty="0" smtClean="0">
                <a:latin typeface="微软雅黑" panose="020B0503020204020204" pitchFamily="34" charset="-122"/>
                <a:ea typeface="微软雅黑" panose="020B0503020204020204" pitchFamily="34" charset="-122"/>
              </a:rPr>
              <a:t>桥</a:t>
            </a:r>
            <a:endParaRPr lang="en-US" altLang="zh-CN"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dirty="0" smtClean="0">
                <a:latin typeface="微软雅黑" panose="020B0503020204020204" pitchFamily="34" charset="-122"/>
                <a:ea typeface="微软雅黑" panose="020B0503020204020204" pitchFamily="34" charset="-122"/>
              </a:rPr>
              <a:t>或</a:t>
            </a:r>
            <a:r>
              <a:rPr lang="zh-CN" altLang="en-US" dirty="0">
                <a:latin typeface="微软雅黑" panose="020B0503020204020204" pitchFamily="34" charset="-122"/>
                <a:ea typeface="微软雅黑" panose="020B0503020204020204" pitchFamily="34" charset="-122"/>
              </a:rPr>
              <a:t>：当一队士兵上桥、依次通过</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个人后，应放弃桥的控制权，允许另一队士兵</a:t>
            </a:r>
            <a:r>
              <a:rPr lang="zh-CN" altLang="en-US" dirty="0" smtClean="0">
                <a:latin typeface="微软雅黑" panose="020B0503020204020204" pitchFamily="34" charset="-122"/>
                <a:ea typeface="微软雅黑" panose="020B0503020204020204" pitchFamily="34" charset="-122"/>
              </a:rPr>
              <a:t>通过</a:t>
            </a:r>
            <a:endParaRPr lang="en-US" altLang="zh-CN" sz="2400" dirty="0" smtClean="0">
              <a:latin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dirty="0" smtClean="0">
                <a:latin typeface="微软雅黑" panose="020B0503020204020204" pitchFamily="34" charset="-122"/>
                <a:ea typeface="微软雅黑" panose="020B0503020204020204" pitchFamily="34" charset="-122"/>
              </a:rPr>
              <a:t>方法</a:t>
            </a:r>
            <a:endParaRPr lang="en-US" altLang="zh-CN"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dirty="0" smtClean="0">
                <a:latin typeface="微软雅黑" panose="020B0503020204020204" pitchFamily="34" charset="-122"/>
                <a:ea typeface="微软雅黑" panose="020B0503020204020204" pitchFamily="34" charset="-122"/>
              </a:rPr>
              <a:t>对左、右两队士兵，增加</a:t>
            </a:r>
            <a:r>
              <a:rPr lang="en-US" altLang="zh-CN" dirty="0" err="1" smtClean="0">
                <a:latin typeface="微软雅黑" panose="020B0503020204020204" pitchFamily="34" charset="-122"/>
                <a:ea typeface="微软雅黑" panose="020B0503020204020204" pitchFamily="34" charset="-122"/>
              </a:rPr>
              <a:t>emptyL</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emptyR</a:t>
            </a:r>
            <a:r>
              <a:rPr lang="zh-CN" altLang="en-US" dirty="0" smtClean="0">
                <a:latin typeface="微软雅黑" panose="020B0503020204020204" pitchFamily="34" charset="-122"/>
                <a:ea typeface="微软雅黑" panose="020B0503020204020204" pitchFamily="34" charset="-122"/>
              </a:rPr>
              <a:t>，控制上桥士兵的总数</a:t>
            </a:r>
            <a:endParaRPr lang="en-US" altLang="zh-CN"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dirty="0" smtClean="0">
                <a:latin typeface="微软雅黑" panose="020B0503020204020204" pitchFamily="34" charset="-122"/>
                <a:ea typeface="微软雅黑" panose="020B0503020204020204" pitchFamily="34" charset="-122"/>
              </a:rPr>
              <a:t>初始</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emptyL</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emptyR</a:t>
            </a:r>
            <a:r>
              <a:rPr lang="en-US" altLang="zh-CN" dirty="0">
                <a:latin typeface="微软雅黑" panose="020B0503020204020204" pitchFamily="34" charset="-122"/>
                <a:ea typeface="微软雅黑" panose="020B0503020204020204" pitchFamily="34" charset="-122"/>
              </a:rPr>
              <a:t>=N</a:t>
            </a:r>
          </a:p>
          <a:p>
            <a:pPr>
              <a:spcBef>
                <a:spcPct val="15000"/>
              </a:spcBef>
              <a:tabLst>
                <a:tab pos="2232025" algn="l"/>
                <a:tab pos="2513013" algn="l"/>
                <a:tab pos="2857500" algn="l"/>
              </a:tabLst>
              <a:defRPr/>
            </a:pPr>
            <a:endParaRPr lang="en-US" altLang="zh-CN" sz="2400" dirty="0" smtClean="0">
              <a:latin typeface="Times New Roman" pitchFamily="18" charset="0"/>
            </a:endParaRPr>
          </a:p>
        </p:txBody>
      </p:sp>
      <p:grpSp>
        <p:nvGrpSpPr>
          <p:cNvPr id="8" name="Group 20"/>
          <p:cNvGrpSpPr>
            <a:grpSpLocks/>
          </p:cNvGrpSpPr>
          <p:nvPr/>
        </p:nvGrpSpPr>
        <p:grpSpPr bwMode="auto">
          <a:xfrm>
            <a:off x="4341017" y="4705600"/>
            <a:ext cx="3509963" cy="576263"/>
            <a:chOff x="1774" y="3612"/>
            <a:chExt cx="2211" cy="363"/>
          </a:xfrm>
        </p:grpSpPr>
        <p:sp>
          <p:nvSpPr>
            <p:cNvPr id="9" name="Line 21"/>
            <p:cNvSpPr>
              <a:spLocks noChangeShapeType="1"/>
            </p:cNvSpPr>
            <p:nvPr/>
          </p:nvSpPr>
          <p:spPr bwMode="auto">
            <a:xfrm>
              <a:off x="1774" y="3612"/>
              <a:ext cx="2211" cy="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AutoShape 22"/>
            <p:cNvSpPr>
              <a:spLocks noChangeArrowheads="1"/>
            </p:cNvSpPr>
            <p:nvPr/>
          </p:nvSpPr>
          <p:spPr bwMode="auto">
            <a:xfrm>
              <a:off x="1910"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AutoShape 23"/>
            <p:cNvSpPr>
              <a:spLocks noChangeArrowheads="1"/>
            </p:cNvSpPr>
            <p:nvPr/>
          </p:nvSpPr>
          <p:spPr bwMode="auto">
            <a:xfrm>
              <a:off x="3724" y="3657"/>
              <a:ext cx="136" cy="31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grpSp>
      <p:grpSp>
        <p:nvGrpSpPr>
          <p:cNvPr id="12" name="Group 24"/>
          <p:cNvGrpSpPr>
            <a:grpSpLocks/>
          </p:cNvGrpSpPr>
          <p:nvPr/>
        </p:nvGrpSpPr>
        <p:grpSpPr bwMode="auto">
          <a:xfrm>
            <a:off x="3432967" y="4488113"/>
            <a:ext cx="431800" cy="792162"/>
            <a:chOff x="1202" y="3475"/>
            <a:chExt cx="272" cy="499"/>
          </a:xfrm>
          <a:solidFill>
            <a:schemeClr val="tx1"/>
          </a:solidFill>
        </p:grpSpPr>
        <p:sp>
          <p:nvSpPr>
            <p:cNvPr id="13" name="Oval 25"/>
            <p:cNvSpPr>
              <a:spLocks noChangeArrowheads="1"/>
            </p:cNvSpPr>
            <p:nvPr/>
          </p:nvSpPr>
          <p:spPr bwMode="auto">
            <a:xfrm>
              <a:off x="1202" y="3475"/>
              <a:ext cx="182" cy="136"/>
            </a:xfrm>
            <a:prstGeom prst="ellipse">
              <a:avLst/>
            </a:prstGeom>
            <a:grpFill/>
            <a:ln w="19050">
              <a:solidFill>
                <a:schemeClr val="hlink"/>
              </a:solidFill>
              <a:miter lim="800000"/>
              <a:headEnd/>
              <a:tailEnd/>
            </a:ln>
          </p:spPr>
          <p:txBody>
            <a:bodyPr wrap="none" anchor="ctr"/>
            <a:lstStyle/>
            <a:p>
              <a:endParaRPr lang="zh-CN" altLang="en-US" sz="2400"/>
            </a:p>
          </p:txBody>
        </p:sp>
        <p:sp>
          <p:nvSpPr>
            <p:cNvPr id="14" name="Line 26"/>
            <p:cNvSpPr>
              <a:spLocks noChangeShapeType="1"/>
            </p:cNvSpPr>
            <p:nvPr/>
          </p:nvSpPr>
          <p:spPr bwMode="auto">
            <a:xfrm>
              <a:off x="1293" y="3611"/>
              <a:ext cx="0" cy="227"/>
            </a:xfrm>
            <a:prstGeom prst="line">
              <a:avLst/>
            </a:prstGeom>
            <a:grpFill/>
            <a:ln w="19050">
              <a:solidFill>
                <a:schemeClr val="hlink"/>
              </a:solidFill>
              <a:miter lim="800000"/>
              <a:headEnd/>
              <a:tailEnd/>
            </a:ln>
            <a:extLst/>
          </p:spPr>
          <p:txBody>
            <a:bodyPr wrap="none"/>
            <a:lstStyle/>
            <a:p>
              <a:endParaRPr lang="zh-CN" altLang="en-US"/>
            </a:p>
          </p:txBody>
        </p:sp>
        <p:sp>
          <p:nvSpPr>
            <p:cNvPr id="15" name="Line 27"/>
            <p:cNvSpPr>
              <a:spLocks noChangeShapeType="1"/>
            </p:cNvSpPr>
            <p:nvPr/>
          </p:nvSpPr>
          <p:spPr bwMode="auto">
            <a:xfrm>
              <a:off x="1202" y="3702"/>
              <a:ext cx="272" cy="0"/>
            </a:xfrm>
            <a:prstGeom prst="line">
              <a:avLst/>
            </a:prstGeom>
            <a:grpFill/>
            <a:ln w="19050">
              <a:solidFill>
                <a:schemeClr val="hlink"/>
              </a:solidFill>
              <a:miter lim="800000"/>
              <a:headEnd/>
              <a:tailEnd type="triangle" w="med" len="med"/>
            </a:ln>
            <a:extLst/>
          </p:spPr>
          <p:txBody>
            <a:bodyPr wrap="none"/>
            <a:lstStyle/>
            <a:p>
              <a:endParaRPr lang="zh-CN" altLang="en-US"/>
            </a:p>
          </p:txBody>
        </p:sp>
        <p:sp>
          <p:nvSpPr>
            <p:cNvPr id="16" name="Line 28"/>
            <p:cNvSpPr>
              <a:spLocks noChangeShapeType="1"/>
            </p:cNvSpPr>
            <p:nvPr/>
          </p:nvSpPr>
          <p:spPr bwMode="auto">
            <a:xfrm flipH="1">
              <a:off x="1202" y="3838"/>
              <a:ext cx="91" cy="136"/>
            </a:xfrm>
            <a:prstGeom prst="line">
              <a:avLst/>
            </a:prstGeom>
            <a:grpFill/>
            <a:ln w="19050">
              <a:solidFill>
                <a:schemeClr val="hlink"/>
              </a:solidFill>
              <a:miter lim="800000"/>
              <a:headEnd/>
              <a:tailEnd/>
            </a:ln>
            <a:extLst/>
          </p:spPr>
          <p:txBody>
            <a:bodyPr wrap="none"/>
            <a:lstStyle/>
            <a:p>
              <a:endParaRPr lang="zh-CN" altLang="en-US"/>
            </a:p>
          </p:txBody>
        </p:sp>
        <p:sp>
          <p:nvSpPr>
            <p:cNvPr id="17" name="Line 29"/>
            <p:cNvSpPr>
              <a:spLocks noChangeShapeType="1"/>
            </p:cNvSpPr>
            <p:nvPr/>
          </p:nvSpPr>
          <p:spPr bwMode="auto">
            <a:xfrm>
              <a:off x="1293" y="3838"/>
              <a:ext cx="91" cy="136"/>
            </a:xfrm>
            <a:prstGeom prst="line">
              <a:avLst/>
            </a:prstGeom>
            <a:grpFill/>
            <a:ln w="19050">
              <a:solidFill>
                <a:schemeClr val="hlink"/>
              </a:solidFill>
              <a:miter lim="800000"/>
              <a:headEnd/>
              <a:tailEnd/>
            </a:ln>
            <a:extLst/>
          </p:spPr>
          <p:txBody>
            <a:bodyPr wrap="none"/>
            <a:lstStyle/>
            <a:p>
              <a:endParaRPr lang="zh-CN" altLang="en-US"/>
            </a:p>
          </p:txBody>
        </p:sp>
      </p:grpSp>
      <p:grpSp>
        <p:nvGrpSpPr>
          <p:cNvPr id="18" name="Group 30"/>
          <p:cNvGrpSpPr>
            <a:grpSpLocks/>
          </p:cNvGrpSpPr>
          <p:nvPr/>
        </p:nvGrpSpPr>
        <p:grpSpPr bwMode="auto">
          <a:xfrm>
            <a:off x="2928142" y="4488113"/>
            <a:ext cx="431800" cy="792162"/>
            <a:chOff x="1202" y="3475"/>
            <a:chExt cx="272" cy="499"/>
          </a:xfrm>
        </p:grpSpPr>
        <p:sp>
          <p:nvSpPr>
            <p:cNvPr id="19" name="Oval 31"/>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20" name="Line 32"/>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3"/>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34"/>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35"/>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 name="Group 36"/>
          <p:cNvGrpSpPr>
            <a:grpSpLocks/>
          </p:cNvGrpSpPr>
          <p:nvPr/>
        </p:nvGrpSpPr>
        <p:grpSpPr bwMode="auto">
          <a:xfrm>
            <a:off x="2424905" y="4488113"/>
            <a:ext cx="431800" cy="792162"/>
            <a:chOff x="1202" y="3475"/>
            <a:chExt cx="272" cy="499"/>
          </a:xfrm>
        </p:grpSpPr>
        <p:sp>
          <p:nvSpPr>
            <p:cNvPr id="25" name="Oval 37"/>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26" name="Line 38"/>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39"/>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40"/>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41"/>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 name="Group 42"/>
          <p:cNvGrpSpPr>
            <a:grpSpLocks/>
          </p:cNvGrpSpPr>
          <p:nvPr/>
        </p:nvGrpSpPr>
        <p:grpSpPr bwMode="auto">
          <a:xfrm>
            <a:off x="1920080" y="4488113"/>
            <a:ext cx="431800" cy="792162"/>
            <a:chOff x="1202" y="3475"/>
            <a:chExt cx="272" cy="499"/>
          </a:xfrm>
        </p:grpSpPr>
        <p:sp>
          <p:nvSpPr>
            <p:cNvPr id="31" name="Oval 43"/>
            <p:cNvSpPr>
              <a:spLocks noChangeArrowheads="1"/>
            </p:cNvSpPr>
            <p:nvPr/>
          </p:nvSpPr>
          <p:spPr bwMode="auto">
            <a:xfrm>
              <a:off x="1202" y="3475"/>
              <a:ext cx="182" cy="136"/>
            </a:xfrm>
            <a:prstGeom prst="ellipse">
              <a:avLst/>
            </a:prstGeom>
            <a:solidFill>
              <a:schemeClr val="hlink"/>
            </a:solidFill>
            <a:ln w="19050">
              <a:solidFill>
                <a:schemeClr val="hlink"/>
              </a:solidFill>
              <a:miter lim="800000"/>
              <a:headEnd/>
              <a:tailEnd/>
            </a:ln>
          </p:spPr>
          <p:txBody>
            <a:bodyPr wrap="none" anchor="ctr"/>
            <a:lstStyle/>
            <a:p>
              <a:endParaRPr lang="zh-CN" altLang="en-US" sz="2400"/>
            </a:p>
          </p:txBody>
        </p:sp>
        <p:sp>
          <p:nvSpPr>
            <p:cNvPr id="32" name="Line 44"/>
            <p:cNvSpPr>
              <a:spLocks noChangeShapeType="1"/>
            </p:cNvSpPr>
            <p:nvPr/>
          </p:nvSpPr>
          <p:spPr bwMode="auto">
            <a:xfrm>
              <a:off x="1293" y="3611"/>
              <a:ext cx="0" cy="227"/>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45"/>
            <p:cNvSpPr>
              <a:spLocks noChangeShapeType="1"/>
            </p:cNvSpPr>
            <p:nvPr/>
          </p:nvSpPr>
          <p:spPr bwMode="auto">
            <a:xfrm>
              <a:off x="1202" y="3702"/>
              <a:ext cx="272" cy="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46"/>
            <p:cNvSpPr>
              <a:spLocks noChangeShapeType="1"/>
            </p:cNvSpPr>
            <p:nvPr/>
          </p:nvSpPr>
          <p:spPr bwMode="auto">
            <a:xfrm flipH="1">
              <a:off x="1202"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47"/>
            <p:cNvSpPr>
              <a:spLocks noChangeShapeType="1"/>
            </p:cNvSpPr>
            <p:nvPr/>
          </p:nvSpPr>
          <p:spPr bwMode="auto">
            <a:xfrm>
              <a:off x="1293" y="3838"/>
              <a:ext cx="91" cy="136"/>
            </a:xfrm>
            <a:prstGeom prst="line">
              <a:avLst/>
            </a:prstGeom>
            <a:noFill/>
            <a:ln w="190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 name="Group 48"/>
          <p:cNvGrpSpPr>
            <a:grpSpLocks/>
          </p:cNvGrpSpPr>
          <p:nvPr/>
        </p:nvGrpSpPr>
        <p:grpSpPr bwMode="auto">
          <a:xfrm>
            <a:off x="8112917" y="4488113"/>
            <a:ext cx="433388" cy="792162"/>
            <a:chOff x="4059" y="3475"/>
            <a:chExt cx="273" cy="499"/>
          </a:xfrm>
          <a:solidFill>
            <a:schemeClr val="tx1"/>
          </a:solidFill>
        </p:grpSpPr>
        <p:sp>
          <p:nvSpPr>
            <p:cNvPr id="37" name="Oval 49"/>
            <p:cNvSpPr>
              <a:spLocks noChangeArrowheads="1"/>
            </p:cNvSpPr>
            <p:nvPr/>
          </p:nvSpPr>
          <p:spPr bwMode="auto">
            <a:xfrm>
              <a:off x="4150" y="3475"/>
              <a:ext cx="182" cy="136"/>
            </a:xfrm>
            <a:prstGeom prst="ellipse">
              <a:avLst/>
            </a:prstGeom>
            <a:grpFill/>
            <a:ln w="19050">
              <a:solidFill>
                <a:srgbClr val="FF0000"/>
              </a:solidFill>
              <a:miter lim="800000"/>
              <a:headEnd/>
              <a:tailEnd/>
            </a:ln>
          </p:spPr>
          <p:txBody>
            <a:bodyPr wrap="none" anchor="ctr"/>
            <a:lstStyle/>
            <a:p>
              <a:endParaRPr lang="zh-CN" altLang="en-US" sz="2400"/>
            </a:p>
          </p:txBody>
        </p:sp>
        <p:sp>
          <p:nvSpPr>
            <p:cNvPr id="38" name="Line 50"/>
            <p:cNvSpPr>
              <a:spLocks noChangeShapeType="1"/>
            </p:cNvSpPr>
            <p:nvPr/>
          </p:nvSpPr>
          <p:spPr bwMode="auto">
            <a:xfrm>
              <a:off x="4241" y="3611"/>
              <a:ext cx="0" cy="227"/>
            </a:xfrm>
            <a:prstGeom prst="line">
              <a:avLst/>
            </a:prstGeom>
            <a:grpFill/>
            <a:ln w="19050">
              <a:solidFill>
                <a:srgbClr val="FF0000"/>
              </a:solidFill>
              <a:miter lim="800000"/>
              <a:headEnd/>
              <a:tailEnd/>
            </a:ln>
            <a:extLst/>
          </p:spPr>
          <p:txBody>
            <a:bodyPr wrap="none"/>
            <a:lstStyle/>
            <a:p>
              <a:endParaRPr lang="zh-CN" altLang="en-US"/>
            </a:p>
          </p:txBody>
        </p:sp>
        <p:sp>
          <p:nvSpPr>
            <p:cNvPr id="39" name="Line 51"/>
            <p:cNvSpPr>
              <a:spLocks noChangeShapeType="1"/>
            </p:cNvSpPr>
            <p:nvPr/>
          </p:nvSpPr>
          <p:spPr bwMode="auto">
            <a:xfrm>
              <a:off x="4059" y="3702"/>
              <a:ext cx="273" cy="0"/>
            </a:xfrm>
            <a:prstGeom prst="line">
              <a:avLst/>
            </a:prstGeom>
            <a:grpFill/>
            <a:ln w="19050">
              <a:solidFill>
                <a:srgbClr val="FF0000"/>
              </a:solidFill>
              <a:miter lim="800000"/>
              <a:headEnd type="triangle" w="med" len="med"/>
              <a:tailEnd/>
            </a:ln>
            <a:extLst/>
          </p:spPr>
          <p:txBody>
            <a:bodyPr wrap="none"/>
            <a:lstStyle/>
            <a:p>
              <a:endParaRPr lang="zh-CN" altLang="en-US"/>
            </a:p>
          </p:txBody>
        </p:sp>
        <p:sp>
          <p:nvSpPr>
            <p:cNvPr id="40" name="Line 52"/>
            <p:cNvSpPr>
              <a:spLocks noChangeShapeType="1"/>
            </p:cNvSpPr>
            <p:nvPr/>
          </p:nvSpPr>
          <p:spPr bwMode="auto">
            <a:xfrm flipH="1">
              <a:off x="4150" y="3838"/>
              <a:ext cx="91" cy="136"/>
            </a:xfrm>
            <a:prstGeom prst="line">
              <a:avLst/>
            </a:prstGeom>
            <a:grpFill/>
            <a:ln w="19050">
              <a:solidFill>
                <a:srgbClr val="FF0000"/>
              </a:solidFill>
              <a:miter lim="800000"/>
              <a:headEnd/>
              <a:tailEnd/>
            </a:ln>
            <a:extLst/>
          </p:spPr>
          <p:txBody>
            <a:bodyPr wrap="none"/>
            <a:lstStyle/>
            <a:p>
              <a:endParaRPr lang="zh-CN" altLang="en-US"/>
            </a:p>
          </p:txBody>
        </p:sp>
        <p:sp>
          <p:nvSpPr>
            <p:cNvPr id="41" name="Line 53"/>
            <p:cNvSpPr>
              <a:spLocks noChangeShapeType="1"/>
            </p:cNvSpPr>
            <p:nvPr/>
          </p:nvSpPr>
          <p:spPr bwMode="auto">
            <a:xfrm>
              <a:off x="4241" y="3838"/>
              <a:ext cx="91" cy="136"/>
            </a:xfrm>
            <a:prstGeom prst="line">
              <a:avLst/>
            </a:prstGeom>
            <a:grpFill/>
            <a:ln w="19050">
              <a:solidFill>
                <a:srgbClr val="FF0000"/>
              </a:solidFill>
              <a:miter lim="800000"/>
              <a:headEnd/>
              <a:tailEnd/>
            </a:ln>
            <a:extLst/>
          </p:spPr>
          <p:txBody>
            <a:bodyPr wrap="none"/>
            <a:lstStyle/>
            <a:p>
              <a:endParaRPr lang="zh-CN" altLang="en-US"/>
            </a:p>
          </p:txBody>
        </p:sp>
      </p:grpSp>
      <p:grpSp>
        <p:nvGrpSpPr>
          <p:cNvPr id="42" name="Group 54"/>
          <p:cNvGrpSpPr>
            <a:grpSpLocks/>
          </p:cNvGrpSpPr>
          <p:nvPr/>
        </p:nvGrpSpPr>
        <p:grpSpPr bwMode="auto">
          <a:xfrm>
            <a:off x="8617742" y="4488113"/>
            <a:ext cx="433388" cy="792162"/>
            <a:chOff x="4059" y="3475"/>
            <a:chExt cx="273" cy="499"/>
          </a:xfrm>
        </p:grpSpPr>
        <p:sp>
          <p:nvSpPr>
            <p:cNvPr id="43" name="Oval 55"/>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44" name="Line 56"/>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57"/>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58"/>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59"/>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8" name="Group 60"/>
          <p:cNvGrpSpPr>
            <a:grpSpLocks/>
          </p:cNvGrpSpPr>
          <p:nvPr/>
        </p:nvGrpSpPr>
        <p:grpSpPr bwMode="auto">
          <a:xfrm>
            <a:off x="9192417" y="4488113"/>
            <a:ext cx="433388" cy="792162"/>
            <a:chOff x="4059" y="3475"/>
            <a:chExt cx="273" cy="499"/>
          </a:xfrm>
        </p:grpSpPr>
        <p:sp>
          <p:nvSpPr>
            <p:cNvPr id="49" name="Oval 61"/>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50" name="Line 62"/>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63"/>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64"/>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65"/>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4" name="Group 66"/>
          <p:cNvGrpSpPr>
            <a:grpSpLocks/>
          </p:cNvGrpSpPr>
          <p:nvPr/>
        </p:nvGrpSpPr>
        <p:grpSpPr bwMode="auto">
          <a:xfrm>
            <a:off x="9697242" y="4488113"/>
            <a:ext cx="433388" cy="792162"/>
            <a:chOff x="4059" y="3475"/>
            <a:chExt cx="273" cy="499"/>
          </a:xfrm>
        </p:grpSpPr>
        <p:sp>
          <p:nvSpPr>
            <p:cNvPr id="55" name="Oval 67"/>
            <p:cNvSpPr>
              <a:spLocks noChangeArrowheads="1"/>
            </p:cNvSpPr>
            <p:nvPr/>
          </p:nvSpPr>
          <p:spPr bwMode="auto">
            <a:xfrm>
              <a:off x="4150" y="3475"/>
              <a:ext cx="182" cy="136"/>
            </a:xfrm>
            <a:prstGeom prst="ellipse">
              <a:avLst/>
            </a:prstGeom>
            <a:solidFill>
              <a:schemeClr val="folHlink"/>
            </a:solidFill>
            <a:ln w="19050">
              <a:solidFill>
                <a:schemeClr val="folHlink"/>
              </a:solidFill>
              <a:miter lim="800000"/>
              <a:headEnd/>
              <a:tailEnd/>
            </a:ln>
          </p:spPr>
          <p:txBody>
            <a:bodyPr wrap="none" anchor="ctr"/>
            <a:lstStyle/>
            <a:p>
              <a:endParaRPr lang="zh-CN" altLang="en-US" sz="2400"/>
            </a:p>
          </p:txBody>
        </p:sp>
        <p:sp>
          <p:nvSpPr>
            <p:cNvPr id="56" name="Line 68"/>
            <p:cNvSpPr>
              <a:spLocks noChangeShapeType="1"/>
            </p:cNvSpPr>
            <p:nvPr/>
          </p:nvSpPr>
          <p:spPr bwMode="auto">
            <a:xfrm>
              <a:off x="4241" y="3611"/>
              <a:ext cx="0" cy="227"/>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69"/>
            <p:cNvSpPr>
              <a:spLocks noChangeShapeType="1"/>
            </p:cNvSpPr>
            <p:nvPr/>
          </p:nvSpPr>
          <p:spPr bwMode="auto">
            <a:xfrm>
              <a:off x="4059" y="3702"/>
              <a:ext cx="273" cy="0"/>
            </a:xfrm>
            <a:prstGeom prst="line">
              <a:avLst/>
            </a:prstGeom>
            <a:noFill/>
            <a:ln w="19050">
              <a:solidFill>
                <a:schemeClr val="folHlink"/>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70"/>
            <p:cNvSpPr>
              <a:spLocks noChangeShapeType="1"/>
            </p:cNvSpPr>
            <p:nvPr/>
          </p:nvSpPr>
          <p:spPr bwMode="auto">
            <a:xfrm flipH="1">
              <a:off x="4150"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71"/>
            <p:cNvSpPr>
              <a:spLocks noChangeShapeType="1"/>
            </p:cNvSpPr>
            <p:nvPr/>
          </p:nvSpPr>
          <p:spPr bwMode="auto">
            <a:xfrm>
              <a:off x="4241" y="3838"/>
              <a:ext cx="91" cy="136"/>
            </a:xfrm>
            <a:prstGeom prst="line">
              <a:avLst/>
            </a:prstGeom>
            <a:noFill/>
            <a:ln w="1905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2856615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4</a:t>
            </a:fld>
            <a:endParaRPr kumimoji="1"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354531" y="1155032"/>
            <a:ext cx="11482938" cy="3407343"/>
          </a:xfrm>
          <a:noFill/>
        </p:spPr>
        <p:txBody>
          <a:bodyPr/>
          <a:lstStyle/>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mj-ea"/>
              </a:rPr>
              <a:t>例</a:t>
            </a:r>
            <a:r>
              <a:rPr lang="en-US" altLang="zh-CN" sz="2400" dirty="0">
                <a:solidFill>
                  <a:schemeClr val="tx1">
                    <a:lumMod val="85000"/>
                    <a:lumOff val="15000"/>
                  </a:schemeClr>
                </a:solidFill>
                <a:latin typeface="+mj-ea"/>
              </a:rPr>
              <a:t>13. Sleeping Barber Problem</a:t>
            </a:r>
          </a:p>
          <a:p>
            <a:pPr marL="800100" lvl="1" indent="-342900">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mj-ea"/>
              </a:rPr>
              <a:t>进程间同步 </a:t>
            </a:r>
            <a:r>
              <a:rPr lang="en-US" altLang="zh-CN" sz="2400" dirty="0">
                <a:solidFill>
                  <a:schemeClr val="tx1">
                    <a:lumMod val="85000"/>
                    <a:lumOff val="15000"/>
                  </a:schemeClr>
                </a:solidFill>
                <a:latin typeface="+mj-ea"/>
              </a:rPr>
              <a:t>+ </a:t>
            </a:r>
            <a:r>
              <a:rPr lang="zh-CN" altLang="en-US" sz="2400" dirty="0">
                <a:solidFill>
                  <a:schemeClr val="tx1">
                    <a:lumMod val="85000"/>
                    <a:lumOff val="15000"/>
                  </a:schemeClr>
                </a:solidFill>
                <a:latin typeface="+mj-ea"/>
              </a:rPr>
              <a:t>利用“用户空间计数变量</a:t>
            </a:r>
            <a:r>
              <a:rPr lang="en-US" altLang="zh-CN" sz="2400" dirty="0">
                <a:solidFill>
                  <a:schemeClr val="tx1">
                    <a:lumMod val="85000"/>
                    <a:lumOff val="15000"/>
                  </a:schemeClr>
                </a:solidFill>
                <a:latin typeface="+mj-ea"/>
              </a:rPr>
              <a:t> + </a:t>
            </a:r>
            <a:r>
              <a:rPr lang="zh-CN" altLang="en-US" sz="2400" dirty="0">
                <a:solidFill>
                  <a:schemeClr val="tx1">
                    <a:lumMod val="85000"/>
                    <a:lumOff val="15000"/>
                  </a:schemeClr>
                </a:solidFill>
                <a:latin typeface="+mj-ea"/>
              </a:rPr>
              <a:t>内核空间互斥信号量”判断</a:t>
            </a:r>
            <a:r>
              <a:rPr lang="en-US" altLang="zh-CN" sz="2400" dirty="0">
                <a:solidFill>
                  <a:schemeClr val="tx1">
                    <a:lumMod val="85000"/>
                    <a:lumOff val="15000"/>
                  </a:schemeClr>
                </a:solidFill>
                <a:latin typeface="+mj-ea"/>
              </a:rPr>
              <a:t>buffer</a:t>
            </a:r>
            <a:r>
              <a:rPr lang="zh-CN" altLang="en-US" sz="2400" dirty="0">
                <a:solidFill>
                  <a:schemeClr val="tx1">
                    <a:lumMod val="85000"/>
                    <a:lumOff val="15000"/>
                  </a:schemeClr>
                </a:solidFill>
                <a:latin typeface="+mj-ea"/>
              </a:rPr>
              <a:t>容量、顾客数量</a:t>
            </a:r>
            <a:endParaRPr lang="en-US" altLang="zh-CN" sz="2400" dirty="0">
              <a:solidFill>
                <a:schemeClr val="tx1">
                  <a:lumMod val="85000"/>
                  <a:lumOff val="15000"/>
                </a:schemeClr>
              </a:solidFill>
              <a:latin typeface="+mj-ea"/>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mj-ea"/>
              </a:rPr>
              <a:t>串行竞争多种临界资源</a:t>
            </a:r>
            <a:endParaRPr lang="en-US" altLang="zh-CN" sz="2400" dirty="0" smtClean="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14. </a:t>
            </a:r>
            <a:endParaRPr lang="en-US" altLang="zh-CN" sz="2400" dirty="0">
              <a:solidFill>
                <a:schemeClr val="tx1">
                  <a:lumMod val="85000"/>
                  <a:lumOff val="15000"/>
                </a:schemeClr>
              </a:solidFill>
              <a:latin typeface="+mj-ea"/>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mj-ea"/>
              </a:rPr>
              <a:t>例</a:t>
            </a:r>
            <a:r>
              <a:rPr lang="en-US" altLang="zh-CN" sz="2400" dirty="0" smtClean="0">
                <a:solidFill>
                  <a:schemeClr val="tx1">
                    <a:lumMod val="85000"/>
                    <a:lumOff val="15000"/>
                  </a:schemeClr>
                </a:solidFill>
                <a:latin typeface="+mj-ea"/>
              </a:rPr>
              <a:t>15. 408</a:t>
            </a:r>
            <a:r>
              <a:rPr lang="zh-CN" altLang="en-US" sz="2400" dirty="0" smtClean="0">
                <a:solidFill>
                  <a:schemeClr val="tx1">
                    <a:lumMod val="85000"/>
                    <a:lumOff val="15000"/>
                  </a:schemeClr>
                </a:solidFill>
                <a:latin typeface="+mj-ea"/>
              </a:rPr>
              <a:t>试题</a:t>
            </a:r>
            <a:endParaRPr lang="en-US" altLang="zh-CN" sz="2400" dirty="0">
              <a:solidFill>
                <a:schemeClr val="tx1">
                  <a:lumMod val="85000"/>
                  <a:lumOff val="15000"/>
                </a:schemeClr>
              </a:solidFill>
              <a:latin typeface="+mj-ea"/>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solidFill>
                  <a:schemeClr val="tx1">
                    <a:lumMod val="85000"/>
                    <a:lumOff val="15000"/>
                  </a:schemeClr>
                </a:solidFill>
                <a:latin typeface="+mj-ea"/>
              </a:rPr>
              <a:t>2009</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2011</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2013</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2014</a:t>
            </a:r>
            <a:r>
              <a:rPr lang="zh-CN" altLang="en-US" sz="2400" dirty="0" smtClean="0">
                <a:solidFill>
                  <a:schemeClr val="tx1">
                    <a:lumMod val="85000"/>
                    <a:lumOff val="15000"/>
                  </a:schemeClr>
                </a:solidFill>
                <a:latin typeface="+mj-ea"/>
              </a:rPr>
              <a:t>，</a:t>
            </a:r>
            <a:r>
              <a:rPr lang="en-US" altLang="zh-CN" sz="2400" dirty="0" smtClean="0">
                <a:solidFill>
                  <a:schemeClr val="tx1">
                    <a:lumMod val="85000"/>
                    <a:lumOff val="15000"/>
                  </a:schemeClr>
                </a:solidFill>
                <a:latin typeface="+mj-ea"/>
              </a:rPr>
              <a:t>2019</a:t>
            </a:r>
            <a:endParaRPr lang="en-US" altLang="zh-CN" sz="2400" dirty="0">
              <a:solidFill>
                <a:schemeClr val="tx1">
                  <a:lumMod val="85000"/>
                  <a:lumOff val="15000"/>
                </a:schemeClr>
              </a:solidFill>
              <a:latin typeface="+mj-ea"/>
            </a:endParaRPr>
          </a:p>
        </p:txBody>
      </p:sp>
    </p:spTree>
    <p:extLst>
      <p:ext uri="{BB962C8B-B14F-4D97-AF65-F5344CB8AC3E}">
        <p14:creationId xmlns:p14="http://schemas.microsoft.com/office/powerpoint/2010/main" val="29661243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77002"/>
            <a:ext cx="10552540" cy="837398"/>
          </a:xfrm>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9 Extended 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3</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r>
            <a:b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br>
            <a:r>
              <a:rPr lang="zh-CN" altLang="en-US" sz="2000" dirty="0" smtClean="0">
                <a:solidFill>
                  <a:srgbClr val="FF0000"/>
                </a:solidFill>
                <a:latin typeface="微软雅黑" pitchFamily="34" charset="-122"/>
                <a:ea typeface="微软雅黑" pitchFamily="34" charset="-122"/>
              </a:rPr>
              <a:t>每当</a:t>
            </a:r>
            <a:r>
              <a:rPr lang="en-US" altLang="zh-CN" sz="2000" dirty="0" smtClean="0">
                <a:solidFill>
                  <a:srgbClr val="FF0000"/>
                </a:solidFill>
                <a:latin typeface="微软雅黑" pitchFamily="34" charset="-122"/>
                <a:ea typeface="微软雅黑" pitchFamily="34" charset="-122"/>
              </a:rPr>
              <a:t>M</a:t>
            </a:r>
            <a:r>
              <a:rPr lang="zh-CN" altLang="en-US" sz="2000" dirty="0" smtClean="0">
                <a:solidFill>
                  <a:srgbClr val="FF0000"/>
                </a:solidFill>
                <a:latin typeface="微软雅黑" pitchFamily="34" charset="-122"/>
                <a:ea typeface="微软雅黑" pitchFamily="34" charset="-122"/>
              </a:rPr>
              <a:t>个读者依次读完，允许写者进入临界段</a:t>
            </a:r>
            <a:endParaRPr lang="zh-CN" altLang="en-US" sz="2000" b="1" kern="1200" dirty="0">
              <a:solidFill>
                <a:srgbClr val="FF0000"/>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27259" y="1106905"/>
            <a:ext cx="11531065" cy="528427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每当</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个读者依次读完后</a:t>
            </a:r>
            <a:r>
              <a:rPr lang="zh-CN" altLang="en-US" sz="2400" dirty="0" smtClean="0">
                <a:latin typeface="微软雅黑" panose="020B0503020204020204" pitchFamily="34" charset="-122"/>
                <a:ea typeface="微软雅黑" panose="020B0503020204020204" pitchFamily="34" charset="-122"/>
              </a:rPr>
              <a:t>，允许</a:t>
            </a:r>
            <a:r>
              <a:rPr lang="zh-CN" altLang="en-US" sz="2400" dirty="0">
                <a:latin typeface="微软雅黑" panose="020B0503020204020204" pitchFamily="34" charset="-122"/>
                <a:ea typeface="微软雅黑" panose="020B0503020204020204" pitchFamily="34" charset="-122"/>
              </a:rPr>
              <a:t>写者进入临界</a:t>
            </a:r>
            <a:r>
              <a:rPr lang="zh-CN" altLang="en-US" sz="2400" dirty="0" smtClean="0">
                <a:latin typeface="微软雅黑" panose="020B0503020204020204" pitchFamily="34" charset="-122"/>
                <a:ea typeface="微软雅黑" panose="020B0503020204020204" pitchFamily="34" charset="-122"/>
              </a:rPr>
              <a:t>段，与后续读者、其它写者一起竞争数据项访问权</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引入整型变量</a:t>
            </a:r>
            <a:r>
              <a:rPr lang="en-US" altLang="zh-CN" sz="2400" dirty="0" err="1" smtClean="0">
                <a:latin typeface="微软雅黑" panose="020B0503020204020204" pitchFamily="34" charset="-122"/>
                <a:ea typeface="微软雅黑" panose="020B0503020204020204" pitchFamily="34" charset="-122"/>
              </a:rPr>
              <a:t>readersum</a:t>
            </a:r>
            <a:r>
              <a:rPr lang="zh-CN" altLang="en-US" sz="2400" dirty="0" smtClean="0">
                <a:latin typeface="微软雅黑" panose="020B0503020204020204" pitchFamily="34" charset="-122"/>
                <a:ea typeface="微软雅黑" panose="020B0503020204020204" pitchFamily="34" charset="-122"/>
              </a:rPr>
              <a:t>，代表进入临界段读数据的</a:t>
            </a:r>
            <a:r>
              <a:rPr lang="en-US" altLang="zh-CN" sz="2400" dirty="0" smtClean="0">
                <a:latin typeface="微软雅黑" panose="020B0503020204020204" pitchFamily="34" charset="-122"/>
                <a:ea typeface="微软雅黑" panose="020B0503020204020204" pitchFamily="34" charset="-122"/>
              </a:rPr>
              <a:t>reader</a:t>
            </a:r>
            <a:r>
              <a:rPr lang="zh-CN" altLang="en-US" sz="2400" dirty="0" smtClean="0">
                <a:latin typeface="微软雅黑" panose="020B0503020204020204" pitchFamily="34" charset="-122"/>
                <a:ea typeface="微软雅黑" panose="020B0503020204020204" pitchFamily="34" charset="-122"/>
              </a:rPr>
              <a:t>总数</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每当有</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reader</a:t>
            </a:r>
            <a:r>
              <a:rPr lang="zh-CN" altLang="en-US" sz="2400" dirty="0" smtClean="0">
                <a:latin typeface="微软雅黑" panose="020B0503020204020204" pitchFamily="34" charset="-122"/>
                <a:ea typeface="微软雅黑" panose="020B0503020204020204" pitchFamily="34" charset="-122"/>
              </a:rPr>
              <a:t>进入临界区读数据，</a:t>
            </a:r>
            <a:r>
              <a:rPr lang="en-US" altLang="zh-CN" sz="2400" dirty="0" err="1" smtClean="0">
                <a:latin typeface="微软雅黑" panose="020B0503020204020204" pitchFamily="34" charset="-122"/>
                <a:ea typeface="微软雅黑" panose="020B0503020204020204" pitchFamily="34" charset="-122"/>
              </a:rPr>
              <a:t>readersum</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微软雅黑" panose="020B0503020204020204" pitchFamily="34" charset="-122"/>
              <a:buChar char="－"/>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不同于</a:t>
            </a:r>
            <a:r>
              <a:rPr lang="en-US" altLang="zh-CN" sz="2400" dirty="0" err="1" smtClean="0">
                <a:solidFill>
                  <a:schemeClr val="tx1">
                    <a:lumMod val="85000"/>
                    <a:lumOff val="15000"/>
                  </a:schemeClr>
                </a:solidFill>
                <a:latin typeface="微软雅黑" panose="020B0503020204020204" pitchFamily="34" charset="-122"/>
                <a:ea typeface="微软雅黑" panose="020B0503020204020204" pitchFamily="34" charset="-122"/>
              </a:rPr>
              <a:t>readcount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readersun</a:t>
            </a:r>
            <a:r>
              <a:rPr lang="zh-CN" altLang="en-US" sz="2400" dirty="0">
                <a:latin typeface="微软雅黑" panose="020B0503020204020204" pitchFamily="34" charset="-122"/>
                <a:ea typeface="微软雅黑" panose="020B0503020204020204" pitchFamily="34" charset="-122"/>
              </a:rPr>
              <a:t>值单调</a:t>
            </a:r>
            <a:r>
              <a:rPr lang="zh-CN" altLang="en-US" sz="2400" dirty="0" smtClean="0">
                <a:latin typeface="微软雅黑" panose="020B0503020204020204" pitchFamily="34" charset="-122"/>
                <a:ea typeface="微软雅黑" panose="020B0503020204020204" pitchFamily="34" charset="-122"/>
              </a:rPr>
              <a:t>增</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readcount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readersun</a:t>
            </a:r>
            <a:r>
              <a:rPr lang="zh-CN" altLang="en-US" sz="2400" dirty="0">
                <a:latin typeface="微软雅黑" panose="020B0503020204020204" pitchFamily="34" charset="-122"/>
                <a:ea typeface="微软雅黑" panose="020B0503020204020204" pitchFamily="34" charset="-122"/>
              </a:rPr>
              <a:t>共</a:t>
            </a:r>
            <a:r>
              <a:rPr lang="zh-CN" altLang="en-US" sz="2400" dirty="0" smtClean="0">
                <a:latin typeface="微软雅黑" panose="020B0503020204020204" pitchFamily="34" charset="-122"/>
                <a:ea typeface="微软雅黑" panose="020B0503020204020204" pitchFamily="34" charset="-122"/>
              </a:rPr>
              <a:t>用互斥变量</a:t>
            </a:r>
            <a:r>
              <a:rPr lang="en-US" altLang="zh-CN" sz="2400" dirty="0" err="1" smtClean="0">
                <a:latin typeface="微软雅黑" panose="020B0503020204020204" pitchFamily="34" charset="-122"/>
                <a:ea typeface="微软雅黑" panose="020B0503020204020204" pitchFamily="34" charset="-122"/>
              </a:rPr>
              <a:t>mutex</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当</a:t>
            </a:r>
            <a:r>
              <a:rPr lang="en-US" altLang="zh-CN" sz="2800" dirty="0" err="1" smtClean="0">
                <a:solidFill>
                  <a:srgbClr val="FF0000"/>
                </a:solidFill>
                <a:latin typeface="微软雅黑" panose="020B0503020204020204" pitchFamily="34" charset="-122"/>
                <a:ea typeface="微软雅黑" panose="020B0503020204020204" pitchFamily="34" charset="-122"/>
              </a:rPr>
              <a:t>readsum</a:t>
            </a:r>
            <a:r>
              <a:rPr lang="en-US" altLang="zh-CN" sz="2800" dirty="0" smtClean="0">
                <a:solidFill>
                  <a:srgbClr val="FF0000"/>
                </a:solidFill>
                <a:latin typeface="微软雅黑" panose="020B0503020204020204" pitchFamily="34" charset="-122"/>
                <a:ea typeface="微软雅黑" panose="020B0503020204020204" pitchFamily="34" charset="-122"/>
              </a:rPr>
              <a:t> mod M=0</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时，在退出段执行</a:t>
            </a:r>
            <a:r>
              <a:rPr lang="en-US" altLang="zh-CN" sz="2800" dirty="0" smtClean="0">
                <a:solidFill>
                  <a:srgbClr val="FF0000"/>
                </a:solidFill>
                <a:latin typeface="微软雅黑" panose="020B0503020204020204" pitchFamily="34" charset="-122"/>
                <a:ea typeface="微软雅黑" panose="020B0503020204020204" pitchFamily="34" charset="-122"/>
              </a:rPr>
              <a:t>signal(</a:t>
            </a:r>
            <a:r>
              <a:rPr lang="en-US" altLang="zh-CN" sz="2800" dirty="0" err="1" smtClean="0">
                <a:solidFill>
                  <a:srgbClr val="FF0000"/>
                </a:solidFill>
                <a:latin typeface="微软雅黑" panose="020B0503020204020204" pitchFamily="34" charset="-122"/>
                <a:ea typeface="微软雅黑" panose="020B0503020204020204" pitchFamily="34" charset="-122"/>
              </a:rPr>
              <a:t>wrt</a:t>
            </a:r>
            <a:r>
              <a:rPr lang="en-US" altLang="zh-CN" sz="2800" dirty="0" smtClean="0">
                <a:solidFill>
                  <a:srgbClr val="FF0000"/>
                </a:solidFill>
                <a:latin typeface="微软雅黑" panose="020B0503020204020204" pitchFamily="34" charset="-122"/>
                <a:ea typeface="微软雅黑" panose="020B0503020204020204" pitchFamily="34" charset="-122"/>
              </a:rPr>
              <a:t>)</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，释放信号量</a:t>
            </a:r>
            <a:r>
              <a:rPr lang="en-US" altLang="zh-CN" sz="2800" dirty="0" err="1" smtClean="0">
                <a:solidFill>
                  <a:schemeClr val="tx1">
                    <a:lumMod val="85000"/>
                    <a:lumOff val="15000"/>
                  </a:schemeClr>
                </a:solidFill>
                <a:latin typeface="微软雅黑" panose="020B0503020204020204" pitchFamily="34" charset="-122"/>
                <a:ea typeface="微软雅黑" panose="020B0503020204020204" pitchFamily="34" charset="-122"/>
              </a:rPr>
              <a:t>wrt</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，允许</a:t>
            </a:r>
            <a:r>
              <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rPr>
              <a:t>writer</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竞争数据项访问权</a:t>
            </a:r>
            <a:endPar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spcBef>
                <a:spcPct val="15000"/>
              </a:spcBef>
            </a:pPr>
            <a:endParaRPr lang="en-US" altLang="zh-CN" sz="2400" b="1" i="1" dirty="0" smtClean="0">
              <a:solidFill>
                <a:schemeClr val="folHlink"/>
              </a:solidFill>
              <a:latin typeface="微软雅黑" panose="020B0503020204020204" pitchFamily="34" charset="-122"/>
              <a:ea typeface="微软雅黑" panose="020B0503020204020204" pitchFamily="34" charset="-122"/>
            </a:endParaRPr>
          </a:p>
          <a:p>
            <a:endParaRPr lang="zh-CN" altLang="en-US" sz="2400" dirty="0" smtClean="0">
              <a:latin typeface="Times New Roman" pitchFamily="18" charset="0"/>
            </a:endParaRPr>
          </a:p>
          <a:p>
            <a:pPr>
              <a:spcBef>
                <a:spcPct val="15000"/>
              </a:spcBef>
            </a:pPr>
            <a:endParaRPr lang="en-US" altLang="zh-CN" dirty="0" smtClean="0">
              <a:latin typeface="Times New Roman" pitchFamily="18" charset="0"/>
            </a:endParaRPr>
          </a:p>
        </p:txBody>
      </p:sp>
    </p:spTree>
    <p:extLst>
      <p:ext uri="{BB962C8B-B14F-4D97-AF65-F5344CB8AC3E}">
        <p14:creationId xmlns:p14="http://schemas.microsoft.com/office/powerpoint/2010/main" val="18224347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当多个读者进入临界区读时，如果有写者、读者发出请求，写者、读者均应阻塞；</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等读者完成读操作后，写者优先进入</a:t>
            </a:r>
            <a:r>
              <a:rPr lang="zh-CN" altLang="en-US" sz="2400" dirty="0" smtClean="0">
                <a:latin typeface="微软雅黑" panose="020B0503020204020204" pitchFamily="34" charset="-122"/>
                <a:ea typeface="微软雅黑" panose="020B0503020204020204" pitchFamily="34" charset="-122"/>
              </a:rPr>
              <a:t>临界区</a:t>
            </a:r>
            <a:endParaRPr lang="en-US" altLang="zh-CN" sz="2400" dirty="0">
              <a:latin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方法</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引入写</a:t>
            </a:r>
            <a:r>
              <a:rPr lang="zh-CN" altLang="en-US" sz="2400" dirty="0">
                <a:latin typeface="微软雅黑" panose="020B0503020204020204" pitchFamily="34" charset="-122"/>
                <a:ea typeface="微软雅黑" panose="020B0503020204020204" pitchFamily="34" charset="-122"/>
              </a:rPr>
              <a:t>优先信号量</a:t>
            </a:r>
            <a:r>
              <a:rPr lang="en-US" altLang="zh-CN" sz="2400" dirty="0" err="1" smtClean="0">
                <a:latin typeface="微软雅黑" panose="020B0503020204020204" pitchFamily="34" charset="-122"/>
                <a:ea typeface="微软雅黑" panose="020B0503020204020204" pitchFamily="34" charset="-122"/>
              </a:rPr>
              <a:t>wp</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reader</a:t>
            </a:r>
            <a:r>
              <a:rPr lang="zh-CN" altLang="en-US" sz="2400" dirty="0">
                <a:latin typeface="微软雅黑" panose="020B0503020204020204" pitchFamily="34" charset="-122"/>
                <a:ea typeface="微软雅黑" panose="020B0503020204020204" pitchFamily="34" charset="-122"/>
              </a:rPr>
              <a:t>的进入段，增加</a:t>
            </a:r>
            <a:r>
              <a:rPr lang="en-US" altLang="zh-CN" sz="2400" dirty="0">
                <a:latin typeface="微软雅黑" panose="020B0503020204020204" pitchFamily="34" charset="-122"/>
                <a:ea typeface="微软雅黑" panose="020B0503020204020204" pitchFamily="34" charset="-122"/>
              </a:rPr>
              <a:t>wait(</a:t>
            </a:r>
            <a:r>
              <a:rPr lang="en-US" altLang="zh-CN" sz="2400" dirty="0" err="1">
                <a:latin typeface="微软雅黑" panose="020B0503020204020204" pitchFamily="34" charset="-122"/>
                <a:ea typeface="微软雅黑" panose="020B0503020204020204" pitchFamily="34" charset="-122"/>
              </a:rPr>
              <a:t>wp</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signal(</a:t>
            </a:r>
            <a:r>
              <a:rPr lang="en-US" altLang="zh-CN" sz="2400" dirty="0" err="1">
                <a:latin typeface="微软雅黑" panose="020B0503020204020204" pitchFamily="34" charset="-122"/>
                <a:ea typeface="微软雅黑" panose="020B0503020204020204" pitchFamily="34" charset="-122"/>
              </a:rPr>
              <a:t>wp</a:t>
            </a:r>
            <a:r>
              <a:rPr lang="en-US" altLang="zh-CN" sz="2400" dirty="0">
                <a:latin typeface="微软雅黑" panose="020B0503020204020204" pitchFamily="34" charset="-122"/>
                <a:ea typeface="微软雅黑" panose="020B0503020204020204" pitchFamily="34" charset="-122"/>
              </a:rPr>
              <a:t>)</a:t>
            </a: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writer</a:t>
            </a:r>
            <a:r>
              <a:rPr lang="zh-CN" altLang="en-US" sz="2400" dirty="0" smtClean="0">
                <a:latin typeface="微软雅黑" panose="020B0503020204020204" pitchFamily="34" charset="-122"/>
                <a:ea typeface="微软雅黑" panose="020B0503020204020204" pitchFamily="34" charset="-122"/>
              </a:rPr>
              <a:t>开始和结束</a:t>
            </a:r>
            <a:r>
              <a:rPr lang="zh-CN" altLang="en-US" sz="2400" dirty="0">
                <a:latin typeface="微软雅黑" panose="020B0503020204020204" pitchFamily="34" charset="-122"/>
                <a:ea typeface="微软雅黑" panose="020B0503020204020204" pitchFamily="34" charset="-122"/>
              </a:rPr>
              <a:t>处增加</a:t>
            </a:r>
            <a:r>
              <a:rPr lang="en-US" altLang="zh-CN" sz="2400" dirty="0">
                <a:latin typeface="微软雅黑" panose="020B0503020204020204" pitchFamily="34" charset="-122"/>
                <a:ea typeface="微软雅黑" panose="020B0503020204020204" pitchFamily="34" charset="-122"/>
              </a:rPr>
              <a:t>wait(</a:t>
            </a:r>
            <a:r>
              <a:rPr lang="en-US" altLang="zh-CN" sz="2400" dirty="0" err="1">
                <a:latin typeface="微软雅黑" panose="020B0503020204020204" pitchFamily="34" charset="-122"/>
                <a:ea typeface="微软雅黑" panose="020B0503020204020204" pitchFamily="34" charset="-122"/>
              </a:rPr>
              <a:t>wp</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signal(</a:t>
            </a:r>
            <a:r>
              <a:rPr lang="en-US" altLang="zh-CN" sz="2400" dirty="0" err="1">
                <a:latin typeface="微软雅黑" panose="020B0503020204020204" pitchFamily="34" charset="-122"/>
                <a:ea typeface="微软雅黑" panose="020B0503020204020204" pitchFamily="34" charset="-122"/>
              </a:rPr>
              <a:t>wp</a:t>
            </a:r>
            <a:r>
              <a:rPr lang="en-US" altLang="zh-CN" sz="2400" dirty="0" smtClean="0">
                <a:latin typeface="微软雅黑" panose="020B0503020204020204" pitchFamily="34" charset="-122"/>
                <a:ea typeface="微软雅黑" panose="020B0503020204020204" pitchFamily="34" charset="-122"/>
              </a:rPr>
              <a:t>)</a:t>
            </a: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10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Extended Reader-Writer Problem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4</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写者优先</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4563996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1"/>
          <p:cNvSpPr txBox="1">
            <a:spLocks/>
          </p:cNvSpPr>
          <p:nvPr/>
        </p:nvSpPr>
        <p:spPr>
          <a:xfrm>
            <a:off x="1083197" y="1030758"/>
            <a:ext cx="5097226" cy="5633807"/>
          </a:xfrm>
          <a:prstGeom prst="rect">
            <a:avLst/>
          </a:prstGeom>
          <a:solidFill>
            <a:schemeClr val="bg1">
              <a:lumMod val="95000"/>
            </a:schemeClr>
          </a:solidFill>
        </p:spPr>
        <p:txBody>
          <a:bodyPr vert="horz" lIns="91440" tIns="45720" rIns="91440" bIns="45720" rtlCol="0">
            <a:normAutofit fontScale="92500"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微软雅黑" panose="020B0503020204020204" pitchFamily="34" charset="-122"/>
                <a:ea typeface="微软雅黑" panose="020B0503020204020204" pitchFamily="34" charset="-122"/>
              </a:rPr>
              <a:t>          Readers()</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wait(</a:t>
            </a:r>
            <a:r>
              <a:rPr lang="en-US" altLang="zh-CN" sz="2400" dirty="0" err="1" smtClean="0">
                <a:solidFill>
                  <a:srgbClr val="FF0000"/>
                </a:solidFill>
                <a:latin typeface="微软雅黑" panose="020B0503020204020204" pitchFamily="34" charset="-122"/>
                <a:ea typeface="微软雅黑" panose="020B0503020204020204" pitchFamily="34" charset="-122"/>
              </a:rPr>
              <a:t>wp</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p>
          <a:p>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if (</a:t>
            </a:r>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==0 wait(</a:t>
            </a:r>
            <a:r>
              <a:rPr lang="en-US" altLang="zh-CN" sz="2400" dirty="0" err="1" smtClean="0">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signal(</a:t>
            </a:r>
            <a:r>
              <a:rPr lang="en-US" altLang="zh-CN" sz="2400" dirty="0" err="1" smtClean="0">
                <a:solidFill>
                  <a:srgbClr val="FF0000"/>
                </a:solidFill>
                <a:latin typeface="微软雅黑" panose="020B0503020204020204" pitchFamily="34" charset="-122"/>
                <a:ea typeface="微软雅黑" panose="020B0503020204020204" pitchFamily="34" charset="-122"/>
              </a:rPr>
              <a:t>wp</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p>
          <a:p>
            <a:r>
              <a:rPr lang="en-US" altLang="zh-CN" sz="2400" dirty="0" smtClean="0">
                <a:latin typeface="微软雅黑" panose="020B0503020204020204" pitchFamily="34" charset="-122"/>
                <a:ea typeface="微软雅黑" panose="020B0503020204020204" pitchFamily="34" charset="-122"/>
              </a:rPr>
              <a:t>reading ;</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p>
          <a:p>
            <a:r>
              <a:rPr lang="en-US" altLang="zh-CN" sz="2400" dirty="0" smtClean="0">
                <a:latin typeface="微软雅黑" panose="020B0503020204020204" pitchFamily="34" charset="-122"/>
                <a:ea typeface="微软雅黑" panose="020B0503020204020204" pitchFamily="34" charset="-122"/>
              </a:rPr>
              <a:t>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a:t>
            </a:r>
            <a:endParaRPr lang="zh-CN"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if (</a:t>
            </a:r>
            <a:r>
              <a:rPr lang="en-US" altLang="zh-CN" sz="2400" dirty="0" err="1" smtClean="0">
                <a:latin typeface="微软雅黑" panose="020B0503020204020204" pitchFamily="34" charset="-122"/>
                <a:ea typeface="微软雅黑" panose="020B0503020204020204" pitchFamily="34" charset="-122"/>
              </a:rPr>
              <a:t>reader_count</a:t>
            </a:r>
            <a:r>
              <a:rPr lang="en-US" altLang="zh-CN" sz="2400" dirty="0" smtClean="0">
                <a:latin typeface="微软雅黑" panose="020B0503020204020204" pitchFamily="34" charset="-122"/>
                <a:ea typeface="微软雅黑" panose="020B0503020204020204" pitchFamily="34" charset="-122"/>
              </a:rPr>
              <a:t>==0 signal(</a:t>
            </a:r>
            <a:r>
              <a:rPr lang="en-US" altLang="zh-CN" sz="2400" dirty="0" err="1" smtClean="0">
                <a:latin typeface="微软雅黑" panose="020B0503020204020204" pitchFamily="34" charset="-122"/>
                <a:ea typeface="微软雅黑" panose="020B0503020204020204" pitchFamily="34" charset="-122"/>
              </a:rPr>
              <a:t>wrt</a:t>
            </a:r>
            <a:r>
              <a:rPr lang="en-US" altLang="zh-CN" sz="2400" dirty="0" smtClean="0">
                <a:latin typeface="微软雅黑" panose="020B0503020204020204" pitchFamily="34" charset="-122"/>
                <a:ea typeface="微软雅黑" panose="020B0503020204020204" pitchFamily="34" charset="-122"/>
              </a:rPr>
              <a:t>)</a:t>
            </a:r>
          </a:p>
          <a:p>
            <a:r>
              <a:rPr lang="en-US" altLang="zh-CN" sz="2400" dirty="0" smtClean="0">
                <a:latin typeface="微软雅黑" panose="020B0503020204020204" pitchFamily="34" charset="-122"/>
                <a:ea typeface="微软雅黑" panose="020B0503020204020204" pitchFamily="34" charset="-122"/>
              </a:rPr>
              <a:t>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8" name="TextBox 7"/>
          <p:cNvSpPr txBox="1"/>
          <p:nvPr/>
        </p:nvSpPr>
        <p:spPr>
          <a:xfrm>
            <a:off x="6509886" y="1030758"/>
            <a:ext cx="3574965" cy="5509200"/>
          </a:xfrm>
          <a:prstGeom prst="rect">
            <a:avLst/>
          </a:prstGeom>
          <a:solidFill>
            <a:schemeClr val="bg1">
              <a:lumMod val="95000"/>
            </a:schemeClr>
          </a:solidFill>
        </p:spPr>
        <p:txBody>
          <a:bodyPr wrap="square" rtlCol="0">
            <a:spAutoFit/>
          </a:bodyPr>
          <a:lstStyle/>
          <a:p>
            <a:pPr algn="ctr"/>
            <a:r>
              <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rPr>
              <a:t>W</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riters()</a:t>
            </a:r>
          </a:p>
          <a:p>
            <a:r>
              <a:rPr lang="en-US" altLang="zh-CN" sz="2200" dirty="0" smtClean="0">
                <a:solidFill>
                  <a:srgbClr val="FF0000"/>
                </a:solidFill>
                <a:latin typeface="微软雅黑" panose="020B0503020204020204" pitchFamily="34" charset="-122"/>
                <a:ea typeface="微软雅黑" panose="020B0503020204020204" pitchFamily="34" charset="-122"/>
              </a:rPr>
              <a:t>wait(</a:t>
            </a:r>
            <a:r>
              <a:rPr lang="en-US" altLang="zh-CN" sz="2200" dirty="0" err="1" smtClean="0">
                <a:solidFill>
                  <a:srgbClr val="FF0000"/>
                </a:solidFill>
                <a:latin typeface="微软雅黑" panose="020B0503020204020204" pitchFamily="34" charset="-122"/>
                <a:ea typeface="微软雅黑" panose="020B0503020204020204" pitchFamily="34" charset="-122"/>
              </a:rPr>
              <a:t>wp</a:t>
            </a:r>
            <a:r>
              <a:rPr lang="en-US" altLang="zh-CN" sz="2200" dirty="0" smtClean="0">
                <a:solidFill>
                  <a:srgbClr val="FF0000"/>
                </a:solidFill>
                <a:latin typeface="微软雅黑" panose="020B0503020204020204" pitchFamily="34" charset="-122"/>
                <a:ea typeface="微软雅黑" panose="020B0503020204020204" pitchFamily="34" charset="-122"/>
              </a:rPr>
              <a: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wait(</a:t>
            </a:r>
            <a:r>
              <a:rPr lang="en-US" altLang="zh-CN" sz="2200" dirty="0" err="1" smtClean="0">
                <a:solidFill>
                  <a:schemeClr val="tx1">
                    <a:lumMod val="85000"/>
                    <a:lumOff val="15000"/>
                  </a:schemeClr>
                </a:solidFill>
                <a:latin typeface="微软雅黑" panose="020B0503020204020204" pitchFamily="34" charset="-122"/>
                <a:ea typeface="微软雅黑" panose="020B0503020204020204" pitchFamily="34" charset="-122"/>
              </a:rPr>
              <a:t>wrt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writing;</a:t>
            </a: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signal(</a:t>
            </a:r>
            <a:r>
              <a:rPr lang="en-US" altLang="zh-CN" sz="2200" dirty="0" err="1" smtClean="0">
                <a:solidFill>
                  <a:schemeClr val="tx1">
                    <a:lumMod val="85000"/>
                    <a:lumOff val="15000"/>
                  </a:schemeClr>
                </a:solidFill>
                <a:latin typeface="微软雅黑" panose="020B0503020204020204" pitchFamily="34" charset="-122"/>
                <a:ea typeface="微软雅黑" panose="020B0503020204020204" pitchFamily="34" charset="-122"/>
              </a:rPr>
              <a:t>wrt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200" dirty="0" smtClean="0">
                <a:solidFill>
                  <a:srgbClr val="FF0000"/>
                </a:solidFill>
                <a:latin typeface="微软雅黑" panose="020B0503020204020204" pitchFamily="34" charset="-122"/>
                <a:ea typeface="微软雅黑" panose="020B0503020204020204" pitchFamily="34" charset="-122"/>
              </a:rPr>
              <a:t>signal(</a:t>
            </a:r>
            <a:r>
              <a:rPr lang="en-US" altLang="zh-CN" sz="2200" dirty="0" err="1" smtClean="0">
                <a:solidFill>
                  <a:srgbClr val="FF0000"/>
                </a:solidFill>
                <a:latin typeface="微软雅黑" panose="020B0503020204020204" pitchFamily="34" charset="-122"/>
                <a:ea typeface="微软雅黑" panose="020B0503020204020204" pitchFamily="34" charset="-122"/>
              </a:rPr>
              <a:t>wp</a:t>
            </a:r>
            <a:r>
              <a:rPr lang="en-US" altLang="zh-CN" sz="2200" dirty="0" smtClean="0">
                <a:solidFill>
                  <a:srgbClr val="FF0000"/>
                </a:solidFill>
                <a:latin typeface="微软雅黑" panose="020B0503020204020204" pitchFamily="34" charset="-122"/>
                <a:ea typeface="微软雅黑" panose="020B0503020204020204" pitchFamily="34" charset="-122"/>
              </a:rPr>
              <a:t>)</a:t>
            </a:r>
            <a:r>
              <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10</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写者优先</a:t>
            </a:r>
          </a:p>
        </p:txBody>
      </p:sp>
    </p:spTree>
    <p:extLst>
      <p:ext uri="{BB962C8B-B14F-4D97-AF65-F5344CB8AC3E}">
        <p14:creationId xmlns:p14="http://schemas.microsoft.com/office/powerpoint/2010/main" val="34201847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029903"/>
                <a:ext cx="11567656" cy="5621154"/>
              </a:xfrm>
            </p:spPr>
            <p:txBody>
              <a:bodyPr>
                <a:norm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有</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个并发进程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a:latin typeface="Cambria Math"/>
                        <a:ea typeface="微软雅黑" panose="020B0503020204020204" pitchFamily="34" charset="-122"/>
                      </a:rPr>
                      <m:t> </m:t>
                    </m:r>
                  </m:oMath>
                </a14:m>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，每个进程执行时需要同时使用</a:t>
                </a:r>
                <a:r>
                  <a:rPr lang="en-US" altLang="zh-CN" sz="2400" dirty="0">
                    <a:latin typeface="微软雅黑" panose="020B0503020204020204" pitchFamily="34" charset="-122"/>
                    <a:ea typeface="微软雅黑" panose="020B0503020204020204" pitchFamily="34" charset="-122"/>
                  </a:rPr>
                  <a:t>1 page </a:t>
                </a:r>
                <a:r>
                  <a:rPr lang="zh-CN" altLang="en-US" sz="2400" dirty="0">
                    <a:latin typeface="微软雅黑" panose="020B0503020204020204" pitchFamily="34" charset="-122"/>
                    <a:ea typeface="微软雅黑" panose="020B0503020204020204" pitchFamily="34" charset="-122"/>
                  </a:rPr>
                  <a:t>内存资源和</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内存</a:t>
                </a:r>
                <a:r>
                  <a:rPr lang="zh-CN" altLang="en-US" sz="2400" dirty="0">
                    <a:latin typeface="微软雅黑" panose="020B0503020204020204" pitchFamily="34" charset="-122"/>
                    <a:ea typeface="微软雅黑" panose="020B0503020204020204" pitchFamily="34" charset="-122"/>
                  </a:rPr>
                  <a:t>资源总量为</a:t>
                </a:r>
                <a:r>
                  <a:rPr lang="en-US" altLang="zh-CN" sz="2400" dirty="0">
                    <a:latin typeface="微软雅黑" panose="020B0503020204020204" pitchFamily="34" charset="-122"/>
                    <a:ea typeface="微软雅黑" panose="020B0503020204020204" pitchFamily="34" charset="-122"/>
                  </a:rPr>
                  <a:t>3 pages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设备总量为</a:t>
                </a:r>
                <a:r>
                  <a:rPr lang="en-US" altLang="zh-CN" sz="2400" dirty="0" smtClean="0">
                    <a:latin typeface="微软雅黑" panose="020B0503020204020204" pitchFamily="34" charset="-122"/>
                    <a:ea typeface="微软雅黑" panose="020B0503020204020204" pitchFamily="34" charset="-122"/>
                  </a:rPr>
                  <a:t>3</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cs typeface="Times New Roman" pitchFamily="18" charset="0"/>
                  </a:rPr>
                  <a:t>进程</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i</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 1</a:t>
                </a:r>
                <a14:m>
                  <m:oMath xmlns:m="http://schemas.openxmlformats.org/officeDocument/2006/math">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i</a:t>
                </a:r>
                <a14:m>
                  <m:oMath xmlns:m="http://schemas.openxmlformats.org/officeDocument/2006/math">
                    <m:r>
                      <a:rPr lang="en-US" altLang="zh-CN" sz="2400">
                        <a:latin typeface="Cambria Math"/>
                        <a:ea typeface="Cambria Math"/>
                      </a:rPr>
                      <m:t> </m:t>
                    </m:r>
                    <m:r>
                      <a:rPr lang="en-US" altLang="zh-CN" sz="2400" i="1">
                        <a:latin typeface="Cambria Math"/>
                        <a:ea typeface="Cambria Math"/>
                      </a:rPr>
                      <m:t>≤</m:t>
                    </m:r>
                    <m:r>
                      <a:rPr lang="en-US" altLang="zh-CN" sz="2400">
                        <a:latin typeface="Cambria Math"/>
                        <a:ea typeface="Cambria Math"/>
                      </a:rPr>
                      <m:t>6 </m:t>
                    </m:r>
                  </m:oMath>
                </a14:m>
                <a:r>
                  <a:rPr lang="zh-CN" altLang="en-US" sz="2400" dirty="0">
                    <a:latin typeface="微软雅黑" panose="020B0503020204020204" pitchFamily="34" charset="-122"/>
                    <a:ea typeface="微软雅黑" panose="020B0503020204020204" pitchFamily="34" charset="-122"/>
                    <a:cs typeface="Times New Roman" pitchFamily="18" charset="0"/>
                  </a:rPr>
                  <a:t>进程的业务流程</a:t>
                </a:r>
                <a:r>
                  <a:rPr lang="zh-CN" altLang="en-US" sz="2400" dirty="0" smtClean="0">
                    <a:latin typeface="微软雅黑" panose="020B0503020204020204" pitchFamily="34" charset="-122"/>
                    <a:ea typeface="微软雅黑" panose="020B0503020204020204" pitchFamily="34" charset="-122"/>
                    <a:cs typeface="Times New Roman" pitchFamily="18" charset="0"/>
                  </a:rPr>
                  <a:t>为</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同时申请</a:t>
                </a:r>
                <a:r>
                  <a:rPr lang="en-US" altLang="zh-CN" sz="2400" dirty="0" smtClean="0">
                    <a:latin typeface="微软雅黑" panose="020B0503020204020204" pitchFamily="34" charset="-122"/>
                    <a:ea typeface="微软雅黑" panose="020B0503020204020204" pitchFamily="34" charset="-122"/>
                  </a:rPr>
                  <a:t>1 page </a:t>
                </a:r>
                <a:r>
                  <a:rPr lang="zh-CN" altLang="en-US" sz="2400" dirty="0" smtClean="0">
                    <a:latin typeface="微软雅黑" panose="020B0503020204020204" pitchFamily="34" charset="-122"/>
                    <a:ea typeface="微软雅黑" panose="020B0503020204020204" pitchFamily="34" charset="-122"/>
                  </a:rPr>
                  <a:t>内存和</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进入临界区使用内存和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a:t>
                </a:r>
                <a:r>
                  <a:rPr lang="zh-CN" altLang="en-US" sz="2400" dirty="0" smtClean="0">
                    <a:latin typeface="微软雅黑" panose="020B0503020204020204" pitchFamily="34" charset="-122"/>
                    <a:ea typeface="微软雅黑" panose="020B0503020204020204" pitchFamily="34" charset="-122"/>
                    <a:cs typeface="Times New Roman" pitchFamily="18" charset="0"/>
                  </a:rPr>
                  <a:t>资源</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释放内存和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设备资源</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cs typeface="Times New Roman" pitchFamily="18" charset="0"/>
                  </a:rPr>
                  <a:t>参照哲学家就餐问题，设计合适的信号量机制，控制</a:t>
                </a:r>
                <a:r>
                  <a:rPr lang="en-US" altLang="zh-CN" sz="24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个进程对内存资源、</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设备资源的申请和使用，使得这</a:t>
                </a:r>
                <a:r>
                  <a:rPr lang="en-US" altLang="zh-CN" sz="24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个进程能够获得各自所需全部资源，完成其业务流程</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要求</a:t>
                </a:r>
                <a:r>
                  <a:rPr lang="zh-CN" altLang="en-US" sz="2400" dirty="0">
                    <a:latin typeface="微软雅黑" panose="020B0503020204020204" pitchFamily="34" charset="-122"/>
                    <a:ea typeface="微软雅黑" panose="020B0503020204020204" pitchFamily="34" charset="-122"/>
                    <a:cs typeface="Times New Roman" pitchFamily="18" charset="0"/>
                  </a:rPr>
                  <a:t>：防止不合理的资源申请顺序导致的死锁</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029903"/>
                <a:ext cx="11567656" cy="5621154"/>
              </a:xfrm>
              <a:blipFill rotWithShape="1">
                <a:blip r:embed="rId2"/>
                <a:stretch>
                  <a:fillRect l="-685"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11 Extended</a:t>
            </a:r>
            <a:r>
              <a:rPr lang="en-US" altLang="zh-CN" sz="2400" dirty="0" smtClean="0">
                <a:solidFill>
                  <a:schemeClr val="tx1">
                    <a:lumMod val="85000"/>
                    <a:lumOff val="15000"/>
                  </a:schemeClr>
                </a:solidFill>
                <a:latin typeface="+mj-ea"/>
              </a:rPr>
              <a:t>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Dinning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Problems</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多类型资源申请</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878386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091225"/>
                <a:ext cx="5503740" cy="5762985"/>
              </a:xfrm>
            </p:spPr>
            <p:txBody>
              <a:bodyPr>
                <a:no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如果进程</a:t>
                </a:r>
                <a:r>
                  <a:rPr lang="en-US" altLang="zh-CN" sz="2400" dirty="0">
                    <a:latin typeface="微软雅黑" panose="020B0503020204020204" pitchFamily="34" charset="-122"/>
                    <a:ea typeface="微软雅黑" panose="020B0503020204020204" pitchFamily="34" charset="-122"/>
                  </a:rPr>
                  <a:t>Pi, 1</a:t>
                </a:r>
                <a14:m>
                  <m:oMath xmlns:m="http://schemas.openxmlformats.org/officeDocument/2006/math">
                    <m:r>
                      <a:rPr lang="en-US" altLang="zh-CN" sz="2400">
                        <a:latin typeface="Cambria Math"/>
                        <a:ea typeface="微软雅黑" panose="020B0503020204020204" pitchFamily="34" charset="-122"/>
                      </a:rPr>
                      <m:t>≤ </m:t>
                    </m:r>
                  </m:oMath>
                </a14:m>
                <a:r>
                  <a:rPr lang="en-US" altLang="zh-CN" sz="2400" dirty="0">
                    <a:latin typeface="微软雅黑" panose="020B0503020204020204" pitchFamily="34" charset="-122"/>
                    <a:ea typeface="微软雅黑" panose="020B0503020204020204" pitchFamily="34" charset="-122"/>
                  </a:rPr>
                  <a:t>i</a:t>
                </a:r>
                <a14:m>
                  <m:oMath xmlns:m="http://schemas.openxmlformats.org/officeDocument/2006/math">
                    <m:r>
                      <a:rPr lang="en-US" altLang="zh-CN" sz="2400">
                        <a:latin typeface="Cambria Math"/>
                        <a:ea typeface="微软雅黑" panose="020B0503020204020204" pitchFamily="34" charset="-122"/>
                      </a:rPr>
                      <m:t> ≤6 </m:t>
                    </m:r>
                  </m:oMath>
                </a14:m>
                <a:r>
                  <a:rPr lang="zh-CN" altLang="en-US" sz="2400" dirty="0">
                    <a:latin typeface="微软雅黑" panose="020B0503020204020204" pitchFamily="34" charset="-122"/>
                    <a:ea typeface="微软雅黑" panose="020B0503020204020204" pitchFamily="34" charset="-122"/>
                  </a:rPr>
                  <a:t>，采用固定、有序资源申请方式，如先申请内存资源，再申请</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设备资源，</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Times New Roman" pitchFamily="18" charset="0"/>
                  </a:rPr>
                  <a:t>            wait(</a:t>
                </a:r>
                <a:r>
                  <a:rPr lang="en-US" altLang="zh-CN" sz="2400" dirty="0" err="1">
                    <a:latin typeface="微软雅黑" panose="020B0503020204020204" pitchFamily="34" charset="-122"/>
                    <a:ea typeface="微软雅黑" panose="020B0503020204020204" pitchFamily="34" charset="-122"/>
                    <a:cs typeface="Times New Roman" pitchFamily="18" charset="0"/>
                  </a:rPr>
                  <a:t>page_semaphore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微软雅黑" panose="020B0503020204020204" pitchFamily="34" charset="-122"/>
                    <a:ea typeface="微软雅黑" panose="020B0503020204020204" pitchFamily="34" charset="-122"/>
                    <a:cs typeface="Times New Roman" pitchFamily="18" charset="0"/>
                  </a:rPr>
                  <a:t>            wait(</a:t>
                </a:r>
                <a:r>
                  <a:rPr lang="en-US" altLang="zh-CN" sz="2400" dirty="0" err="1">
                    <a:latin typeface="微软雅黑" panose="020B0503020204020204" pitchFamily="34" charset="-122"/>
                    <a:ea typeface="微软雅黑" panose="020B0503020204020204" pitchFamily="34" charset="-122"/>
                    <a:cs typeface="Times New Roman" pitchFamily="18" charset="0"/>
                  </a:rPr>
                  <a:t>IO_semaphore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微软雅黑" panose="020B0503020204020204" pitchFamily="34" charset="-122"/>
                    <a:ea typeface="微软雅黑" panose="020B0503020204020204" pitchFamily="34" charset="-122"/>
                    <a:cs typeface="Times New Roman" pitchFamily="18" charset="0"/>
                  </a:rPr>
                  <a:t>            critical section;</a:t>
                </a:r>
              </a:p>
              <a:p>
                <a:r>
                  <a:rPr lang="en-US" altLang="zh-CN" sz="2400" dirty="0">
                    <a:latin typeface="微软雅黑" panose="020B0503020204020204" pitchFamily="34" charset="-122"/>
                    <a:ea typeface="微软雅黑" panose="020B0503020204020204" pitchFamily="34" charset="-122"/>
                    <a:cs typeface="Times New Roman" pitchFamily="18" charset="0"/>
                  </a:rPr>
                  <a:t>            signal(</a:t>
                </a:r>
                <a:r>
                  <a:rPr lang="en-US" altLang="zh-CN" sz="2400" dirty="0" err="1">
                    <a:latin typeface="微软雅黑" panose="020B0503020204020204" pitchFamily="34" charset="-122"/>
                    <a:ea typeface="微软雅黑" panose="020B0503020204020204" pitchFamily="34" charset="-122"/>
                    <a:cs typeface="Times New Roman" pitchFamily="18" charset="0"/>
                  </a:rPr>
                  <a:t>page_semaphore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微软雅黑" panose="020B0503020204020204" pitchFamily="34" charset="-122"/>
                    <a:ea typeface="微软雅黑" panose="020B0503020204020204" pitchFamily="34" charset="-122"/>
                    <a:cs typeface="Times New Roman" pitchFamily="18" charset="0"/>
                  </a:rPr>
                  <a:t>            signal(</a:t>
                </a:r>
                <a:r>
                  <a:rPr lang="en-US" altLang="zh-CN" sz="2400" dirty="0" err="1">
                    <a:latin typeface="微软雅黑" panose="020B0503020204020204" pitchFamily="34" charset="-122"/>
                    <a:ea typeface="微软雅黑" panose="020B0503020204020204" pitchFamily="34" charset="-122"/>
                    <a:cs typeface="Times New Roman" pitchFamily="18" charset="0"/>
                  </a:rPr>
                  <a:t>IO_semaphore</a:t>
                </a:r>
                <a:r>
                  <a:rPr lang="en-US" altLang="zh-CN" sz="2400" dirty="0">
                    <a:latin typeface="微软雅黑" panose="020B0503020204020204" pitchFamily="34" charset="-122"/>
                    <a:ea typeface="微软雅黑" panose="020B0503020204020204" pitchFamily="34" charset="-122"/>
                    <a:cs typeface="Times New Roman" pitchFamily="18" charset="0"/>
                  </a:rPr>
                  <a:t>)</a:t>
                </a:r>
              </a:p>
              <a:p>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则一定不会发生</a:t>
                </a:r>
                <a:r>
                  <a:rPr lang="zh-CN" altLang="en-US" sz="2400" dirty="0" smtClean="0">
                    <a:latin typeface="Times New Roman" pitchFamily="18" charset="0"/>
                    <a:cs typeface="Times New Roman" pitchFamily="18" charset="0"/>
                  </a:rPr>
                  <a:t>死锁</a:t>
                </a:r>
                <a:endParaRPr lang="en-US" altLang="zh-CN" sz="2400" dirty="0">
                  <a:latin typeface="Times New Roman" pitchFamily="18" charset="0"/>
                  <a:cs typeface="Times New Roman"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091225"/>
                <a:ext cx="5503740" cy="5762985"/>
              </a:xfrm>
              <a:blipFill rotWithShape="1">
                <a:blip r:embed="rId2"/>
                <a:stretch>
                  <a:fillRect l="-1440" r="-73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说明</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6096000" y="1091225"/>
            <a:ext cx="5752699" cy="5232202"/>
          </a:xfrm>
          <a:prstGeom prst="rect">
            <a:avLst/>
          </a:prstGeom>
          <a:solidFill>
            <a:schemeClr val="bg1"/>
          </a:solidFill>
        </p:spPr>
        <p:txBody>
          <a:bodyPr wrap="square" rtlCol="0">
            <a:spAutoFit/>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为此</a:t>
            </a:r>
            <a:r>
              <a:rPr lang="zh-CN" altLang="en-US" sz="2400" dirty="0">
                <a:latin typeface="微软雅黑" panose="020B0503020204020204" pitchFamily="34" charset="-122"/>
                <a:ea typeface="微软雅黑" panose="020B0503020204020204" pitchFamily="34" charset="-122"/>
              </a:rPr>
              <a:t>，假设每个进程申请内存资源、</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设备资源的先后顺序是不固定的</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Pi</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申请资源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i∈{page, I/</a:t>
            </a:r>
            <a:r>
              <a:rPr lang="en-US" altLang="zh-CN" sz="2400" dirty="0" err="1" smtClean="0">
                <a:solidFill>
                  <a:srgbClr val="0070C0"/>
                </a:solidFill>
                <a:latin typeface="微软雅黑" panose="020B0503020204020204" pitchFamily="34" charset="-122"/>
                <a:ea typeface="微软雅黑" panose="020B0503020204020204" pitchFamily="34" charset="-122"/>
                <a:cs typeface="Times New Roman" pitchFamily="18" charset="0"/>
              </a:rPr>
              <a:t>O_device</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的</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1</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个实例；</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endParaRP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申请资源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j∈{page, I/</a:t>
            </a:r>
            <a:r>
              <a:rPr lang="en-US" altLang="zh-CN" sz="2400" dirty="0" err="1" smtClean="0">
                <a:solidFill>
                  <a:srgbClr val="0070C0"/>
                </a:solidFill>
                <a:latin typeface="微软雅黑" panose="020B0503020204020204" pitchFamily="34" charset="-122"/>
                <a:ea typeface="微软雅黑" panose="020B0503020204020204" pitchFamily="34" charset="-122"/>
                <a:cs typeface="Times New Roman" pitchFamily="18" charset="0"/>
              </a:rPr>
              <a:t>O_device</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a:t>
            </a:r>
            <a:r>
              <a:rPr lang="zh-CN" altLang="en-US" sz="2400" dirty="0">
                <a:solidFill>
                  <a:srgbClr val="0070C0"/>
                </a:solidFill>
                <a:latin typeface="微软雅黑" panose="020B0503020204020204" pitchFamily="34" charset="-122"/>
                <a:ea typeface="微软雅黑" panose="020B0503020204020204" pitchFamily="34" charset="-122"/>
                <a:cs typeface="Times New Roman" pitchFamily="18" charset="0"/>
              </a:rPr>
              <a:t>的</a:t>
            </a:r>
            <a:r>
              <a:rPr lang="en-US" altLang="zh-CN" sz="2400" dirty="0">
                <a:solidFill>
                  <a:srgbClr val="0070C0"/>
                </a:solidFill>
                <a:latin typeface="微软雅黑" panose="020B0503020204020204" pitchFamily="34" charset="-122"/>
                <a:ea typeface="微软雅黑" panose="020B0503020204020204" pitchFamily="34" charset="-122"/>
                <a:cs typeface="Times New Roman" pitchFamily="18" charset="0"/>
              </a:rPr>
              <a:t>1</a:t>
            </a:r>
            <a:r>
              <a:rPr lang="zh-CN" altLang="en-US" sz="2400" dirty="0">
                <a:solidFill>
                  <a:srgbClr val="0070C0"/>
                </a:solidFill>
                <a:latin typeface="微软雅黑" panose="020B0503020204020204" pitchFamily="34" charset="-122"/>
                <a:ea typeface="微软雅黑" panose="020B0503020204020204" pitchFamily="34" charset="-122"/>
                <a:cs typeface="Times New Roman" pitchFamily="18" charset="0"/>
              </a:rPr>
              <a:t>个</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实例</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使用资源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j</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endParaRPr>
          </a:p>
          <a:p>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释放资源</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i</a:t>
            </a:r>
            <a:r>
              <a:rPr lang="zh-CN" altLang="en-US"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a:t>
            </a:r>
            <a:r>
              <a:rPr lang="en-US" altLang="zh-CN" sz="2400" dirty="0" smtClean="0">
                <a:solidFill>
                  <a:srgbClr val="0070C0"/>
                </a:solidFill>
                <a:latin typeface="微软雅黑" panose="020B0503020204020204" pitchFamily="34" charset="-122"/>
                <a:ea typeface="微软雅黑" panose="020B0503020204020204" pitchFamily="34" charset="-122"/>
                <a:cs typeface="Times New Roman" pitchFamily="18" charset="0"/>
              </a:rPr>
              <a:t>j</a:t>
            </a:r>
          </a:p>
          <a:p>
            <a:pPr marL="800100" lvl="1" indent="-342900" fontAlgn="base">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例如，</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a:rPr>
              <a:t>⸟</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先申请</a:t>
            </a:r>
            <a:r>
              <a:rPr lang="en-US" altLang="zh-CN" sz="2400" dirty="0">
                <a:latin typeface="微软雅黑" panose="020B0503020204020204" pitchFamily="34" charset="-122"/>
                <a:ea typeface="微软雅黑" panose="020B0503020204020204" pitchFamily="34" charset="-122"/>
                <a:cs typeface="Times New Roman" pitchFamily="18" charset="0"/>
              </a:rPr>
              <a:t>page</a:t>
            </a:r>
            <a:r>
              <a:rPr lang="zh-CN" altLang="en-US" sz="2400" dirty="0">
                <a:latin typeface="微软雅黑" panose="020B0503020204020204" pitchFamily="34" charset="-122"/>
                <a:ea typeface="微软雅黑" panose="020B0503020204020204" pitchFamily="34" charset="-122"/>
                <a:cs typeface="Times New Roman" pitchFamily="18" charset="0"/>
              </a:rPr>
              <a:t>，再申请</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4</a:t>
            </a:r>
            <a:r>
              <a:rPr lang="en-US" altLang="zh-CN" sz="2400" dirty="0">
                <a:latin typeface="微软雅黑" panose="020B0503020204020204" pitchFamily="34" charset="-122"/>
                <a:ea typeface="微软雅黑" panose="020B0503020204020204" pitchFamily="34" charset="-122"/>
                <a:cs typeface="Times New Roman"/>
              </a:rPr>
              <a:t>⸟</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先申请</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设备，再申请</a:t>
            </a:r>
            <a:r>
              <a:rPr lang="en-US" altLang="zh-CN" sz="2400" dirty="0" smtClean="0">
                <a:latin typeface="微软雅黑" panose="020B0503020204020204" pitchFamily="34" charset="-122"/>
                <a:ea typeface="微软雅黑" panose="020B0503020204020204" pitchFamily="34" charset="-122"/>
                <a:cs typeface="Times New Roman" pitchFamily="18" charset="0"/>
              </a:rPr>
              <a:t>page</a:t>
            </a:r>
          </a:p>
          <a:p>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9562244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113503"/>
                <a:ext cx="11567656" cy="5761860"/>
              </a:xfrm>
            </p:spPr>
            <p:txBody>
              <a:bodyPr>
                <a:no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要求：</a:t>
                </a:r>
                <a:r>
                  <a:rPr lang="zh-CN" altLang="en-US" sz="2400" dirty="0">
                    <a:latin typeface="微软雅黑" panose="020B0503020204020204" pitchFamily="34" charset="-122"/>
                    <a:ea typeface="微软雅黑" panose="020B0503020204020204" pitchFamily="34" charset="-122"/>
                    <a:cs typeface="Times New Roman" pitchFamily="18" charset="0"/>
                  </a:rPr>
                  <a:t>防止不合理的资源申请顺序导致的</a:t>
                </a:r>
                <a:r>
                  <a:rPr lang="zh-CN" altLang="en-US" sz="2400" dirty="0" smtClean="0">
                    <a:latin typeface="微软雅黑" panose="020B0503020204020204" pitchFamily="34" charset="-122"/>
                    <a:ea typeface="微软雅黑" panose="020B0503020204020204" pitchFamily="34" charset="-122"/>
                    <a:cs typeface="Times New Roman" pitchFamily="18" charset="0"/>
                  </a:rPr>
                  <a:t>死锁， </a:t>
                </a:r>
                <a:r>
                  <a:rPr lang="en-US" altLang="zh-CN" sz="2400" dirty="0" smtClean="0">
                    <a:latin typeface="微软雅黑" panose="020B0503020204020204" pitchFamily="34" charset="-122"/>
                    <a:ea typeface="微软雅黑" panose="020B0503020204020204" pitchFamily="34" charset="-122"/>
                    <a:cs typeface="Times New Roman" pitchFamily="18" charset="0"/>
                  </a:rPr>
                  <a:t>e.g.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首先，将</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pages </a:t>
                </a:r>
                <a:r>
                  <a:rPr lang="zh-CN" altLang="en-US" sz="2400" dirty="0">
                    <a:latin typeface="微软雅黑" panose="020B0503020204020204" pitchFamily="34" charset="-122"/>
                    <a:ea typeface="微软雅黑" panose="020B0503020204020204" pitchFamily="34" charset="-122"/>
                    <a:cs typeface="Times New Roman" pitchFamily="18" charset="0"/>
                  </a:rPr>
                  <a:t>内存分配给</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a:t>
                </a:r>
                <a14:m>
                  <m:oMath xmlns:m="http://schemas.openxmlformats.org/officeDocument/2006/math">
                    <m:r>
                      <a:rPr lang="en-US" altLang="zh-CN" sz="2400" i="1">
                        <a:latin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3</a:t>
                </a:r>
                <a:endParaRPr lang="en-US" altLang="zh-CN" sz="2400" baseline="-250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然后，将</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设备分配给</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4</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5</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smtClean="0">
                    <a:latin typeface="微软雅黑" panose="020B0503020204020204" pitchFamily="34" charset="-122"/>
                    <a:ea typeface="微软雅黑" panose="020B0503020204020204" pitchFamily="34" charset="-122"/>
                    <a:cs typeface="Times New Roman" pitchFamily="18" charset="0"/>
                  </a:rPr>
                  <a:t>6</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之后，</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a:t>
                </a:r>
                <a14:m>
                  <m:oMath xmlns:m="http://schemas.openxmlformats.org/officeDocument/2006/math">
                    <m:r>
                      <a:rPr lang="en-US" altLang="zh-CN" sz="2400" i="1">
                        <a:latin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中任一进程再申请</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设备，或</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4</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5</a:t>
                </a:r>
                <a:r>
                  <a:rPr lang="en-US" altLang="zh-CN" sz="2400" dirty="0">
                    <a:latin typeface="微软雅黑" panose="020B0503020204020204" pitchFamily="34" charset="-122"/>
                    <a:ea typeface="微软雅黑" panose="020B0503020204020204" pitchFamily="34" charset="-122"/>
                    <a:cs typeface="Times New Roman" pitchFamily="18" charset="0"/>
                  </a:rPr>
                  <a:t>,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中任一进程再申请内存</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lvl="1" fontAlgn="base">
                  <a:lnSpc>
                    <a:spcPct val="100000"/>
                  </a:lnSpc>
                  <a:spcBef>
                    <a:spcPts val="600"/>
                  </a:spcBef>
                  <a:spcAft>
                    <a:spcPct val="0"/>
                  </a:spcAft>
                  <a:buClr>
                    <a:srgbClr val="FF0000"/>
                  </a:buClr>
                  <a:buSzPct val="80000"/>
                </a:pPr>
                <a:r>
                  <a:rPr lang="zh-CN" altLang="en-US" sz="2400" dirty="0">
                    <a:latin typeface="微软雅黑" panose="020B0503020204020204" pitchFamily="34" charset="-122"/>
                    <a:ea typeface="微软雅黑" panose="020B0503020204020204" pitchFamily="34" charset="-122"/>
                    <a:cs typeface="Times New Roman" pitchFamily="18" charset="0"/>
                  </a:rPr>
                  <a:t>，</a:t>
                </a:r>
                <a:r>
                  <a:rPr lang="zh-CN" altLang="en-US" sz="2400" dirty="0" smtClean="0">
                    <a:latin typeface="微软雅黑" panose="020B0503020204020204" pitchFamily="34" charset="-122"/>
                    <a:ea typeface="微软雅黑" panose="020B0503020204020204" pitchFamily="34" charset="-122"/>
                    <a:cs typeface="Times New Roman" pitchFamily="18" charset="0"/>
                  </a:rPr>
                  <a:t>将</a:t>
                </a:r>
                <a:r>
                  <a:rPr lang="zh-CN" altLang="en-US" sz="2400" dirty="0">
                    <a:latin typeface="微软雅黑" panose="020B0503020204020204" pitchFamily="34" charset="-122"/>
                    <a:ea typeface="微软雅黑" panose="020B0503020204020204" pitchFamily="34" charset="-122"/>
                    <a:cs typeface="Times New Roman" pitchFamily="18" charset="0"/>
                  </a:rPr>
                  <a:t>导致</a:t>
                </a:r>
                <a:r>
                  <a:rPr lang="zh-CN" altLang="en-US" sz="2400" dirty="0" smtClean="0">
                    <a:latin typeface="微软雅黑" panose="020B0503020204020204" pitchFamily="34" charset="-122"/>
                    <a:ea typeface="微软雅黑" panose="020B0503020204020204" pitchFamily="34" charset="-122"/>
                    <a:cs typeface="Times New Roman" pitchFamily="18" charset="0"/>
                  </a:rPr>
                  <a:t>死锁</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113503"/>
                <a:ext cx="11567656" cy="5761860"/>
              </a:xfrm>
              <a:blipFill rotWithShape="1">
                <a:blip r:embed="rId2"/>
                <a:stretch>
                  <a:fillRect l="-685"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11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多</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类型资源申请</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a14="http://schemas.microsoft.com/office/drawing/2010/main">
        <mc:Choice Requires="a14">
          <p:sp>
            <p:nvSpPr>
              <p:cNvPr id="7" name="TextBox 6"/>
              <p:cNvSpPr txBox="1"/>
              <p:nvPr/>
            </p:nvSpPr>
            <p:spPr>
              <a:xfrm>
                <a:off x="1520792" y="4305603"/>
                <a:ext cx="4231210" cy="1135054"/>
              </a:xfrm>
              <a:prstGeom prst="rect">
                <a:avLst/>
              </a:prstGeom>
              <a:solidFill>
                <a:schemeClr val="bg1">
                  <a:lumMod val="95000"/>
                </a:schemeClr>
              </a:solid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1</a:t>
                </a:r>
                <a14:m>
                  <m:oMath xmlns:m="http://schemas.openxmlformats.org/officeDocument/2006/math">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rPr>
                  <a:t>i</a:t>
                </a:r>
                <a14:m>
                  <m:oMath xmlns:m="http://schemas.openxmlformats.org/officeDocument/2006/math">
                    <m:r>
                      <a:rPr lang="en-US" altLang="zh-CN" sz="2400">
                        <a:latin typeface="Cambria Math"/>
                        <a:ea typeface="Cambria Math"/>
                      </a:rPr>
                      <m:t> </m:t>
                    </m:r>
                    <m:r>
                      <a:rPr lang="en-US" altLang="zh-CN" sz="2400" i="1">
                        <a:latin typeface="Cambria Math"/>
                        <a:ea typeface="Cambria Math"/>
                      </a:rPr>
                      <m:t>≤</m:t>
                    </m:r>
                    <m:r>
                      <a:rPr lang="en-US" altLang="zh-CN" sz="2400">
                        <a:latin typeface="Cambria Math"/>
                        <a:ea typeface="Cambria Math"/>
                      </a:rPr>
                      <m:t>6 </m:t>
                    </m:r>
                  </m:oMath>
                </a14:m>
                <a:r>
                  <a:rPr lang="zh-CN" altLang="en-US" sz="2400" dirty="0" smtClean="0">
                    <a:latin typeface="微软雅黑" panose="020B0503020204020204" pitchFamily="34" charset="-122"/>
                    <a:ea typeface="微软雅黑" panose="020B0503020204020204" pitchFamily="34" charset="-122"/>
                  </a:rPr>
                  <a:t>必须同时申请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获得内存、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资源；</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20792" y="4305603"/>
                <a:ext cx="4231210" cy="1135054"/>
              </a:xfrm>
              <a:prstGeom prst="rect">
                <a:avLst/>
              </a:prstGeom>
              <a:blipFill rotWithShape="1">
                <a:blip r:embed="rId3"/>
                <a:stretch>
                  <a:fillRect l="-2158" r="-1151" b="-11828"/>
                </a:stretch>
              </a:blipFill>
            </p:spPr>
            <p:txBody>
              <a:bodyPr/>
              <a:lstStyle/>
              <a:p>
                <a:r>
                  <a:rPr lang="zh-CN" altLang="en-US">
                    <a:noFill/>
                  </a:rPr>
                  <a:t> </a:t>
                </a:r>
              </a:p>
            </p:txBody>
          </p:sp>
        </mc:Fallback>
      </mc:AlternateContent>
      <p:sp>
        <p:nvSpPr>
          <p:cNvPr id="8" name="TextBox 7"/>
          <p:cNvSpPr txBox="1"/>
          <p:nvPr/>
        </p:nvSpPr>
        <p:spPr>
          <a:xfrm>
            <a:off x="6472081" y="4312462"/>
            <a:ext cx="4693223" cy="1135054"/>
          </a:xfrm>
          <a:prstGeom prst="rect">
            <a:avLst/>
          </a:prstGeom>
          <a:solidFill>
            <a:schemeClr val="bg1">
              <a:lumMod val="95000"/>
            </a:schemeClr>
          </a:solidFill>
        </p:spPr>
        <p:txBody>
          <a:bodyPr wrap="square" rtlCol="0">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哲学家必须同时申请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获得左手刀叉、右手刀叉</a:t>
            </a:r>
            <a:endParaRPr lang="zh-CN" altLang="en-US" sz="2400" dirty="0">
              <a:latin typeface="微软雅黑" panose="020B0503020204020204" pitchFamily="34" charset="-122"/>
              <a:ea typeface="微软雅黑" panose="020B0503020204020204" pitchFamily="34" charset="-122"/>
            </a:endParaRPr>
          </a:p>
        </p:txBody>
      </p:sp>
      <p:sp>
        <p:nvSpPr>
          <p:cNvPr id="9" name="左右箭头 8"/>
          <p:cNvSpPr/>
          <p:nvPr/>
        </p:nvSpPr>
        <p:spPr bwMode="auto">
          <a:xfrm>
            <a:off x="5735960" y="4677437"/>
            <a:ext cx="720080" cy="288032"/>
          </a:xfrm>
          <a:prstGeom prst="leftRightArrow">
            <a:avLst/>
          </a:prstGeom>
          <a:solidFill>
            <a:schemeClr val="bg1">
              <a:lumMod val="95000"/>
            </a:schemeClr>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5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0459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semaphore  self[6</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self[</a:t>
                </a:r>
                <a:r>
                  <a:rPr lang="en-US" altLang="zh-CN" sz="2400" dirty="0" err="1" smtClean="0">
                    <a:latin typeface="微软雅黑" panose="020B0503020204020204" pitchFamily="34" charset="-122"/>
                    <a:ea typeface="微软雅黑" panose="020B0503020204020204" pitchFamily="34" charset="-122"/>
                    <a:cs typeface="Times New Roman" pitchFamily="18" charset="0"/>
                  </a:rPr>
                  <a:t>i</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rPr>
                  <a:t>1</a:t>
                </a:r>
                <a14:m>
                  <m:oMath xmlns:m="http://schemas.openxmlformats.org/officeDocument/2006/math">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rPr>
                  <a:t>i</a:t>
                </a:r>
                <a14:m>
                  <m:oMath xmlns:m="http://schemas.openxmlformats.org/officeDocument/2006/math">
                    <m:r>
                      <a:rPr lang="en-US" altLang="zh-CN" sz="2400">
                        <a:latin typeface="Cambria Math"/>
                        <a:ea typeface="Cambria Math"/>
                      </a:rPr>
                      <m:t> </m:t>
                    </m:r>
                    <m:r>
                      <a:rPr lang="en-US" altLang="zh-CN" sz="2400" i="1">
                        <a:latin typeface="Cambria Math"/>
                        <a:ea typeface="Cambria Math"/>
                      </a:rPr>
                      <m:t>≤</m:t>
                    </m:r>
                    <m:r>
                      <a:rPr lang="en-US" altLang="zh-CN" sz="2400">
                        <a:latin typeface="Cambria Math"/>
                        <a:ea typeface="Cambria Math"/>
                      </a:rPr>
                      <m:t> </m:t>
                    </m:r>
                  </m:oMath>
                </a14:m>
                <a:r>
                  <a:rPr lang="en-US" altLang="zh-CN" sz="2400" dirty="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，表示进程</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zh-CN" altLang="en-US" sz="2400" dirty="0">
                    <a:latin typeface="微软雅黑" panose="020B0503020204020204" pitchFamily="34" charset="-122"/>
                    <a:ea typeface="微软雅黑" panose="020B0503020204020204" pitchFamily="34" charset="-122"/>
                    <a:cs typeface="Times New Roman" pitchFamily="18" charset="0"/>
                  </a:rPr>
                  <a:t>是否已获得所需的内存和</a:t>
                </a:r>
                <a:r>
                  <a:rPr lang="en-US" altLang="zh-CN" sz="2400" dirty="0">
                    <a:latin typeface="微软雅黑" panose="020B0503020204020204" pitchFamily="34" charset="-122"/>
                    <a:ea typeface="微软雅黑" panose="020B0503020204020204" pitchFamily="34" charset="-122"/>
                    <a:cs typeface="Times New Roman" pitchFamily="18" charset="0"/>
                  </a:rPr>
                  <a:t>I/O</a:t>
                </a:r>
                <a:r>
                  <a:rPr lang="zh-CN" altLang="en-US" sz="2400" dirty="0">
                    <a:latin typeface="微软雅黑" panose="020B0503020204020204" pitchFamily="34" charset="-122"/>
                    <a:ea typeface="微软雅黑" panose="020B0503020204020204" pitchFamily="34" charset="-122"/>
                    <a:cs typeface="Times New Roman" pitchFamily="18" charset="0"/>
                  </a:rPr>
                  <a:t>设备资源，初值</a:t>
                </a:r>
                <a:r>
                  <a:rPr lang="en-US" altLang="zh-CN" sz="2400" dirty="0">
                    <a:latin typeface="微软雅黑" panose="020B0503020204020204" pitchFamily="34" charset="-122"/>
                    <a:ea typeface="微软雅黑" panose="020B0503020204020204" pitchFamily="34" charset="-122"/>
                    <a:cs typeface="Times New Roman" pitchFamily="18" charset="0"/>
                  </a:rPr>
                  <a:t>self[i]=</a:t>
                </a:r>
                <a:r>
                  <a:rPr lang="en-US" altLang="zh-CN" sz="2400" dirty="0" smtClean="0">
                    <a:latin typeface="微软雅黑" panose="020B0503020204020204" pitchFamily="34" charset="-122"/>
                    <a:ea typeface="微软雅黑" panose="020B0503020204020204" pitchFamily="34" charset="-122"/>
                    <a:cs typeface="Times New Roman" pitchFamily="18" charset="0"/>
                  </a:rPr>
                  <a:t>0</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binary semaphore   </a:t>
                </a:r>
                <a:r>
                  <a:rPr lang="en-US" altLang="zh-CN" sz="2400" dirty="0" err="1">
                    <a:latin typeface="微软雅黑" panose="020B0503020204020204" pitchFamily="34" charset="-122"/>
                    <a:ea typeface="微软雅黑" panose="020B0503020204020204" pitchFamily="34" charset="-122"/>
                  </a:rPr>
                  <a:t>mutex</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保证</a:t>
                </a:r>
                <a:r>
                  <a:rPr lang="zh-CN" altLang="en-US" sz="2400" dirty="0">
                    <a:latin typeface="微软雅黑" panose="020B0503020204020204" pitchFamily="34" charset="-122"/>
                    <a:ea typeface="微软雅黑" panose="020B0503020204020204" pitchFamily="34" charset="-122"/>
                    <a:cs typeface="Times New Roman" pitchFamily="18" charset="0"/>
                  </a:rPr>
                  <a:t>任意时刻最多只有一个进程申请</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释放资源</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初值</a:t>
                </a:r>
                <a:r>
                  <a:rPr lang="en-US" altLang="zh-CN" sz="2400" dirty="0" err="1">
                    <a:latin typeface="微软雅黑" panose="020B0503020204020204" pitchFamily="34" charset="-122"/>
                    <a:ea typeface="微软雅黑" panose="020B0503020204020204" pitchFamily="34" charset="-122"/>
                    <a:cs typeface="Times New Roman" pitchFamily="18" charset="0"/>
                  </a:rPr>
                  <a:t>mutex</a:t>
                </a:r>
                <a:r>
                  <a:rPr lang="en-US" altLang="zh-CN" sz="2400" dirty="0">
                    <a:latin typeface="微软雅黑" panose="020B0503020204020204" pitchFamily="34" charset="-122"/>
                    <a:ea typeface="微软雅黑" panose="020B0503020204020204" pitchFamily="34" charset="-122"/>
                    <a:cs typeface="Times New Roman" pitchFamily="18" charset="0"/>
                  </a:rPr>
                  <a:t>=1</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endParaRPr lang="en-US" altLang="zh-CN" sz="2400" dirty="0" smtClean="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shared </a:t>
                </a:r>
                <a:r>
                  <a:rPr lang="en-US" altLang="zh-CN" sz="2400" dirty="0">
                    <a:latin typeface="微软雅黑" panose="020B0503020204020204" pitchFamily="34" charset="-122"/>
                    <a:ea typeface="微软雅黑" panose="020B0503020204020204" pitchFamily="34" charset="-122"/>
                  </a:rPr>
                  <a:t>data        </a:t>
                </a:r>
                <a:r>
                  <a:rPr lang="en-US" altLang="zh-CN" sz="2400" dirty="0" err="1">
                    <a:latin typeface="微软雅黑" panose="020B0503020204020204" pitchFamily="34" charset="-122"/>
                    <a:ea typeface="微软雅黑" panose="020B0503020204020204" pitchFamily="34" charset="-122"/>
                  </a:rPr>
                  <a:t>enum</a:t>
                </a:r>
                <a:r>
                  <a:rPr lang="en-US" altLang="zh-CN" sz="2400" dirty="0">
                    <a:latin typeface="微软雅黑" panose="020B0503020204020204" pitchFamily="34" charset="-122"/>
                    <a:ea typeface="微软雅黑" panose="020B0503020204020204" pitchFamily="34" charset="-122"/>
                  </a:rPr>
                  <a:t>{idle, applying, using} state[6</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记录</a:t>
                </a:r>
                <a:r>
                  <a:rPr lang="zh-CN" altLang="en-US" sz="2400" dirty="0">
                    <a:latin typeface="微软雅黑" panose="020B0503020204020204" pitchFamily="34" charset="-122"/>
                    <a:ea typeface="微软雅黑" panose="020B0503020204020204" pitchFamily="34" charset="-122"/>
                  </a:rPr>
                  <a:t>每个进程的</a:t>
                </a:r>
                <a:r>
                  <a:rPr lang="zh-CN" altLang="en-US" sz="2400" dirty="0" smtClean="0">
                    <a:latin typeface="微软雅黑" panose="020B0503020204020204" pitchFamily="34" charset="-122"/>
                    <a:ea typeface="微软雅黑" panose="020B0503020204020204" pitchFamily="34" charset="-122"/>
                  </a:rPr>
                  <a:t>状态</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初值</a:t>
                </a:r>
                <a:r>
                  <a:rPr lang="en-US" altLang="zh-CN" sz="2400" dirty="0">
                    <a:latin typeface="微软雅黑" panose="020B0503020204020204" pitchFamily="34" charset="-122"/>
                    <a:ea typeface="微软雅黑" panose="020B0503020204020204" pitchFamily="34" charset="-122"/>
                  </a:rPr>
                  <a:t>state[i]=</a:t>
                </a:r>
                <a:r>
                  <a:rPr lang="en-US" altLang="zh-CN" sz="2400" dirty="0" smtClean="0">
                    <a:latin typeface="微软雅黑" panose="020B0503020204020204" pitchFamily="34" charset="-122"/>
                    <a:ea typeface="微软雅黑" panose="020B0503020204020204" pitchFamily="34" charset="-122"/>
                  </a:rPr>
                  <a:t>idle</a:t>
                </a: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原理</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模仿哲学家就餐问题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dirty="0" smtClean="0"/>
              <a:t>PAGE</a:t>
            </a:r>
            <a:r>
              <a:rPr kumimoji="1" lang="zh-CN" altLang="en-US" dirty="0" smtClean="0"/>
              <a:t> </a:t>
            </a:r>
            <a:fld id="{45C466B8-AFC2-AE4B-94BC-EF87A0F7179E}" type="slidenum">
              <a:rPr kumimoji="1" lang="zh-CN" altLang="en-US" smtClean="0"/>
              <a:pPr/>
              <a:t>46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10"/>
          <p:cNvSpPr txBox="1">
            <a:spLocks noChangeArrowheads="1"/>
          </p:cNvSpPr>
          <p:nvPr/>
        </p:nvSpPr>
        <p:spPr bwMode="auto">
          <a:xfrm>
            <a:off x="3779750" y="3780847"/>
            <a:ext cx="954107" cy="400110"/>
          </a:xfrm>
          <a:prstGeom prst="rect">
            <a:avLst/>
          </a:prstGeom>
          <a:solidFill>
            <a:schemeClr val="bg1">
              <a:lumMod val="95000"/>
            </a:schemeClr>
          </a:solidFill>
          <a:ln>
            <a:solidFill>
              <a:srgbClr val="FF0000"/>
            </a:solid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t>剩余段</a:t>
            </a:r>
          </a:p>
        </p:txBody>
      </p:sp>
      <p:sp>
        <p:nvSpPr>
          <p:cNvPr id="8" name="Text Box 12"/>
          <p:cNvSpPr txBox="1">
            <a:spLocks noChangeArrowheads="1"/>
          </p:cNvSpPr>
          <p:nvPr/>
        </p:nvSpPr>
        <p:spPr bwMode="auto">
          <a:xfrm>
            <a:off x="5141889" y="3778966"/>
            <a:ext cx="954107" cy="400110"/>
          </a:xfrm>
          <a:prstGeom prst="rect">
            <a:avLst/>
          </a:prstGeom>
          <a:solidFill>
            <a:schemeClr val="bg1">
              <a:lumMod val="95000"/>
            </a:schemeClr>
          </a:solidFill>
          <a:ln>
            <a:solidFill>
              <a:srgbClr val="FF0000"/>
            </a:solid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t>进入段</a:t>
            </a:r>
          </a:p>
        </p:txBody>
      </p:sp>
      <p:sp>
        <p:nvSpPr>
          <p:cNvPr id="9" name="Text Box 14"/>
          <p:cNvSpPr txBox="1">
            <a:spLocks noChangeArrowheads="1"/>
          </p:cNvSpPr>
          <p:nvPr/>
        </p:nvSpPr>
        <p:spPr bwMode="auto">
          <a:xfrm>
            <a:off x="6380125" y="3778966"/>
            <a:ext cx="954107" cy="400110"/>
          </a:xfrm>
          <a:prstGeom prst="rect">
            <a:avLst/>
          </a:prstGeom>
          <a:solidFill>
            <a:schemeClr val="bg1">
              <a:lumMod val="95000"/>
            </a:schemeClr>
          </a:solidFill>
          <a:ln>
            <a:solidFill>
              <a:srgbClr val="FF0000"/>
            </a:solid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t>临界段</a:t>
            </a:r>
          </a:p>
        </p:txBody>
      </p:sp>
      <p:sp>
        <p:nvSpPr>
          <p:cNvPr id="10" name="Line 9"/>
          <p:cNvSpPr>
            <a:spLocks noChangeShapeType="1"/>
          </p:cNvSpPr>
          <p:nvPr/>
        </p:nvSpPr>
        <p:spPr bwMode="auto">
          <a:xfrm>
            <a:off x="4256803" y="4179076"/>
            <a:ext cx="76399" cy="344798"/>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9"/>
          <p:cNvSpPr>
            <a:spLocks noChangeShapeType="1"/>
          </p:cNvSpPr>
          <p:nvPr/>
        </p:nvSpPr>
        <p:spPr bwMode="auto">
          <a:xfrm>
            <a:off x="5580742" y="4179076"/>
            <a:ext cx="76399" cy="344798"/>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9"/>
          <p:cNvSpPr>
            <a:spLocks noChangeShapeType="1"/>
          </p:cNvSpPr>
          <p:nvPr/>
        </p:nvSpPr>
        <p:spPr bwMode="auto">
          <a:xfrm flipH="1">
            <a:off x="6699184" y="4159076"/>
            <a:ext cx="148900" cy="364797"/>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348496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4"/>
            <a:ext cx="11567656" cy="5268046"/>
          </a:xfrm>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err="1">
                <a:latin typeface="微软雅黑" panose="020B0503020204020204" pitchFamily="34" charset="-122"/>
                <a:ea typeface="微软雅黑" panose="020B0503020204020204" pitchFamily="34" charset="-122"/>
              </a:rPr>
              <a:t>int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NumPages</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NumIOs</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Times New Roman" pitchFamily="18" charset="0"/>
                <a:cs typeface="Times New Roman" pitchFamily="18" charset="0"/>
              </a:rPr>
              <a:t>分别</a:t>
            </a:r>
            <a:r>
              <a:rPr lang="zh-CN" altLang="en-US" sz="2400" dirty="0">
                <a:latin typeface="Times New Roman" pitchFamily="18" charset="0"/>
                <a:cs typeface="Times New Roman" pitchFamily="18" charset="0"/>
              </a:rPr>
              <a:t>表示可用内存</a:t>
            </a:r>
            <a:r>
              <a:rPr lang="en-US" altLang="zh-CN" sz="2400" dirty="0">
                <a:latin typeface="Times New Roman" pitchFamily="18" charset="0"/>
                <a:cs typeface="Times New Roman" pitchFamily="18" charset="0"/>
              </a:rPr>
              <a:t>page</a:t>
            </a:r>
            <a:r>
              <a:rPr lang="zh-CN" altLang="en-US" sz="2400" dirty="0">
                <a:latin typeface="Times New Roman" pitchFamily="18" charset="0"/>
                <a:cs typeface="Times New Roman" pitchFamily="18" charset="0"/>
              </a:rPr>
              <a:t>的数目、可用</a:t>
            </a:r>
            <a:r>
              <a:rPr lang="en-US" altLang="zh-CN" sz="2400" dirty="0">
                <a:latin typeface="Times New Roman" pitchFamily="18" charset="0"/>
                <a:cs typeface="Times New Roman" pitchFamily="18" charset="0"/>
              </a:rPr>
              <a:t>I/O</a:t>
            </a:r>
            <a:r>
              <a:rPr lang="zh-CN" altLang="en-US" sz="2400" dirty="0">
                <a:latin typeface="Times New Roman" pitchFamily="18" charset="0"/>
                <a:cs typeface="Times New Roman" pitchFamily="18" charset="0"/>
              </a:rPr>
              <a:t>设备</a:t>
            </a:r>
            <a:r>
              <a:rPr lang="zh-CN" altLang="en-US" sz="2400" dirty="0" smtClean="0">
                <a:latin typeface="Times New Roman" pitchFamily="18" charset="0"/>
                <a:cs typeface="Times New Roman" pitchFamily="18" charset="0"/>
              </a:rPr>
              <a:t>数目</a:t>
            </a:r>
            <a:endParaRPr lang="en-US" altLang="zh-CN" sz="2400" dirty="0" smtClean="0">
              <a:latin typeface="Times New Roman" pitchFamily="18" charset="0"/>
              <a:cs typeface="Times New Roman" pitchFamily="18" charset="0"/>
            </a:endParaRPr>
          </a:p>
          <a:p>
            <a:pPr marL="800100" lvl="1" indent="-342900" fontAlgn="base">
              <a:lnSpc>
                <a:spcPct val="100000"/>
              </a:lnSpc>
              <a:spcBef>
                <a:spcPts val="600"/>
              </a:spcBef>
              <a:spcAft>
                <a:spcPct val="0"/>
              </a:spcAft>
              <a:buClr>
                <a:srgbClr val="FF0000"/>
              </a:buClr>
              <a:buSzPct val="80000"/>
              <a:buFont typeface="Wingdings" pitchFamily="2" charset="2"/>
              <a:buChar char="n"/>
            </a:pPr>
            <a:r>
              <a:rPr lang="zh-CN" altLang="en-US" sz="2400" dirty="0" smtClean="0">
                <a:latin typeface="Times New Roman" pitchFamily="18" charset="0"/>
                <a:cs typeface="Times New Roman" pitchFamily="18" charset="0"/>
              </a:rPr>
              <a:t>初值 </a:t>
            </a:r>
            <a:r>
              <a:rPr lang="en-US" altLang="zh-CN" sz="2400" dirty="0" err="1">
                <a:latin typeface="Times New Roman" pitchFamily="18" charset="0"/>
                <a:cs typeface="Times New Roman" pitchFamily="18" charset="0"/>
              </a:rPr>
              <a:t>NumPages</a:t>
            </a:r>
            <a:r>
              <a:rPr lang="en-US" altLang="zh-CN" sz="2400" dirty="0">
                <a:latin typeface="Times New Roman" pitchFamily="18" charset="0"/>
                <a:cs typeface="Times New Roman" pitchFamily="18" charset="0"/>
              </a:rPr>
              <a:t>=3, </a:t>
            </a:r>
            <a:r>
              <a:rPr lang="en-US" altLang="zh-CN" sz="2400" dirty="0" err="1">
                <a:latin typeface="Times New Roman" pitchFamily="18" charset="0"/>
                <a:cs typeface="Times New Roman" pitchFamily="18" charset="0"/>
              </a:rPr>
              <a:t>NumIOs</a:t>
            </a:r>
            <a:r>
              <a:rPr lang="en-US" altLang="zh-CN" sz="2400" dirty="0">
                <a:latin typeface="Times New Roman" pitchFamily="18" charset="0"/>
                <a:cs typeface="Times New Roman" pitchFamily="18" charset="0"/>
              </a:rPr>
              <a:t>=3</a:t>
            </a:r>
          </a:p>
          <a:p>
            <a:pPr marL="573088" lvl="1" indent="-187325"/>
            <a:r>
              <a:rPr lang="en-US" altLang="zh-CN" sz="2400" dirty="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由</a:t>
            </a:r>
            <a:r>
              <a:rPr lang="en-US" altLang="zh-CN" sz="2400" dirty="0" err="1">
                <a:latin typeface="Times New Roman" pitchFamily="18" charset="0"/>
                <a:cs typeface="Times New Roman" pitchFamily="18" charset="0"/>
              </a:rPr>
              <a:t>mutex</a:t>
            </a:r>
            <a:r>
              <a:rPr lang="zh-CN" altLang="en-US" sz="2400" dirty="0">
                <a:latin typeface="Times New Roman" pitchFamily="18" charset="0"/>
                <a:cs typeface="Times New Roman" pitchFamily="18" charset="0"/>
              </a:rPr>
              <a:t>控制对</a:t>
            </a:r>
            <a:r>
              <a:rPr lang="en-US" altLang="zh-CN" sz="2400" dirty="0" err="1">
                <a:latin typeface="Times New Roman" pitchFamily="18" charset="0"/>
                <a:cs typeface="Times New Roman" pitchFamily="18" charset="0"/>
              </a:rPr>
              <a:t>NumPages</a:t>
            </a:r>
            <a:r>
              <a:rPr lang="zh-CN" altLang="en-US"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NumIOs</a:t>
            </a:r>
            <a:r>
              <a:rPr lang="zh-CN" altLang="en-US" sz="2400" dirty="0">
                <a:latin typeface="Times New Roman" pitchFamily="18" charset="0"/>
                <a:cs typeface="Times New Roman" pitchFamily="18" charset="0"/>
              </a:rPr>
              <a:t>的互斥修改</a:t>
            </a:r>
            <a:endParaRPr lang="en-US" altLang="zh-CN" sz="2400" dirty="0">
              <a:latin typeface="Times New Roman" pitchFamily="18" charset="0"/>
              <a:cs typeface="Times New Roman" pitchFamily="18" charset="0"/>
            </a:endParaRPr>
          </a:p>
          <a:p>
            <a:endParaRPr lang="en-US" altLang="zh-CN" sz="2400" dirty="0">
              <a:latin typeface="Times New Roman" pitchFamily="18" charset="0"/>
              <a:cs typeface="Times New Roman" pitchFamily="18" charset="0"/>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Initially self[</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]=0, state[</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]=idle, </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=1</a:t>
            </a:r>
          </a:p>
          <a:p>
            <a:pPr marL="0" lvl="1">
              <a:buClr>
                <a:schemeClr val="folHlink"/>
              </a:buClr>
              <a:buSzPct val="60000"/>
            </a:pPr>
            <a:r>
              <a:rPr lang="en-US" altLang="zh-CN" sz="2400" dirty="0">
                <a:latin typeface="Times New Roman" pitchFamily="18" charset="0"/>
              </a:rPr>
              <a:t>                   </a:t>
            </a:r>
            <a:r>
              <a:rPr lang="en-US" altLang="zh-CN" sz="2400" dirty="0" err="1">
                <a:latin typeface="Times New Roman" pitchFamily="18" charset="0"/>
                <a:cs typeface="Times New Roman" pitchFamily="18" charset="0"/>
              </a:rPr>
              <a:t>NumPages</a:t>
            </a:r>
            <a:r>
              <a:rPr lang="en-US" altLang="zh-CN" sz="2400" dirty="0">
                <a:latin typeface="Times New Roman" pitchFamily="18" charset="0"/>
                <a:cs typeface="Times New Roman" pitchFamily="18" charset="0"/>
              </a:rPr>
              <a:t>=3, </a:t>
            </a:r>
            <a:r>
              <a:rPr lang="en-US" altLang="zh-CN" sz="2400" dirty="0" err="1">
                <a:latin typeface="Times New Roman" pitchFamily="18" charset="0"/>
                <a:cs typeface="Times New Roman" pitchFamily="18" charset="0"/>
              </a:rPr>
              <a:t>NumIOs</a:t>
            </a:r>
            <a:r>
              <a:rPr lang="en-US" altLang="zh-CN" sz="2400" dirty="0">
                <a:latin typeface="Times New Roman" pitchFamily="18" charset="0"/>
                <a:cs typeface="Times New Roman" pitchFamily="18" charset="0"/>
              </a:rPr>
              <a:t>=3</a:t>
            </a:r>
            <a:endParaRPr lang="en-US" altLang="zh-CN" sz="2400" dirty="0">
              <a:latin typeface="Times New Roman" pitchFamily="18" charset="0"/>
            </a:endParaRPr>
          </a:p>
          <a:p>
            <a:pPr marL="342900" lvl="1" indent="-342900">
              <a:buClr>
                <a:schemeClr val="folHlink"/>
              </a:buClr>
              <a:buSzPct val="60000"/>
            </a:pPr>
            <a:endParaRPr lang="en-US" altLang="zh-CN" sz="2400" b="1" dirty="0">
              <a:latin typeface="Times New Roman" pitchFamily="18" charset="0"/>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原理</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模仿哲学家就餐问题</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319544" y="4496458"/>
            <a:ext cx="11567656" cy="1569660"/>
          </a:xfrm>
          <a:prstGeom prst="rect">
            <a:avLst/>
          </a:prstGeom>
          <a:solidFill>
            <a:schemeClr val="bg1">
              <a:lumMod val="95000"/>
            </a:schemeClr>
          </a:solidFill>
        </p:spPr>
        <p:txBody>
          <a:bodyPr wrap="square" rtlCol="0">
            <a:spAutoFit/>
          </a:bodyPr>
          <a:lstStyle/>
          <a:p>
            <a:r>
              <a:rPr lang="zh-CN" altLang="en-US" sz="2400" dirty="0" smtClean="0"/>
              <a:t>说明：</a:t>
            </a:r>
            <a:endParaRPr lang="en-US" altLang="zh-CN" sz="2400" dirty="0" smtClean="0"/>
          </a:p>
          <a:p>
            <a:r>
              <a:rPr lang="zh-CN" altLang="en-US" sz="2400" dirty="0" smtClean="0"/>
              <a:t>由于</a:t>
            </a:r>
            <a:r>
              <a:rPr lang="en-US" altLang="zh-CN" sz="2400" dirty="0" smtClean="0"/>
              <a:t>2</a:t>
            </a:r>
            <a:r>
              <a:rPr lang="zh-CN" altLang="en-US" sz="2400" dirty="0" smtClean="0"/>
              <a:t>类资源需要同时申请，为防止死锁没有采用</a:t>
            </a:r>
            <a:r>
              <a:rPr lang="en-US" altLang="zh-CN" sz="2400" dirty="0" smtClean="0"/>
              <a:t>2</a:t>
            </a:r>
            <a:r>
              <a:rPr lang="zh-CN" altLang="en-US" sz="2400" dirty="0" smtClean="0"/>
              <a:t>个多元信号量分别控制对内存、</a:t>
            </a:r>
            <a:r>
              <a:rPr lang="en-US" altLang="zh-CN" sz="2400" dirty="0" smtClean="0"/>
              <a:t>I/O</a:t>
            </a:r>
            <a:r>
              <a:rPr lang="zh-CN" altLang="en-US" sz="2400" dirty="0" smtClean="0"/>
              <a:t>设备的访问，</a:t>
            </a:r>
            <a:endParaRPr lang="en-US" altLang="zh-CN" sz="2400" dirty="0" smtClean="0"/>
          </a:p>
          <a:p>
            <a:r>
              <a:rPr lang="zh-CN" altLang="en-US" sz="2400" dirty="0" smtClean="0"/>
              <a:t>而是采用“变量</a:t>
            </a:r>
            <a:r>
              <a:rPr lang="en-US" altLang="zh-CN" sz="2400" dirty="0" err="1" smtClean="0">
                <a:cs typeface="Times New Roman" pitchFamily="18" charset="0"/>
              </a:rPr>
              <a:t>NumPages</a:t>
            </a:r>
            <a:r>
              <a:rPr lang="zh-CN" altLang="en-US" sz="2400" dirty="0">
                <a:cs typeface="Times New Roman" pitchFamily="18" charset="0"/>
              </a:rPr>
              <a:t>、</a:t>
            </a:r>
            <a:r>
              <a:rPr lang="en-US" altLang="zh-CN" sz="2400" dirty="0" err="1" smtClean="0">
                <a:cs typeface="Times New Roman" pitchFamily="18" charset="0"/>
              </a:rPr>
              <a:t>NumIOs</a:t>
            </a:r>
            <a:r>
              <a:rPr lang="en-US" altLang="zh-CN" sz="2400" dirty="0" smtClean="0">
                <a:cs typeface="Times New Roman" pitchFamily="18" charset="0"/>
              </a:rPr>
              <a:t> </a:t>
            </a:r>
            <a:r>
              <a:rPr lang="en-US" altLang="zh-CN" sz="2400" dirty="0" smtClean="0"/>
              <a:t>+ </a:t>
            </a:r>
            <a:r>
              <a:rPr lang="zh-CN" altLang="en-US" sz="2400" dirty="0" smtClean="0"/>
              <a:t>互斥信号量</a:t>
            </a:r>
            <a:r>
              <a:rPr lang="en-US" altLang="zh-CN" sz="2400" dirty="0" err="1" smtClean="0"/>
              <a:t>mutex</a:t>
            </a:r>
            <a:r>
              <a:rPr lang="zh-CN" altLang="en-US" sz="2400" dirty="0" smtClean="0"/>
              <a:t>”的方法</a:t>
            </a:r>
            <a:endParaRPr lang="zh-CN" altLang="en-US" sz="2400" dirty="0"/>
          </a:p>
        </p:txBody>
      </p:sp>
    </p:spTree>
    <p:extLst>
      <p:ext uri="{BB962C8B-B14F-4D97-AF65-F5344CB8AC3E}">
        <p14:creationId xmlns:p14="http://schemas.microsoft.com/office/powerpoint/2010/main" val="28467319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释放</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bwMode="auto">
          <a:xfrm>
            <a:off x="282376" y="914400"/>
            <a:ext cx="11627248" cy="571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342900" lvl="1" indent="-342900" algn="just" eaLnBrk="1" hangingPunct="1">
              <a:lnSpc>
                <a:spcPct val="125000"/>
              </a:lnSpc>
              <a:spcBef>
                <a:spcPts val="600"/>
              </a:spcBef>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void Process(</a:t>
            </a:r>
            <a:r>
              <a:rPr lang="en-US" altLang="zh-CN" sz="2400" dirty="0" err="1">
                <a:latin typeface="微软雅黑" panose="020B0503020204020204" pitchFamily="34" charset="-122"/>
                <a:ea typeface="微软雅黑" panose="020B0503020204020204" pitchFamily="34" charset="-122"/>
              </a:rPr>
              <a:t>int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while (true) {</a:t>
            </a: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idle();        /*</a:t>
            </a:r>
            <a:r>
              <a:rPr lang="zh-CN" altLang="en-US" sz="2400" dirty="0" smtClean="0">
                <a:latin typeface="微软雅黑" panose="020B0503020204020204" pitchFamily="34" charset="-122"/>
                <a:ea typeface="微软雅黑" panose="020B0503020204020204" pitchFamily="34" charset="-122"/>
              </a:rPr>
              <a:t>剩余段：资源访问无关的操作</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apply(i);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进入段：同时申请获取内存和</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设备资源</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using();      /*</a:t>
            </a:r>
            <a:r>
              <a:rPr lang="zh-CN" altLang="en-US" sz="2400" dirty="0" smtClean="0">
                <a:latin typeface="微软雅黑" panose="020B0503020204020204" pitchFamily="34" charset="-122"/>
                <a:ea typeface="微软雅黑" panose="020B0503020204020204" pitchFamily="34" charset="-122"/>
              </a:rPr>
              <a:t>临界段：使用资源</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release(i)</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退出段：释放内存、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资源</a:t>
            </a:r>
            <a:endParaRPr lang="en-US" altLang="zh-CN" sz="2400" dirty="0" smtClean="0">
              <a:latin typeface="微软雅黑" panose="020B0503020204020204" pitchFamily="34" charset="-122"/>
              <a:ea typeface="微软雅黑" panose="020B0503020204020204" pitchFamily="34" charset="-122"/>
            </a:endParaRP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a:p>
            <a:pPr eaLnBrk="1" hangingPunct="1">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2843755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释放</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260071" y="989776"/>
            <a:ext cx="11579003" cy="5329238"/>
          </a:xfrm>
          <a:prstGeom prst="rect">
            <a:avLst/>
          </a:prstGeom>
          <a:ln>
            <a:solidFill>
              <a:srgbClr val="FF0000"/>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void apply(</a:t>
            </a:r>
            <a:r>
              <a:rPr kumimoji="1" lang="en-US" altLang="zh-CN" sz="2400" dirty="0" err="1">
                <a:latin typeface="微软雅黑" panose="020B0503020204020204" pitchFamily="34" charset="-122"/>
                <a:ea typeface="微软雅黑" panose="020B0503020204020204" pitchFamily="34" charset="-122"/>
              </a:rPr>
              <a:t>int</a:t>
            </a:r>
            <a:r>
              <a:rPr kumimoji="1" lang="en-US" altLang="zh-CN"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wait(</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申请开始资源申请</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rPr>
              <a:t>释放过程</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state[</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 applying;  /</a:t>
            </a:r>
            <a:r>
              <a:rPr lang="zh-CN" altLang="en-US" sz="2400" dirty="0" smtClean="0">
                <a:solidFill>
                  <a:schemeClr val="tx1"/>
                </a:solidFill>
                <a:latin typeface="微软雅黑" panose="020B0503020204020204" pitchFamily="34" charset="-122"/>
                <a:ea typeface="微软雅黑" panose="020B0503020204020204" pitchFamily="34" charset="-122"/>
              </a:rPr>
              <a:t>记录为开始申请</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test[</a:t>
            </a:r>
            <a:r>
              <a:rPr lang="en-US" altLang="zh-CN" sz="2400" dirty="0" err="1" smtClean="0">
                <a:solidFill>
                  <a:srgbClr val="FF0000"/>
                </a:solidFill>
                <a:latin typeface="微软雅黑" panose="020B0503020204020204" pitchFamily="34" charset="-122"/>
                <a:ea typeface="微软雅黑" panose="020B0503020204020204" pitchFamily="34" charset="-122"/>
              </a:rPr>
              <a:t>i</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测试是否有可用的内存、</a:t>
            </a:r>
            <a:r>
              <a:rPr lang="en-US" altLang="zh-CN" sz="2400" dirty="0" smtClean="0">
                <a:solidFill>
                  <a:schemeClr val="tx1"/>
                </a:solidFill>
                <a:latin typeface="微软雅黑" panose="020B0503020204020204" pitchFamily="34" charset="-122"/>
                <a:ea typeface="微软雅黑" panose="020B0503020204020204" pitchFamily="34" charset="-122"/>
              </a:rPr>
              <a:t>I/O</a:t>
            </a:r>
            <a:r>
              <a:rPr lang="zh-CN" altLang="en-US" sz="2400" dirty="0" smtClean="0">
                <a:solidFill>
                  <a:schemeClr val="tx1"/>
                </a:solidFill>
                <a:latin typeface="微软雅黑" panose="020B0503020204020204" pitchFamily="34" charset="-122"/>
                <a:ea typeface="微软雅黑" panose="020B0503020204020204" pitchFamily="34" charset="-122"/>
              </a:rPr>
              <a:t>设备，如有，则分配</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signal(</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退出资源申请</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spcBef>
                <a:spcPct val="15000"/>
              </a:spcBef>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wait(self[</a:t>
            </a:r>
            <a:r>
              <a:rPr lang="en-US" altLang="zh-CN" sz="2400" dirty="0" err="1" smtClean="0">
                <a:solidFill>
                  <a:srgbClr val="FF0000"/>
                </a:solidFill>
                <a:latin typeface="微软雅黑" panose="020B0503020204020204" pitchFamily="34" charset="-122"/>
                <a:ea typeface="微软雅黑" panose="020B0503020204020204" pitchFamily="34" charset="-122"/>
              </a:rPr>
              <a:t>i</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等待申请成功</a:t>
            </a:r>
          </a:p>
          <a:p>
            <a:pPr>
              <a:lnSpc>
                <a:spcPct val="125000"/>
              </a:lnSpc>
              <a:spcBef>
                <a:spcPct val="15000"/>
              </a:spcBef>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                             如果得不到资源则被阻塞，</a:t>
            </a:r>
          </a:p>
          <a:p>
            <a:pPr>
              <a:lnSpc>
                <a:spcPct val="125000"/>
              </a:lnSpc>
              <a:spcBef>
                <a:spcPct val="15000"/>
              </a:spcBef>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见</a:t>
            </a:r>
            <a:r>
              <a:rPr lang="en-US" altLang="zh-CN" sz="2400" dirty="0" smtClean="0">
                <a:latin typeface="微软雅黑" panose="020B0503020204020204" pitchFamily="34" charset="-122"/>
                <a:ea typeface="微软雅黑" panose="020B0503020204020204" pitchFamily="34" charset="-122"/>
              </a:rPr>
              <a:t>test</a:t>
            </a:r>
            <a:r>
              <a:rPr lang="zh-CN" altLang="en-US" sz="2400" dirty="0" smtClean="0">
                <a:latin typeface="微软雅黑" panose="020B0503020204020204" pitchFamily="34" charset="-122"/>
                <a:ea typeface="微软雅黑" panose="020B0503020204020204" pitchFamily="34" charset="-122"/>
              </a:rPr>
              <a:t>中的</a:t>
            </a:r>
            <a:r>
              <a:rPr lang="en-US" altLang="zh-CN" sz="2400" dirty="0" smtClean="0">
                <a:latin typeface="微软雅黑" panose="020B0503020204020204" pitchFamily="34" charset="-122"/>
                <a:ea typeface="微软雅黑" panose="020B0503020204020204" pitchFamily="34" charset="-122"/>
              </a:rPr>
              <a:t>signal(self[</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a:p>
            <a:pPr>
              <a:lnSpc>
                <a:spcPct val="125000"/>
              </a:lnSpc>
              <a:spcBef>
                <a:spcPct val="15000"/>
              </a:spcBef>
              <a:buFont typeface="Wingdings" pitchFamily="2" charset="2"/>
              <a:buNone/>
            </a:pPr>
            <a:endParaRPr lang="en-US" altLang="zh-CN" sz="2400" dirty="0" smtClean="0">
              <a:latin typeface="微软雅黑" panose="020B0503020204020204" pitchFamily="34" charset="-122"/>
              <a:ea typeface="微软雅黑" panose="020B0503020204020204" pitchFamily="34" charset="-122"/>
            </a:endParaRPr>
          </a:p>
        </p:txBody>
      </p:sp>
      <p:sp>
        <p:nvSpPr>
          <p:cNvPr id="8" name="任意多边形 7"/>
          <p:cNvSpPr/>
          <p:nvPr/>
        </p:nvSpPr>
        <p:spPr bwMode="auto">
          <a:xfrm>
            <a:off x="997733" y="2739969"/>
            <a:ext cx="537414" cy="1002182"/>
          </a:xfrm>
          <a:custGeom>
            <a:avLst/>
            <a:gdLst>
              <a:gd name="connsiteX0" fmla="*/ 387706 w 387706"/>
              <a:gd name="connsiteY0" fmla="*/ 0 h 1002182"/>
              <a:gd name="connsiteX1" fmla="*/ 351130 w 387706"/>
              <a:gd name="connsiteY1" fmla="*/ 21946 h 1002182"/>
              <a:gd name="connsiteX2" fmla="*/ 329184 w 387706"/>
              <a:gd name="connsiteY2" fmla="*/ 36576 h 1002182"/>
              <a:gd name="connsiteX3" fmla="*/ 314554 w 387706"/>
              <a:gd name="connsiteY3" fmla="*/ 58522 h 1002182"/>
              <a:gd name="connsiteX4" fmla="*/ 277978 w 387706"/>
              <a:gd name="connsiteY4" fmla="*/ 95098 h 1002182"/>
              <a:gd name="connsiteX5" fmla="*/ 256032 w 387706"/>
              <a:gd name="connsiteY5" fmla="*/ 117043 h 1002182"/>
              <a:gd name="connsiteX6" fmla="*/ 241402 w 387706"/>
              <a:gd name="connsiteY6" fmla="*/ 131674 h 1002182"/>
              <a:gd name="connsiteX7" fmla="*/ 219456 w 387706"/>
              <a:gd name="connsiteY7" fmla="*/ 146304 h 1002182"/>
              <a:gd name="connsiteX8" fmla="*/ 204826 w 387706"/>
              <a:gd name="connsiteY8" fmla="*/ 168250 h 1002182"/>
              <a:gd name="connsiteX9" fmla="*/ 182880 w 387706"/>
              <a:gd name="connsiteY9" fmla="*/ 175565 h 1002182"/>
              <a:gd name="connsiteX10" fmla="*/ 146304 w 387706"/>
              <a:gd name="connsiteY10" fmla="*/ 204826 h 1002182"/>
              <a:gd name="connsiteX11" fmla="*/ 124359 w 387706"/>
              <a:gd name="connsiteY11" fmla="*/ 219456 h 1002182"/>
              <a:gd name="connsiteX12" fmla="*/ 102413 w 387706"/>
              <a:gd name="connsiteY12" fmla="*/ 248717 h 1002182"/>
              <a:gd name="connsiteX13" fmla="*/ 65837 w 387706"/>
              <a:gd name="connsiteY13" fmla="*/ 285293 h 1002182"/>
              <a:gd name="connsiteX14" fmla="*/ 36576 w 387706"/>
              <a:gd name="connsiteY14" fmla="*/ 321869 h 1002182"/>
              <a:gd name="connsiteX15" fmla="*/ 14631 w 387706"/>
              <a:gd name="connsiteY15" fmla="*/ 373075 h 1002182"/>
              <a:gd name="connsiteX16" fmla="*/ 0 w 387706"/>
              <a:gd name="connsiteY16" fmla="*/ 416966 h 1002182"/>
              <a:gd name="connsiteX17" fmla="*/ 7316 w 387706"/>
              <a:gd name="connsiteY17" fmla="*/ 504749 h 1002182"/>
              <a:gd name="connsiteX18" fmla="*/ 21946 w 387706"/>
              <a:gd name="connsiteY18" fmla="*/ 534010 h 1002182"/>
              <a:gd name="connsiteX19" fmla="*/ 29261 w 387706"/>
              <a:gd name="connsiteY19" fmla="*/ 555955 h 1002182"/>
              <a:gd name="connsiteX20" fmla="*/ 43892 w 387706"/>
              <a:gd name="connsiteY20" fmla="*/ 585216 h 1002182"/>
              <a:gd name="connsiteX21" fmla="*/ 51207 w 387706"/>
              <a:gd name="connsiteY21" fmla="*/ 607162 h 1002182"/>
              <a:gd name="connsiteX22" fmla="*/ 73152 w 387706"/>
              <a:gd name="connsiteY22" fmla="*/ 629107 h 1002182"/>
              <a:gd name="connsiteX23" fmla="*/ 80468 w 387706"/>
              <a:gd name="connsiteY23" fmla="*/ 651053 h 1002182"/>
              <a:gd name="connsiteX24" fmla="*/ 95098 w 387706"/>
              <a:gd name="connsiteY24" fmla="*/ 672998 h 1002182"/>
              <a:gd name="connsiteX25" fmla="*/ 117044 w 387706"/>
              <a:gd name="connsiteY25" fmla="*/ 731520 h 1002182"/>
              <a:gd name="connsiteX26" fmla="*/ 138989 w 387706"/>
              <a:gd name="connsiteY26" fmla="*/ 775411 h 1002182"/>
              <a:gd name="connsiteX27" fmla="*/ 153620 w 387706"/>
              <a:gd name="connsiteY27" fmla="*/ 804672 h 1002182"/>
              <a:gd name="connsiteX28" fmla="*/ 168250 w 387706"/>
              <a:gd name="connsiteY28" fmla="*/ 826618 h 1002182"/>
              <a:gd name="connsiteX29" fmla="*/ 175565 w 387706"/>
              <a:gd name="connsiteY29" fmla="*/ 848563 h 1002182"/>
              <a:gd name="connsiteX30" fmla="*/ 182880 w 387706"/>
              <a:gd name="connsiteY30" fmla="*/ 877824 h 1002182"/>
              <a:gd name="connsiteX31" fmla="*/ 197511 w 387706"/>
              <a:gd name="connsiteY31" fmla="*/ 892454 h 1002182"/>
              <a:gd name="connsiteX32" fmla="*/ 212141 w 387706"/>
              <a:gd name="connsiteY32" fmla="*/ 921715 h 1002182"/>
              <a:gd name="connsiteX33" fmla="*/ 226772 w 387706"/>
              <a:gd name="connsiteY33" fmla="*/ 943661 h 1002182"/>
              <a:gd name="connsiteX34" fmla="*/ 256032 w 387706"/>
              <a:gd name="connsiteY34" fmla="*/ 987552 h 1002182"/>
              <a:gd name="connsiteX35" fmla="*/ 277978 w 387706"/>
              <a:gd name="connsiteY35" fmla="*/ 994867 h 1002182"/>
              <a:gd name="connsiteX36" fmla="*/ 292608 w 387706"/>
              <a:gd name="connsiteY36" fmla="*/ 1002182 h 100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7706" h="1002182">
                <a:moveTo>
                  <a:pt x="387706" y="0"/>
                </a:moveTo>
                <a:cubicBezTo>
                  <a:pt x="375514" y="7315"/>
                  <a:pt x="363187" y="14410"/>
                  <a:pt x="351130" y="21946"/>
                </a:cubicBezTo>
                <a:cubicBezTo>
                  <a:pt x="343675" y="26606"/>
                  <a:pt x="335401" y="30359"/>
                  <a:pt x="329184" y="36576"/>
                </a:cubicBezTo>
                <a:cubicBezTo>
                  <a:pt x="322967" y="42793"/>
                  <a:pt x="320343" y="51905"/>
                  <a:pt x="314554" y="58522"/>
                </a:cubicBezTo>
                <a:cubicBezTo>
                  <a:pt x="303200" y="71498"/>
                  <a:pt x="290170" y="82906"/>
                  <a:pt x="277978" y="95098"/>
                </a:cubicBezTo>
                <a:lnTo>
                  <a:pt x="256032" y="117043"/>
                </a:lnTo>
                <a:cubicBezTo>
                  <a:pt x="251155" y="121920"/>
                  <a:pt x="247141" y="127848"/>
                  <a:pt x="241402" y="131674"/>
                </a:cubicBezTo>
                <a:lnTo>
                  <a:pt x="219456" y="146304"/>
                </a:lnTo>
                <a:cubicBezTo>
                  <a:pt x="214579" y="153619"/>
                  <a:pt x="211691" y="162758"/>
                  <a:pt x="204826" y="168250"/>
                </a:cubicBezTo>
                <a:cubicBezTo>
                  <a:pt x="198805" y="173067"/>
                  <a:pt x="189777" y="172117"/>
                  <a:pt x="182880" y="175565"/>
                </a:cubicBezTo>
                <a:cubicBezTo>
                  <a:pt x="152862" y="190574"/>
                  <a:pt x="168983" y="186683"/>
                  <a:pt x="146304" y="204826"/>
                </a:cubicBezTo>
                <a:cubicBezTo>
                  <a:pt x="139439" y="210318"/>
                  <a:pt x="130576" y="213239"/>
                  <a:pt x="124359" y="219456"/>
                </a:cubicBezTo>
                <a:cubicBezTo>
                  <a:pt x="115738" y="228077"/>
                  <a:pt x="110513" y="239605"/>
                  <a:pt x="102413" y="248717"/>
                </a:cubicBezTo>
                <a:cubicBezTo>
                  <a:pt x="90958" y="261604"/>
                  <a:pt x="75401" y="270947"/>
                  <a:pt x="65837" y="285293"/>
                </a:cubicBezTo>
                <a:cubicBezTo>
                  <a:pt x="47381" y="312977"/>
                  <a:pt x="57424" y="301021"/>
                  <a:pt x="36576" y="321869"/>
                </a:cubicBezTo>
                <a:cubicBezTo>
                  <a:pt x="17227" y="399268"/>
                  <a:pt x="43497" y="308129"/>
                  <a:pt x="14631" y="373075"/>
                </a:cubicBezTo>
                <a:cubicBezTo>
                  <a:pt x="8368" y="387168"/>
                  <a:pt x="0" y="416966"/>
                  <a:pt x="0" y="416966"/>
                </a:cubicBezTo>
                <a:cubicBezTo>
                  <a:pt x="2439" y="446227"/>
                  <a:pt x="1905" y="475889"/>
                  <a:pt x="7316" y="504749"/>
                </a:cubicBezTo>
                <a:cubicBezTo>
                  <a:pt x="9326" y="515467"/>
                  <a:pt x="17650" y="523987"/>
                  <a:pt x="21946" y="534010"/>
                </a:cubicBezTo>
                <a:cubicBezTo>
                  <a:pt x="24983" y="541097"/>
                  <a:pt x="26224" y="548868"/>
                  <a:pt x="29261" y="555955"/>
                </a:cubicBezTo>
                <a:cubicBezTo>
                  <a:pt x="33557" y="565978"/>
                  <a:pt x="39596" y="575193"/>
                  <a:pt x="43892" y="585216"/>
                </a:cubicBezTo>
                <a:cubicBezTo>
                  <a:pt x="46930" y="592304"/>
                  <a:pt x="46930" y="600746"/>
                  <a:pt x="51207" y="607162"/>
                </a:cubicBezTo>
                <a:cubicBezTo>
                  <a:pt x="56945" y="615770"/>
                  <a:pt x="65837" y="621792"/>
                  <a:pt x="73152" y="629107"/>
                </a:cubicBezTo>
                <a:cubicBezTo>
                  <a:pt x="75591" y="636422"/>
                  <a:pt x="77019" y="644156"/>
                  <a:pt x="80468" y="651053"/>
                </a:cubicBezTo>
                <a:cubicBezTo>
                  <a:pt x="84400" y="658916"/>
                  <a:pt x="92011" y="664766"/>
                  <a:pt x="95098" y="672998"/>
                </a:cubicBezTo>
                <a:cubicBezTo>
                  <a:pt x="122215" y="745311"/>
                  <a:pt x="82733" y="680054"/>
                  <a:pt x="117044" y="731520"/>
                </a:cubicBezTo>
                <a:cubicBezTo>
                  <a:pt x="130455" y="771755"/>
                  <a:pt x="116301" y="735708"/>
                  <a:pt x="138989" y="775411"/>
                </a:cubicBezTo>
                <a:cubicBezTo>
                  <a:pt x="144399" y="784879"/>
                  <a:pt x="148210" y="795204"/>
                  <a:pt x="153620" y="804672"/>
                </a:cubicBezTo>
                <a:cubicBezTo>
                  <a:pt x="157982" y="812305"/>
                  <a:pt x="164318" y="818754"/>
                  <a:pt x="168250" y="826618"/>
                </a:cubicBezTo>
                <a:cubicBezTo>
                  <a:pt x="171698" y="833515"/>
                  <a:pt x="173447" y="841149"/>
                  <a:pt x="175565" y="848563"/>
                </a:cubicBezTo>
                <a:cubicBezTo>
                  <a:pt x="178327" y="858230"/>
                  <a:pt x="178384" y="868832"/>
                  <a:pt x="182880" y="877824"/>
                </a:cubicBezTo>
                <a:cubicBezTo>
                  <a:pt x="185964" y="883993"/>
                  <a:pt x="192634" y="887577"/>
                  <a:pt x="197511" y="892454"/>
                </a:cubicBezTo>
                <a:cubicBezTo>
                  <a:pt x="202388" y="902208"/>
                  <a:pt x="206731" y="912247"/>
                  <a:pt x="212141" y="921715"/>
                </a:cubicBezTo>
                <a:cubicBezTo>
                  <a:pt x="216503" y="929349"/>
                  <a:pt x="222840" y="935797"/>
                  <a:pt x="226772" y="943661"/>
                </a:cubicBezTo>
                <a:cubicBezTo>
                  <a:pt x="240193" y="970503"/>
                  <a:pt x="224832" y="966752"/>
                  <a:pt x="256032" y="987552"/>
                </a:cubicBezTo>
                <a:cubicBezTo>
                  <a:pt x="262448" y="991829"/>
                  <a:pt x="270818" y="992003"/>
                  <a:pt x="277978" y="994867"/>
                </a:cubicBezTo>
                <a:cubicBezTo>
                  <a:pt x="283040" y="996892"/>
                  <a:pt x="287731" y="999744"/>
                  <a:pt x="292608" y="1002182"/>
                </a:cubicBezTo>
              </a:path>
            </a:pathLst>
          </a:custGeom>
          <a:noFill/>
          <a:ln w="28575" cap="flat" cmpd="sng" algn="ctr">
            <a:solidFill>
              <a:srgbClr val="92D050"/>
            </a:solidFill>
            <a:prstDash val="solid"/>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9" name="TextBox 8"/>
              <p:cNvSpPr txBox="1"/>
              <p:nvPr/>
            </p:nvSpPr>
            <p:spPr>
              <a:xfrm>
                <a:off x="428702" y="5086654"/>
                <a:ext cx="3652410" cy="830997"/>
              </a:xfrm>
              <a:prstGeom prst="rect">
                <a:avLst/>
              </a:prstGeom>
              <a:solidFill>
                <a:srgbClr val="92D050"/>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当内存、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设备均可用时，</a:t>
                </a:r>
                <a:r>
                  <a:rPr lang="en-US" altLang="zh-CN" sz="2400" dirty="0" smtClean="0">
                    <a:latin typeface="微软雅黑" panose="020B0503020204020204" pitchFamily="34" charset="-122"/>
                    <a:ea typeface="微软雅黑" panose="020B0503020204020204" pitchFamily="34" charset="-122"/>
                  </a:rPr>
                  <a:t>self[i] 0</a:t>
                </a:r>
                <a14:m>
                  <m:oMath xmlns:m="http://schemas.openxmlformats.org/officeDocument/2006/math">
                    <m:r>
                      <a:rPr lang="en-US" altLang="zh-CN" sz="2400" i="1" smtClean="0">
                        <a:latin typeface="Cambria Math"/>
                        <a:ea typeface="Cambria Math"/>
                      </a:rPr>
                      <m:t>→</m:t>
                    </m:r>
                  </m:oMath>
                </a14:m>
                <a:r>
                  <a:rPr lang="en-US" altLang="zh-CN" sz="2400" dirty="0" smtClean="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28702" y="5086654"/>
                <a:ext cx="3652410" cy="830997"/>
              </a:xfrm>
              <a:prstGeom prst="rect">
                <a:avLst/>
              </a:prstGeom>
              <a:blipFill rotWithShape="1">
                <a:blip r:embed="rId2"/>
                <a:stretch>
                  <a:fillRect l="-2504" t="-5839" b="-15328"/>
                </a:stretch>
              </a:blipFill>
            </p:spPr>
            <p:txBody>
              <a:bodyPr/>
              <a:lstStyle/>
              <a:p>
                <a:r>
                  <a:rPr lang="zh-CN" altLang="en-US">
                    <a:noFill/>
                  </a:rPr>
                  <a:t> </a:t>
                </a:r>
              </a:p>
            </p:txBody>
          </p:sp>
        </mc:Fallback>
      </mc:AlternateContent>
      <p:cxnSp>
        <p:nvCxnSpPr>
          <p:cNvPr id="10" name="直接箭头连接符 9"/>
          <p:cNvCxnSpPr>
            <a:stCxn id="8" idx="17"/>
          </p:cNvCxnSpPr>
          <p:nvPr/>
        </p:nvCxnSpPr>
        <p:spPr bwMode="auto">
          <a:xfrm flipH="1">
            <a:off x="819726" y="3244718"/>
            <a:ext cx="188148" cy="1841936"/>
          </a:xfrm>
          <a:prstGeom prst="straightConnector1">
            <a:avLst/>
          </a:prstGeom>
          <a:solidFill>
            <a:schemeClr val="accent1"/>
          </a:solidFill>
          <a:ln w="38100" cap="flat" cmpd="sng" algn="ctr">
            <a:solidFill>
              <a:srgbClr val="92D05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94959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Examples and Exercises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5</a:t>
            </a:fld>
            <a:endParaRPr kumimoji="1"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354531" y="1155033"/>
            <a:ext cx="11482938" cy="2974206"/>
          </a:xfrm>
          <a:noFill/>
        </p:spPr>
        <p:txBody>
          <a:bodyPr/>
          <a:lstStyle/>
          <a:p>
            <a:pPr marL="342900" lvl="1" indent="-342900">
              <a:lnSpc>
                <a:spcPct val="125000"/>
              </a:lnSpc>
              <a:spcBef>
                <a:spcPts val="600"/>
              </a:spcBef>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作业</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作业</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2" charset="-122"/>
                <a:ea typeface="微软雅黑" panose="020B0503020204020204" pitchFamily="2" charset="-122"/>
              </a:rPr>
              <a:t>试题</a:t>
            </a:r>
            <a:r>
              <a:rPr lang="en-US" altLang="zh-CN" sz="2400" dirty="0" smtClean="0">
                <a:latin typeface="微软雅黑" panose="020B0503020204020204" pitchFamily="2" charset="-122"/>
                <a:ea typeface="微软雅黑" panose="020B0503020204020204" pitchFamily="2" charset="-122"/>
              </a:rPr>
              <a:t>/</a:t>
            </a:r>
            <a:r>
              <a:rPr lang="zh-CN" altLang="en-US" sz="2400" dirty="0">
                <a:latin typeface="微软雅黑" panose="020B0503020204020204" pitchFamily="2" charset="-122"/>
                <a:ea typeface="微软雅黑" panose="020B0503020204020204" pitchFamily="2" charset="-122"/>
              </a:rPr>
              <a:t>上机编程</a:t>
            </a:r>
            <a:r>
              <a:rPr lang="zh-CN" altLang="en-US" sz="2400" dirty="0" smtClean="0">
                <a:latin typeface="微软雅黑" panose="020B0503020204020204" pitchFamily="2" charset="-122"/>
                <a:ea typeface="微软雅黑" panose="020B0503020204020204" pitchFamily="2" charset="-122"/>
              </a:rPr>
              <a:t>实验</a:t>
            </a:r>
            <a:r>
              <a:rPr lang="en-US" altLang="zh-CN" sz="2400" dirty="0" smtClean="0">
                <a:latin typeface="微软雅黑" panose="020B0503020204020204" pitchFamily="2" charset="-122"/>
                <a:ea typeface="微软雅黑" panose="020B0503020204020204" pitchFamily="2" charset="-122"/>
              </a:rPr>
              <a:t>【</a:t>
            </a:r>
            <a:r>
              <a:rPr lang="zh-CN" altLang="en-US" sz="2400" dirty="0" smtClean="0">
                <a:latin typeface="微软雅黑" panose="020B0503020204020204" pitchFamily="2" charset="-122"/>
                <a:ea typeface="微软雅黑" panose="020B0503020204020204" pitchFamily="2" charset="-122"/>
              </a:rPr>
              <a:t>先提交纸质作业，再编程实现</a:t>
            </a:r>
            <a:r>
              <a:rPr lang="en-US" altLang="zh-CN" sz="2400" dirty="0" smtClean="0">
                <a:latin typeface="微软雅黑" panose="020B0503020204020204" pitchFamily="2" charset="-122"/>
                <a:ea typeface="微软雅黑" panose="020B0503020204020204" pitchFamily="2" charset="-122"/>
              </a:rPr>
              <a:t>】</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作业</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扩展的生产者</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消费者问题</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3</a:t>
            </a:r>
            <a:r>
              <a:rPr lang="zh-CN" altLang="en-US" sz="2400" dirty="0">
                <a:latin typeface="微软雅黑" panose="020B0503020204020204" pitchFamily="2" charset="-122"/>
                <a:ea typeface="微软雅黑" panose="020B0503020204020204" pitchFamily="2" charset="-122"/>
              </a:rPr>
              <a:t>：多类型读</a:t>
            </a:r>
            <a:r>
              <a:rPr lang="en-US" altLang="zh-CN" sz="2400" dirty="0">
                <a:latin typeface="微软雅黑" panose="020B0503020204020204" pitchFamily="2" charset="-122"/>
                <a:ea typeface="微软雅黑" panose="020B0503020204020204" pitchFamily="2" charset="-122"/>
              </a:rPr>
              <a:t>-</a:t>
            </a:r>
            <a:r>
              <a:rPr lang="zh-CN" altLang="en-US" sz="2400" dirty="0">
                <a:latin typeface="微软雅黑" panose="020B0503020204020204" pitchFamily="2" charset="-122"/>
                <a:ea typeface="微软雅黑" panose="020B0503020204020204" pitchFamily="2" charset="-122"/>
              </a:rPr>
              <a:t>写者问题</a:t>
            </a:r>
            <a:r>
              <a:rPr lang="en-US" altLang="zh-CN" sz="2400" dirty="0">
                <a:latin typeface="微软雅黑" panose="020B0503020204020204" pitchFamily="2" charset="-122"/>
                <a:ea typeface="微软雅黑" panose="020B0503020204020204" pitchFamily="2" charset="-122"/>
              </a:rPr>
              <a:t>【2</a:t>
            </a:r>
            <a:r>
              <a:rPr lang="zh-CN" altLang="en-US" sz="2400" dirty="0">
                <a:latin typeface="微软雅黑" panose="020B0503020204020204" pitchFamily="2" charset="-122"/>
                <a:ea typeface="微软雅黑" panose="020B0503020204020204" pitchFamily="2" charset="-122"/>
              </a:rPr>
              <a:t>个读者队列，</a:t>
            </a:r>
            <a:r>
              <a:rPr lang="en-US" altLang="zh-CN" sz="2400" dirty="0">
                <a:latin typeface="微软雅黑" panose="020B0503020204020204" pitchFamily="2" charset="-122"/>
                <a:ea typeface="微软雅黑" panose="020B0503020204020204" pitchFamily="2" charset="-122"/>
              </a:rPr>
              <a:t>1</a:t>
            </a:r>
            <a:r>
              <a:rPr lang="zh-CN" altLang="en-US" sz="2400" dirty="0">
                <a:latin typeface="微软雅黑" panose="020B0503020204020204" pitchFamily="2" charset="-122"/>
                <a:ea typeface="微软雅黑" panose="020B0503020204020204" pitchFamily="2" charset="-122"/>
              </a:rPr>
              <a:t>个写者队列</a:t>
            </a:r>
            <a:r>
              <a:rPr lang="en-US" altLang="zh-CN" sz="2400" dirty="0">
                <a:latin typeface="微软雅黑" panose="020B0503020204020204" pitchFamily="2" charset="-122"/>
                <a:ea typeface="微软雅黑" panose="020B0503020204020204" pitchFamily="2" charset="-122"/>
              </a:rPr>
              <a:t>】</a:t>
            </a:r>
          </a:p>
          <a:p>
            <a:pPr marL="800100" lvl="1" indent="-342900">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4</a:t>
            </a: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4</a:t>
            </a:r>
            <a:r>
              <a:rPr lang="zh-CN" altLang="en-US" sz="2400" dirty="0">
                <a:latin typeface="微软雅黑" panose="020B0503020204020204" pitchFamily="2" charset="-122"/>
                <a:ea typeface="微软雅黑" panose="020B0503020204020204" pitchFamily="2" charset="-122"/>
              </a:rPr>
              <a:t>：多类型资源申请（类似哲学家就餐问题）</a:t>
            </a:r>
            <a:endParaRPr lang="en-US" altLang="zh-CN" sz="2400" dirty="0">
              <a:latin typeface="微软雅黑" panose="020B0503020204020204" pitchFamily="2" charset="-122"/>
              <a:ea typeface="微软雅黑" panose="020B0503020204020204" pitchFamily="2" charset="-122"/>
            </a:endParaRPr>
          </a:p>
          <a:p>
            <a:pPr marL="800100" lvl="1" indent="-342900">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2" charset="-122"/>
                <a:ea typeface="微软雅黑" panose="020B0503020204020204" pitchFamily="2" charset="-122"/>
              </a:rPr>
              <a:t>作业</a:t>
            </a:r>
            <a:r>
              <a:rPr lang="en-US" altLang="zh-CN" sz="2400" dirty="0">
                <a:latin typeface="微软雅黑" panose="020B0503020204020204" pitchFamily="2" charset="-122"/>
                <a:ea typeface="微软雅黑" panose="020B0503020204020204" pitchFamily="2" charset="-122"/>
              </a:rPr>
              <a:t>5</a:t>
            </a:r>
            <a:r>
              <a:rPr lang="zh-CN" altLang="en-US" sz="2400" dirty="0">
                <a:latin typeface="微软雅黑" panose="020B0503020204020204" pitchFamily="2" charset="-122"/>
                <a:ea typeface="微软雅黑" panose="020B0503020204020204" pitchFamily="2" charset="-122"/>
              </a:rPr>
              <a:t>：牙科门诊（类似睡眠理发师问题）</a:t>
            </a:r>
            <a:endParaRPr lang="en-US" altLang="zh-CN" sz="2400" dirty="0">
              <a:latin typeface="微软雅黑" panose="020B0503020204020204" pitchFamily="2" charset="-122"/>
              <a:ea typeface="微软雅黑" panose="020B0503020204020204" pitchFamily="2" charset="-122"/>
            </a:endParaRPr>
          </a:p>
        </p:txBody>
      </p:sp>
    </p:spTree>
    <p:extLst>
      <p:ext uri="{BB962C8B-B14F-4D97-AF65-F5344CB8AC3E}">
        <p14:creationId xmlns:p14="http://schemas.microsoft.com/office/powerpoint/2010/main" val="36784285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释放</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5"/>
          <p:cNvSpPr txBox="1">
            <a:spLocks noChangeArrowheads="1"/>
          </p:cNvSpPr>
          <p:nvPr/>
        </p:nvSpPr>
        <p:spPr>
          <a:xfrm>
            <a:off x="307036" y="1039527"/>
            <a:ext cx="11577928" cy="5351647"/>
          </a:xfrm>
          <a:prstGeom prst="rect">
            <a:avLst/>
          </a:prstGeom>
          <a:noFill/>
        </p:spPr>
        <p:txBody>
          <a:bodyPr vert="horz" lIns="91440" tIns="45720" rIns="91440" bIns="45720" rtlCol="0">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void test(</a:t>
            </a:r>
            <a:r>
              <a:rPr kumimoji="1" lang="en-US" altLang="zh-CN" sz="2400" dirty="0" err="1">
                <a:latin typeface="微软雅黑" panose="020B0503020204020204" pitchFamily="34" charset="-122"/>
                <a:ea typeface="微软雅黑" panose="020B0503020204020204" pitchFamily="34" charset="-122"/>
              </a:rPr>
              <a:t>int</a:t>
            </a:r>
            <a:r>
              <a:rPr kumimoji="1" lang="en-US" altLang="zh-CN"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a:t>
            </a:r>
          </a:p>
          <a:p>
            <a:pPr>
              <a:lnSpc>
                <a:spcPct val="80000"/>
              </a:lnSpc>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if ( </a:t>
            </a:r>
            <a:r>
              <a:rPr lang="en-US" altLang="zh-CN" sz="2400" dirty="0" err="1" smtClean="0">
                <a:solidFill>
                  <a:schemeClr val="tx1"/>
                </a:solidFill>
                <a:latin typeface="微软雅黑" panose="020B0503020204020204" pitchFamily="34" charset="-122"/>
                <a:ea typeface="微软雅黑" panose="020B0503020204020204" pitchFamily="34" charset="-122"/>
              </a:rPr>
              <a:t>NumPages</a:t>
            </a:r>
            <a:r>
              <a:rPr lang="en-US" altLang="zh-CN" sz="2400" dirty="0" smtClean="0">
                <a:solidFill>
                  <a:schemeClr val="tx1"/>
                </a:solidFill>
                <a:latin typeface="微软雅黑" panose="020B0503020204020204" pitchFamily="34" charset="-122"/>
                <a:ea typeface="微软雅黑" panose="020B0503020204020204" pitchFamily="34" charset="-122"/>
              </a:rPr>
              <a:t>&gt;0) &amp;&amp; (</a:t>
            </a:r>
            <a:r>
              <a:rPr lang="en-US" altLang="zh-CN" sz="2400" dirty="0" err="1" smtClean="0">
                <a:solidFill>
                  <a:schemeClr val="tx1"/>
                </a:solidFill>
                <a:latin typeface="微软雅黑" panose="020B0503020204020204" pitchFamily="34" charset="-122"/>
                <a:ea typeface="微软雅黑" panose="020B0503020204020204" pitchFamily="34" charset="-122"/>
              </a:rPr>
              <a:t>NumIOs</a:t>
            </a:r>
            <a:r>
              <a:rPr lang="en-US" altLang="zh-CN" sz="2400" dirty="0" smtClean="0">
                <a:solidFill>
                  <a:schemeClr val="tx1"/>
                </a:solidFill>
                <a:latin typeface="微软雅黑" panose="020B0503020204020204" pitchFamily="34" charset="-122"/>
                <a:ea typeface="微软雅黑" panose="020B0503020204020204" pitchFamily="34" charset="-122"/>
              </a:rPr>
              <a:t>&gt;0) </a:t>
            </a:r>
          </a:p>
          <a:p>
            <a:pPr>
              <a:lnSpc>
                <a:spcPct val="80000"/>
              </a:lnSpc>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&amp;&amp; (state[</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 applying)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p>
          <a:p>
            <a:pPr>
              <a:lnSpc>
                <a:spcPct val="80000"/>
              </a:lnSpc>
              <a:buFont typeface="Wingdings" pitchFamily="2" charset="2"/>
              <a:buNone/>
              <a:tabLst>
                <a:tab pos="909638" algn="l"/>
                <a:tab pos="1544638" algn="l"/>
                <a:tab pos="2120900" algn="l"/>
                <a:tab pos="3203575" algn="l"/>
              </a:tabLst>
            </a:pP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             state[</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 using;</a:t>
            </a:r>
          </a:p>
          <a:p>
            <a:pPr>
              <a:lnSpc>
                <a:spcPct val="80000"/>
              </a:lnSpc>
              <a:tabLst>
                <a:tab pos="909638" algn="l"/>
                <a:tab pos="1544638" algn="l"/>
                <a:tab pos="2120900" algn="l"/>
                <a:tab pos="3203575" algn="l"/>
              </a:tabLst>
            </a:pPr>
            <a:r>
              <a:rPr lang="zh-CN" altLang="en-US" sz="2400" dirty="0" smtClean="0">
                <a:solidFill>
                  <a:schemeClr val="tx1"/>
                </a:solidFill>
                <a:latin typeface="微软雅黑" panose="020B0503020204020204" pitchFamily="34" charset="-122"/>
                <a:ea typeface="微软雅黑" panose="020B0503020204020204" pitchFamily="34" charset="-122"/>
              </a:rPr>
              <a:t>              为</a:t>
            </a:r>
            <a:r>
              <a:rPr lang="en-US" altLang="zh-CN" sz="2400" dirty="0" smtClean="0">
                <a:solidFill>
                  <a:schemeClr val="tx1"/>
                </a:solidFill>
                <a:latin typeface="微软雅黑" panose="020B0503020204020204" pitchFamily="34" charset="-122"/>
                <a:ea typeface="微软雅黑" panose="020B0503020204020204" pitchFamily="34" charset="-122"/>
              </a:rPr>
              <a:t>P</a:t>
            </a:r>
            <a:r>
              <a:rPr lang="en-US" altLang="zh-CN" sz="2400" baseline="-25000" dirty="0" smtClean="0">
                <a:solidFill>
                  <a:schemeClr val="tx1"/>
                </a:solidFill>
                <a:latin typeface="微软雅黑" panose="020B0503020204020204" pitchFamily="34" charset="-122"/>
                <a:ea typeface="微软雅黑" panose="020B0503020204020204" pitchFamily="34" charset="-122"/>
              </a:rPr>
              <a:t>i</a:t>
            </a:r>
            <a:r>
              <a:rPr lang="zh-CN" altLang="en-US" sz="2400" dirty="0" smtClean="0">
                <a:solidFill>
                  <a:schemeClr val="tx1"/>
                </a:solidFill>
                <a:latin typeface="微软雅黑" panose="020B0503020204020204" pitchFamily="34" charset="-122"/>
                <a:ea typeface="微软雅黑" panose="020B0503020204020204" pitchFamily="34" charset="-122"/>
              </a:rPr>
              <a:t>分配内存、</a:t>
            </a:r>
            <a:r>
              <a:rPr lang="en-US" altLang="zh-CN" sz="2400" dirty="0" smtClean="0">
                <a:solidFill>
                  <a:schemeClr val="tx1"/>
                </a:solidFill>
                <a:latin typeface="微软雅黑" panose="020B0503020204020204" pitchFamily="34" charset="-122"/>
                <a:ea typeface="微软雅黑" panose="020B0503020204020204" pitchFamily="34" charset="-122"/>
              </a:rPr>
              <a:t>I/O</a:t>
            </a:r>
            <a:r>
              <a:rPr lang="zh-CN" altLang="en-US" sz="2400" dirty="0" smtClean="0">
                <a:solidFill>
                  <a:schemeClr val="tx1"/>
                </a:solidFill>
                <a:latin typeface="微软雅黑" panose="020B0503020204020204" pitchFamily="34" charset="-122"/>
                <a:ea typeface="微软雅黑" panose="020B0503020204020204" pitchFamily="34" charset="-122"/>
              </a:rPr>
              <a:t>资源；</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err="1" smtClean="0">
                <a:solidFill>
                  <a:schemeClr val="tx1"/>
                </a:solidFill>
                <a:latin typeface="微软雅黑" panose="020B0503020204020204" pitchFamily="34" charset="-122"/>
                <a:ea typeface="微软雅黑" panose="020B0503020204020204" pitchFamily="34" charset="-122"/>
              </a:rPr>
              <a:t>NumPages</a:t>
            </a:r>
            <a:r>
              <a:rPr lang="en-US" altLang="zh-CN" sz="2400" dirty="0" smtClean="0">
                <a:solidFill>
                  <a:schemeClr val="tx1"/>
                </a:solidFill>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r>
              <a:rPr lang="en-US" altLang="zh-CN" sz="2400" dirty="0" err="1" smtClean="0">
                <a:solidFill>
                  <a:schemeClr val="tx1"/>
                </a:solidFill>
                <a:latin typeface="微软雅黑" panose="020B0503020204020204" pitchFamily="34" charset="-122"/>
                <a:ea typeface="微软雅黑" panose="020B0503020204020204" pitchFamily="34" charset="-122"/>
              </a:rPr>
              <a:t>NumIOs</a:t>
            </a:r>
            <a:r>
              <a:rPr lang="en-US" altLang="zh-CN" sz="2400" dirty="0" smtClean="0">
                <a:solidFill>
                  <a:schemeClr val="tx1"/>
                </a:solidFill>
                <a:latin typeface="微软雅黑" panose="020B0503020204020204" pitchFamily="34" charset="-122"/>
                <a:ea typeface="微软雅黑" panose="020B0503020204020204" pitchFamily="34" charset="-122"/>
              </a:rPr>
              <a:t> --;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signal(self[</a:t>
            </a:r>
            <a:r>
              <a:rPr lang="en-US" altLang="zh-CN" sz="2400" dirty="0" err="1" smtClean="0">
                <a:solidFill>
                  <a:schemeClr val="tx1"/>
                </a:solidFill>
                <a:latin typeface="微软雅黑" panose="020B0503020204020204" pitchFamily="34" charset="-122"/>
                <a:ea typeface="微软雅黑" panose="020B0503020204020204" pitchFamily="34" charset="-122"/>
              </a:rPr>
              <a:t>i</a:t>
            </a:r>
            <a:r>
              <a:rPr lang="en-US" altLang="zh-CN" sz="2400" dirty="0" smtClean="0">
                <a:solidFill>
                  <a:schemeClr val="tx1"/>
                </a:solidFill>
                <a:latin typeface="微软雅黑" panose="020B0503020204020204" pitchFamily="34" charset="-122"/>
                <a:ea typeface="微软雅黑" panose="020B0503020204020204" pitchFamily="34" charset="-122"/>
              </a:rPr>
              <a:t>]);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a:t>
            </a:r>
          </a:p>
          <a:p>
            <a:pPr>
              <a:lnSpc>
                <a:spcPct val="80000"/>
              </a:lnSpc>
              <a:buFont typeface="Wingdings" pitchFamily="2" charset="2"/>
              <a:buNone/>
              <a:tabLst>
                <a:tab pos="909638" algn="l"/>
                <a:tab pos="1544638" algn="l"/>
                <a:tab pos="2120900" algn="l"/>
                <a:tab pos="3203575" algn="l"/>
              </a:tabLst>
            </a:pPr>
            <a:r>
              <a:rPr lang="en-US" altLang="zh-CN" sz="2400" dirty="0" smtClean="0">
                <a:solidFill>
                  <a:schemeClr val="tx1"/>
                </a:solidFill>
                <a:latin typeface="微软雅黑" panose="020B0503020204020204" pitchFamily="34" charset="-122"/>
                <a:ea typeface="微软雅黑" panose="020B0503020204020204" pitchFamily="34" charset="-122"/>
              </a:rPr>
              <a:t>	 }	</a:t>
            </a:r>
          </a:p>
        </p:txBody>
      </p:sp>
      <p:sp>
        <p:nvSpPr>
          <p:cNvPr id="8" name="Text Box 6"/>
          <p:cNvSpPr txBox="1">
            <a:spLocks noChangeArrowheads="1"/>
          </p:cNvSpPr>
          <p:nvPr/>
        </p:nvSpPr>
        <p:spPr bwMode="auto">
          <a:xfrm>
            <a:off x="7561083" y="1569101"/>
            <a:ext cx="3312368" cy="1200329"/>
          </a:xfrm>
          <a:prstGeom prst="rect">
            <a:avLst/>
          </a:prstGeom>
          <a:solidFill>
            <a:schemeClr val="bg1"/>
          </a:solidFill>
          <a:ln>
            <a:solidFill>
              <a:srgbClr val="FF0000"/>
            </a:solidFill>
          </a:ln>
          <a:extLst/>
        </p:spPr>
        <p:txBody>
          <a:bodyPr wrap="squar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smtClean="0">
                <a:latin typeface="微软雅黑" panose="020B0503020204020204" pitchFamily="34" charset="-122"/>
                <a:ea typeface="微软雅黑" panose="020B0503020204020204" pitchFamily="34" charset="-122"/>
              </a:rPr>
              <a:t>有可用内存、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设备资源，且本进程正在申请资源</a:t>
            </a:r>
            <a:endParaRPr lang="en-US" altLang="zh-CN" sz="2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4483808" y="4841160"/>
            <a:ext cx="4312399"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唤醒进程</a:t>
            </a:r>
            <a:r>
              <a:rPr kumimoji="1" lang="en-US" altLang="zh-CN" sz="2400" dirty="0">
                <a:latin typeface="微软雅黑" panose="020B0503020204020204" pitchFamily="34" charset="-122"/>
                <a:ea typeface="微软雅黑" panose="020B0503020204020204" pitchFamily="34" charset="-122"/>
              </a:rPr>
              <a:t>Pi, </a:t>
            </a:r>
            <a:r>
              <a:rPr kumimoji="1" lang="zh-CN" altLang="en-US" sz="2400" dirty="0">
                <a:latin typeface="微软雅黑" panose="020B0503020204020204" pitchFamily="34" charset="-122"/>
                <a:ea typeface="微软雅黑" panose="020B0503020204020204" pitchFamily="34" charset="-122"/>
              </a:rPr>
              <a:t>允许其进入临界区</a:t>
            </a:r>
          </a:p>
        </p:txBody>
      </p:sp>
      <p:sp>
        <p:nvSpPr>
          <p:cNvPr id="10" name="右大括号 9"/>
          <p:cNvSpPr/>
          <p:nvPr/>
        </p:nvSpPr>
        <p:spPr bwMode="auto">
          <a:xfrm>
            <a:off x="4888182" y="3420245"/>
            <a:ext cx="288032" cy="1008112"/>
          </a:xfrm>
          <a:prstGeom prst="rightBrace">
            <a:avLst/>
          </a:prstGeom>
          <a:solidFill>
            <a:schemeClr val="bg1"/>
          </a:solid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TextBox 10"/>
          <p:cNvSpPr txBox="1"/>
          <p:nvPr/>
        </p:nvSpPr>
        <p:spPr>
          <a:xfrm>
            <a:off x="5176214" y="3724244"/>
            <a:ext cx="4185761"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分配资源，调整可用资源数目</a:t>
            </a:r>
          </a:p>
        </p:txBody>
      </p:sp>
      <p:sp>
        <p:nvSpPr>
          <p:cNvPr id="12" name="Line 9"/>
          <p:cNvSpPr>
            <a:spLocks noChangeShapeType="1"/>
          </p:cNvSpPr>
          <p:nvPr/>
        </p:nvSpPr>
        <p:spPr bwMode="auto">
          <a:xfrm flipV="1">
            <a:off x="5936843" y="2169264"/>
            <a:ext cx="1624240" cy="73783"/>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9"/>
          <p:cNvSpPr>
            <a:spLocks noChangeShapeType="1"/>
          </p:cNvSpPr>
          <p:nvPr/>
        </p:nvSpPr>
        <p:spPr bwMode="auto">
          <a:xfrm>
            <a:off x="3551974" y="4744010"/>
            <a:ext cx="931834" cy="327982"/>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245761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进程资源申请</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使用</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释放</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251520" y="1115693"/>
            <a:ext cx="11587554" cy="53292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void release(</a:t>
            </a:r>
            <a:r>
              <a:rPr kumimoji="1" lang="en-US" altLang="zh-CN" sz="2400" dirty="0" err="1">
                <a:latin typeface="微软雅黑" panose="020B0503020204020204" pitchFamily="34" charset="-122"/>
                <a:ea typeface="微软雅黑" panose="020B0503020204020204" pitchFamily="34" charset="-122"/>
              </a:rPr>
              <a:t>int</a:t>
            </a:r>
            <a:r>
              <a:rPr kumimoji="1" lang="en-US" altLang="zh-CN"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i</a:t>
            </a:r>
            <a:r>
              <a:rPr kumimoji="1" lang="en-US" altLang="zh-CN" sz="2400" dirty="0">
                <a:latin typeface="微软雅黑" panose="020B0503020204020204" pitchFamily="34" charset="-122"/>
                <a:ea typeface="微软雅黑" panose="020B0503020204020204" pitchFamily="34" charset="-122"/>
              </a:rPr>
              <a:t>) {</a:t>
            </a:r>
          </a:p>
          <a:p>
            <a:pPr>
              <a:spcBef>
                <a:spcPct val="15000"/>
              </a:spcBef>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hlink"/>
                </a:solidFill>
                <a:latin typeface="微软雅黑" panose="020B0503020204020204" pitchFamily="34" charset="-122"/>
                <a:ea typeface="微软雅黑" panose="020B0503020204020204" pitchFamily="34" charset="-122"/>
              </a:rPr>
              <a:t>wait(</a:t>
            </a:r>
            <a:r>
              <a:rPr lang="en-US" altLang="zh-CN" sz="2400" dirty="0" err="1" smtClean="0">
                <a:solidFill>
                  <a:schemeClr val="hlink"/>
                </a:solidFill>
                <a:latin typeface="微软雅黑" panose="020B0503020204020204" pitchFamily="34" charset="-122"/>
                <a:ea typeface="微软雅黑" panose="020B0503020204020204" pitchFamily="34" charset="-122"/>
              </a:rPr>
              <a:t>mutex</a:t>
            </a:r>
            <a:r>
              <a:rPr lang="en-US" altLang="zh-CN" sz="2400" dirty="0" smtClean="0">
                <a:solidFill>
                  <a:schemeClr val="hlink"/>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a:t>
            </a:r>
            <a:r>
              <a:rPr lang="zh-CN" altLang="en-US" sz="2400" dirty="0"/>
              <a:t>申请开始资源申请</a:t>
            </a:r>
            <a:r>
              <a:rPr lang="en-US" altLang="zh-CN" sz="2400" dirty="0"/>
              <a:t>/</a:t>
            </a:r>
            <a:r>
              <a:rPr lang="zh-CN" altLang="en-US" sz="2400" dirty="0"/>
              <a:t>释放</a:t>
            </a:r>
            <a:r>
              <a:rPr lang="zh-CN" altLang="en-US" sz="2400" dirty="0" smtClean="0"/>
              <a:t>过程</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state[</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 = idle;         /*</a:t>
            </a:r>
            <a:r>
              <a:rPr lang="zh-CN" altLang="en-US" sz="2400" dirty="0" smtClean="0">
                <a:latin typeface="微软雅黑" panose="020B0503020204020204" pitchFamily="34" charset="-122"/>
                <a:ea typeface="微软雅黑" panose="020B0503020204020204" pitchFamily="34" charset="-122"/>
              </a:rPr>
              <a:t>记录为不再需要资源</a:t>
            </a:r>
            <a:endParaRPr lang="en-US" altLang="zh-CN" sz="2400" dirty="0" smtClean="0">
              <a:latin typeface="微软雅黑" panose="020B0503020204020204" pitchFamily="34" charset="-122"/>
              <a:ea typeface="微软雅黑" panose="020B0503020204020204" pitchFamily="34" charset="-122"/>
            </a:endParaRP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释放内存、</a:t>
            </a:r>
            <a:r>
              <a:rPr lang="en-US" altLang="zh-CN" sz="2400" dirty="0" smtClean="0">
                <a:latin typeface="微软雅黑" panose="020B0503020204020204" pitchFamily="34" charset="-122"/>
                <a:ea typeface="微软雅黑" panose="020B0503020204020204" pitchFamily="34" charset="-122"/>
              </a:rPr>
              <a:t>I/O</a:t>
            </a:r>
            <a:r>
              <a:rPr lang="zh-CN" altLang="en-US" sz="2400" dirty="0" smtClean="0">
                <a:latin typeface="微软雅黑" panose="020B0503020204020204" pitchFamily="34" charset="-122"/>
                <a:ea typeface="微软雅黑" panose="020B0503020204020204" pitchFamily="34" charset="-122"/>
              </a:rPr>
              <a:t>资源；</a:t>
            </a:r>
            <a:endParaRPr lang="en-US" altLang="zh-CN" sz="2400" dirty="0" smtClean="0">
              <a:latin typeface="微软雅黑" panose="020B0503020204020204" pitchFamily="34" charset="-122"/>
              <a:ea typeface="微软雅黑" panose="020B0503020204020204" pitchFamily="34" charset="-122"/>
            </a:endParaRP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NumPages</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NumIOs</a:t>
            </a:r>
            <a:r>
              <a:rPr lang="en-US" altLang="zh-CN" sz="2400" dirty="0" smtClean="0">
                <a:latin typeface="微软雅黑" panose="020B0503020204020204" pitchFamily="34" charset="-122"/>
                <a:ea typeface="微软雅黑" panose="020B0503020204020204" pitchFamily="34" charset="-122"/>
              </a:rPr>
              <a:t> ++; </a:t>
            </a:r>
          </a:p>
          <a:p>
            <a:pPr>
              <a:spcBef>
                <a:spcPct val="15000"/>
              </a:spcBef>
              <a:buFont typeface="Wingdings" pitchFamily="2" charset="2"/>
              <a:buNone/>
            </a:pPr>
            <a:r>
              <a:rPr lang="en-US" altLang="zh-CN" sz="2400" dirty="0" smtClean="0">
                <a:solidFill>
                  <a:schemeClr val="hlink"/>
                </a:solidFill>
                <a:latin typeface="微软雅黑" panose="020B0503020204020204" pitchFamily="34" charset="-122"/>
                <a:ea typeface="微软雅黑" panose="020B0503020204020204" pitchFamily="34" charset="-122"/>
              </a:rPr>
              <a:t>            </a:t>
            </a:r>
          </a:p>
          <a:p>
            <a:pPr>
              <a:spcBef>
                <a:spcPct val="15000"/>
              </a:spcBef>
            </a:pPr>
            <a:r>
              <a:rPr lang="en-US" altLang="zh-CN" sz="2400" dirty="0" smtClean="0">
                <a:solidFill>
                  <a:schemeClr val="hlink"/>
                </a:solidFill>
                <a:latin typeface="微软雅黑" panose="020B0503020204020204" pitchFamily="34" charset="-122"/>
                <a:ea typeface="微软雅黑" panose="020B0503020204020204" pitchFamily="34" charset="-122"/>
              </a:rPr>
              <a:t>              signal (</a:t>
            </a:r>
            <a:r>
              <a:rPr lang="en-US" altLang="zh-CN" sz="2400" dirty="0" err="1" smtClean="0">
                <a:solidFill>
                  <a:schemeClr val="hlink"/>
                </a:solidFill>
                <a:latin typeface="微软雅黑" panose="020B0503020204020204" pitchFamily="34" charset="-122"/>
                <a:ea typeface="微软雅黑" panose="020B0503020204020204" pitchFamily="34" charset="-122"/>
              </a:rPr>
              <a:t>mutex</a:t>
            </a:r>
            <a:r>
              <a:rPr lang="en-US" altLang="zh-CN" sz="2400" dirty="0" smtClean="0">
                <a:solidFill>
                  <a:schemeClr val="hlink"/>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*退出资源申请</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释放</a:t>
            </a:r>
            <a:r>
              <a:rPr lang="zh-CN" altLang="en-US" sz="2400" dirty="0" smtClean="0">
                <a:solidFill>
                  <a:schemeClr val="tx1"/>
                </a:solidFill>
                <a:latin typeface="微软雅黑" panose="020B0503020204020204" pitchFamily="34" charset="-122"/>
                <a:ea typeface="微软雅黑" panose="020B0503020204020204" pitchFamily="34" charset="-122"/>
              </a:rPr>
              <a:t>过程</a:t>
            </a:r>
            <a:endParaRPr lang="en-US" altLang="zh-CN" sz="2400" dirty="0" smtClean="0">
              <a:solidFill>
                <a:schemeClr val="hlink"/>
              </a:solidFill>
              <a:latin typeface="微软雅黑" panose="020B0503020204020204" pitchFamily="34" charset="-122"/>
              <a:ea typeface="微软雅黑" panose="020B0503020204020204" pitchFamily="34" charset="-122"/>
            </a:endParaRPr>
          </a:p>
          <a:p>
            <a:pPr>
              <a:spcBef>
                <a:spcPct val="15000"/>
              </a:spcBef>
              <a:buFont typeface="Wingdings" pitchFamily="2" charset="2"/>
              <a:buNone/>
            </a:pPr>
            <a:r>
              <a:rPr lang="en-US" altLang="zh-CN" sz="2400" dirty="0" smtClean="0">
                <a:solidFill>
                  <a:schemeClr val="hlink"/>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p>
          <a:p>
            <a:pPr>
              <a:spcBef>
                <a:spcPct val="15000"/>
              </a:spcBef>
              <a:buFont typeface="Wingdings" pitchFamily="2" charset="2"/>
              <a:buNone/>
            </a:pPr>
            <a:endParaRPr lang="en-US" altLang="zh-CN" sz="2400" dirty="0" smtClean="0">
              <a:latin typeface="微软雅黑" panose="020B0503020204020204" pitchFamily="34" charset="-122"/>
              <a:ea typeface="微软雅黑" panose="020B0503020204020204" pitchFamily="34" charset="-122"/>
            </a:endParaRPr>
          </a:p>
        </p:txBody>
      </p:sp>
      <p:sp>
        <p:nvSpPr>
          <p:cNvPr id="10" name="右大括号 9"/>
          <p:cNvSpPr/>
          <p:nvPr/>
        </p:nvSpPr>
        <p:spPr bwMode="auto">
          <a:xfrm>
            <a:off x="4297239" y="2874932"/>
            <a:ext cx="403071" cy="1008112"/>
          </a:xfrm>
          <a:prstGeom prst="rightBrace">
            <a:avLst/>
          </a:prstGeom>
          <a:solidFill>
            <a:schemeClr val="bg1"/>
          </a:solid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TextBox 10"/>
          <p:cNvSpPr txBox="1"/>
          <p:nvPr/>
        </p:nvSpPr>
        <p:spPr>
          <a:xfrm>
            <a:off x="4700310" y="3148155"/>
            <a:ext cx="5088555" cy="461665"/>
          </a:xfrm>
          <a:prstGeom prst="rect">
            <a:avLst/>
          </a:prstGeom>
          <a:solidFill>
            <a:schemeClr val="bg1"/>
          </a:solid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*释放资源，调整可用资源数目</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88740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120803"/>
            <a:ext cx="2029347" cy="2914275"/>
          </a:xfrm>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12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Dinning Problems</a:t>
            </a:r>
            <a:b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b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反例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、反例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2</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（死锁、执行效率低）</a:t>
            </a:r>
          </a:p>
        </p:txBody>
      </p:sp>
      <p:sp>
        <p:nvSpPr>
          <p:cNvPr id="4" name="日期占位符 3"/>
          <p:cNvSpPr>
            <a:spLocks noGrp="1"/>
          </p:cNvSpPr>
          <p:nvPr>
            <p:ph type="dt" sz="half" idx="10"/>
          </p:nvPr>
        </p:nvSpPr>
        <p:spPr>
          <a:xfrm>
            <a:off x="3108960" y="5544017"/>
            <a:ext cx="1083197" cy="307777"/>
          </a:xfrm>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内容占位符 2"/>
          <p:cNvSpPr>
            <a:spLocks noGrp="1"/>
          </p:cNvSpPr>
          <p:nvPr>
            <p:ph idx="1"/>
          </p:nvPr>
        </p:nvSpPr>
        <p:spPr>
          <a:xfrm>
            <a:off x="3555596" y="1535104"/>
            <a:ext cx="8496944" cy="4114800"/>
          </a:xfrm>
        </p:spPr>
        <p:txBody>
          <a:bodyPr/>
          <a:lstStyle/>
          <a:p>
            <a:endParaRPr lang="zh-CN" altLang="en-US" dirty="0"/>
          </a:p>
        </p:txBody>
      </p:sp>
      <p:pic>
        <p:nvPicPr>
          <p:cNvPr id="9" name="Picture 2" descr="C:\Users\Thinkpad\Desktop\微信图片_20191104190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500" y="310968"/>
            <a:ext cx="9237932" cy="6418869"/>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9"/>
          <p:cNvSpPr/>
          <p:nvPr/>
        </p:nvSpPr>
        <p:spPr bwMode="auto">
          <a:xfrm>
            <a:off x="4491700" y="4127392"/>
            <a:ext cx="2539092" cy="1296143"/>
          </a:xfrm>
          <a:custGeom>
            <a:avLst/>
            <a:gdLst>
              <a:gd name="connsiteX0" fmla="*/ 138792 w 2539092"/>
              <a:gd name="connsiteY0" fmla="*/ 400050 h 997648"/>
              <a:gd name="connsiteX1" fmla="*/ 138792 w 2539092"/>
              <a:gd name="connsiteY1" fmla="*/ 269422 h 997648"/>
              <a:gd name="connsiteX2" fmla="*/ 155121 w 2539092"/>
              <a:gd name="connsiteY2" fmla="*/ 244929 h 997648"/>
              <a:gd name="connsiteX3" fmla="*/ 220435 w 2539092"/>
              <a:gd name="connsiteY3" fmla="*/ 195943 h 997648"/>
              <a:gd name="connsiteX4" fmla="*/ 244928 w 2539092"/>
              <a:gd name="connsiteY4" fmla="*/ 171450 h 997648"/>
              <a:gd name="connsiteX5" fmla="*/ 293914 w 2539092"/>
              <a:gd name="connsiteY5" fmla="*/ 130629 h 997648"/>
              <a:gd name="connsiteX6" fmla="*/ 302078 w 2539092"/>
              <a:gd name="connsiteY6" fmla="*/ 106136 h 997648"/>
              <a:gd name="connsiteX7" fmla="*/ 326571 w 2539092"/>
              <a:gd name="connsiteY7" fmla="*/ 89807 h 997648"/>
              <a:gd name="connsiteX8" fmla="*/ 334735 w 2539092"/>
              <a:gd name="connsiteY8" fmla="*/ 32657 h 997648"/>
              <a:gd name="connsiteX9" fmla="*/ 383721 w 2539092"/>
              <a:gd name="connsiteY9" fmla="*/ 0 h 997648"/>
              <a:gd name="connsiteX10" fmla="*/ 685800 w 2539092"/>
              <a:gd name="connsiteY10" fmla="*/ 8164 h 997648"/>
              <a:gd name="connsiteX11" fmla="*/ 718457 w 2539092"/>
              <a:gd name="connsiteY11" fmla="*/ 24493 h 997648"/>
              <a:gd name="connsiteX12" fmla="*/ 832757 w 2539092"/>
              <a:gd name="connsiteY12" fmla="*/ 48986 h 997648"/>
              <a:gd name="connsiteX13" fmla="*/ 857250 w 2539092"/>
              <a:gd name="connsiteY13" fmla="*/ 57150 h 997648"/>
              <a:gd name="connsiteX14" fmla="*/ 898071 w 2539092"/>
              <a:gd name="connsiteY14" fmla="*/ 73479 h 997648"/>
              <a:gd name="connsiteX15" fmla="*/ 1551214 w 2539092"/>
              <a:gd name="connsiteY15" fmla="*/ 81643 h 997648"/>
              <a:gd name="connsiteX16" fmla="*/ 1665514 w 2539092"/>
              <a:gd name="connsiteY16" fmla="*/ 97972 h 997648"/>
              <a:gd name="connsiteX17" fmla="*/ 1690007 w 2539092"/>
              <a:gd name="connsiteY17" fmla="*/ 106136 h 997648"/>
              <a:gd name="connsiteX18" fmla="*/ 1755321 w 2539092"/>
              <a:gd name="connsiteY18" fmla="*/ 138793 h 997648"/>
              <a:gd name="connsiteX19" fmla="*/ 1828800 w 2539092"/>
              <a:gd name="connsiteY19" fmla="*/ 179614 h 997648"/>
              <a:gd name="connsiteX20" fmla="*/ 1861457 w 2539092"/>
              <a:gd name="connsiteY20" fmla="*/ 187779 h 997648"/>
              <a:gd name="connsiteX21" fmla="*/ 1910442 w 2539092"/>
              <a:gd name="connsiteY21" fmla="*/ 204107 h 997648"/>
              <a:gd name="connsiteX22" fmla="*/ 1943100 w 2539092"/>
              <a:gd name="connsiteY22" fmla="*/ 228600 h 997648"/>
              <a:gd name="connsiteX23" fmla="*/ 1975757 w 2539092"/>
              <a:gd name="connsiteY23" fmla="*/ 261257 h 997648"/>
              <a:gd name="connsiteX24" fmla="*/ 2000250 w 2539092"/>
              <a:gd name="connsiteY24" fmla="*/ 269422 h 997648"/>
              <a:gd name="connsiteX25" fmla="*/ 2081892 w 2539092"/>
              <a:gd name="connsiteY25" fmla="*/ 342900 h 997648"/>
              <a:gd name="connsiteX26" fmla="*/ 2114550 w 2539092"/>
              <a:gd name="connsiteY26" fmla="*/ 351064 h 997648"/>
              <a:gd name="connsiteX27" fmla="*/ 2204357 w 2539092"/>
              <a:gd name="connsiteY27" fmla="*/ 408214 h 997648"/>
              <a:gd name="connsiteX28" fmla="*/ 2269671 w 2539092"/>
              <a:gd name="connsiteY28" fmla="*/ 440872 h 997648"/>
              <a:gd name="connsiteX29" fmla="*/ 2334985 w 2539092"/>
              <a:gd name="connsiteY29" fmla="*/ 473529 h 997648"/>
              <a:gd name="connsiteX30" fmla="*/ 2359478 w 2539092"/>
              <a:gd name="connsiteY30" fmla="*/ 489857 h 997648"/>
              <a:gd name="connsiteX31" fmla="*/ 2424792 w 2539092"/>
              <a:gd name="connsiteY31" fmla="*/ 498022 h 997648"/>
              <a:gd name="connsiteX32" fmla="*/ 2506435 w 2539092"/>
              <a:gd name="connsiteY32" fmla="*/ 595993 h 997648"/>
              <a:gd name="connsiteX33" fmla="*/ 2530928 w 2539092"/>
              <a:gd name="connsiteY33" fmla="*/ 620486 h 997648"/>
              <a:gd name="connsiteX34" fmla="*/ 2539092 w 2539092"/>
              <a:gd name="connsiteY34" fmla="*/ 644979 h 997648"/>
              <a:gd name="connsiteX35" fmla="*/ 2530928 w 2539092"/>
              <a:gd name="connsiteY35" fmla="*/ 693964 h 997648"/>
              <a:gd name="connsiteX36" fmla="*/ 2481942 w 2539092"/>
              <a:gd name="connsiteY36" fmla="*/ 751114 h 997648"/>
              <a:gd name="connsiteX37" fmla="*/ 2457450 w 2539092"/>
              <a:gd name="connsiteY37" fmla="*/ 767443 h 997648"/>
              <a:gd name="connsiteX38" fmla="*/ 2432957 w 2539092"/>
              <a:gd name="connsiteY38" fmla="*/ 791936 h 997648"/>
              <a:gd name="connsiteX39" fmla="*/ 2383971 w 2539092"/>
              <a:gd name="connsiteY39" fmla="*/ 800100 h 997648"/>
              <a:gd name="connsiteX40" fmla="*/ 2261507 w 2539092"/>
              <a:gd name="connsiteY40" fmla="*/ 816429 h 997648"/>
              <a:gd name="connsiteX41" fmla="*/ 2171700 w 2539092"/>
              <a:gd name="connsiteY41" fmla="*/ 832757 h 997648"/>
              <a:gd name="connsiteX42" fmla="*/ 1616528 w 2539092"/>
              <a:gd name="connsiteY42" fmla="*/ 840922 h 997648"/>
              <a:gd name="connsiteX43" fmla="*/ 1592035 w 2539092"/>
              <a:gd name="connsiteY43" fmla="*/ 849086 h 997648"/>
              <a:gd name="connsiteX44" fmla="*/ 1502228 w 2539092"/>
              <a:gd name="connsiteY44" fmla="*/ 857250 h 997648"/>
              <a:gd name="connsiteX45" fmla="*/ 1485900 w 2539092"/>
              <a:gd name="connsiteY45" fmla="*/ 881743 h 997648"/>
              <a:gd name="connsiteX46" fmla="*/ 1436914 w 2539092"/>
              <a:gd name="connsiteY46" fmla="*/ 889907 h 997648"/>
              <a:gd name="connsiteX47" fmla="*/ 1404257 w 2539092"/>
              <a:gd name="connsiteY47" fmla="*/ 906236 h 997648"/>
              <a:gd name="connsiteX48" fmla="*/ 1379764 w 2539092"/>
              <a:gd name="connsiteY48" fmla="*/ 922564 h 997648"/>
              <a:gd name="connsiteX49" fmla="*/ 1355271 w 2539092"/>
              <a:gd name="connsiteY49" fmla="*/ 930729 h 997648"/>
              <a:gd name="connsiteX50" fmla="*/ 1240971 w 2539092"/>
              <a:gd name="connsiteY50" fmla="*/ 987879 h 997648"/>
              <a:gd name="connsiteX51" fmla="*/ 1126671 w 2539092"/>
              <a:gd name="connsiteY51" fmla="*/ 987879 h 997648"/>
              <a:gd name="connsiteX52" fmla="*/ 742950 w 2539092"/>
              <a:gd name="connsiteY52" fmla="*/ 963386 h 997648"/>
              <a:gd name="connsiteX53" fmla="*/ 481692 w 2539092"/>
              <a:gd name="connsiteY53" fmla="*/ 971550 h 997648"/>
              <a:gd name="connsiteX54" fmla="*/ 432707 w 2539092"/>
              <a:gd name="connsiteY54" fmla="*/ 987879 h 997648"/>
              <a:gd name="connsiteX55" fmla="*/ 114300 w 2539092"/>
              <a:gd name="connsiteY55" fmla="*/ 979714 h 997648"/>
              <a:gd name="connsiteX56" fmla="*/ 81642 w 2539092"/>
              <a:gd name="connsiteY56" fmla="*/ 971550 h 997648"/>
              <a:gd name="connsiteX57" fmla="*/ 48985 w 2539092"/>
              <a:gd name="connsiteY57" fmla="*/ 955222 h 997648"/>
              <a:gd name="connsiteX58" fmla="*/ 8164 w 2539092"/>
              <a:gd name="connsiteY58" fmla="*/ 898072 h 997648"/>
              <a:gd name="connsiteX59" fmla="*/ 0 w 2539092"/>
              <a:gd name="connsiteY59" fmla="*/ 873579 h 997648"/>
              <a:gd name="connsiteX60" fmla="*/ 8164 w 2539092"/>
              <a:gd name="connsiteY60" fmla="*/ 571500 h 997648"/>
              <a:gd name="connsiteX61" fmla="*/ 32657 w 2539092"/>
              <a:gd name="connsiteY61" fmla="*/ 555172 h 997648"/>
              <a:gd name="connsiteX62" fmla="*/ 40821 w 2539092"/>
              <a:gd name="connsiteY62" fmla="*/ 530679 h 997648"/>
              <a:gd name="connsiteX63" fmla="*/ 73478 w 2539092"/>
              <a:gd name="connsiteY63" fmla="*/ 473529 h 997648"/>
              <a:gd name="connsiteX64" fmla="*/ 81642 w 2539092"/>
              <a:gd name="connsiteY64" fmla="*/ 440872 h 997648"/>
              <a:gd name="connsiteX65" fmla="*/ 97971 w 2539092"/>
              <a:gd name="connsiteY65" fmla="*/ 416379 h 997648"/>
              <a:gd name="connsiteX66" fmla="*/ 114300 w 2539092"/>
              <a:gd name="connsiteY66" fmla="*/ 383722 h 997648"/>
              <a:gd name="connsiteX67" fmla="*/ 130628 w 2539092"/>
              <a:gd name="connsiteY67" fmla="*/ 334736 h 99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539092" h="997648">
                <a:moveTo>
                  <a:pt x="138792" y="400050"/>
                </a:moveTo>
                <a:cubicBezTo>
                  <a:pt x="127582" y="344001"/>
                  <a:pt x="123199" y="342187"/>
                  <a:pt x="138792" y="269422"/>
                </a:cubicBezTo>
                <a:cubicBezTo>
                  <a:pt x="140848" y="259827"/>
                  <a:pt x="148735" y="252379"/>
                  <a:pt x="155121" y="244929"/>
                </a:cubicBezTo>
                <a:cubicBezTo>
                  <a:pt x="208999" y="182071"/>
                  <a:pt x="164035" y="236229"/>
                  <a:pt x="220435" y="195943"/>
                </a:cubicBezTo>
                <a:cubicBezTo>
                  <a:pt x="229830" y="189232"/>
                  <a:pt x="236058" y="178842"/>
                  <a:pt x="244928" y="171450"/>
                </a:cubicBezTo>
                <a:cubicBezTo>
                  <a:pt x="313128" y="114617"/>
                  <a:pt x="222357" y="202186"/>
                  <a:pt x="293914" y="130629"/>
                </a:cubicBezTo>
                <a:cubicBezTo>
                  <a:pt x="296635" y="122465"/>
                  <a:pt x="296702" y="112856"/>
                  <a:pt x="302078" y="106136"/>
                </a:cubicBezTo>
                <a:cubicBezTo>
                  <a:pt x="308208" y="98474"/>
                  <a:pt x="322586" y="98774"/>
                  <a:pt x="326571" y="89807"/>
                </a:cubicBezTo>
                <a:cubicBezTo>
                  <a:pt x="334386" y="72222"/>
                  <a:pt x="324404" y="48892"/>
                  <a:pt x="334735" y="32657"/>
                </a:cubicBezTo>
                <a:cubicBezTo>
                  <a:pt x="345271" y="16101"/>
                  <a:pt x="383721" y="0"/>
                  <a:pt x="383721" y="0"/>
                </a:cubicBezTo>
                <a:cubicBezTo>
                  <a:pt x="484414" y="2721"/>
                  <a:pt x="585339" y="813"/>
                  <a:pt x="685800" y="8164"/>
                </a:cubicBezTo>
                <a:cubicBezTo>
                  <a:pt x="697938" y="9052"/>
                  <a:pt x="706800" y="20996"/>
                  <a:pt x="718457" y="24493"/>
                </a:cubicBezTo>
                <a:cubicBezTo>
                  <a:pt x="924129" y="86196"/>
                  <a:pt x="568972" y="-38939"/>
                  <a:pt x="832757" y="48986"/>
                </a:cubicBezTo>
                <a:cubicBezTo>
                  <a:pt x="840921" y="51707"/>
                  <a:pt x="849192" y="54128"/>
                  <a:pt x="857250" y="57150"/>
                </a:cubicBezTo>
                <a:cubicBezTo>
                  <a:pt x="870972" y="62296"/>
                  <a:pt x="883425" y="72962"/>
                  <a:pt x="898071" y="73479"/>
                </a:cubicBezTo>
                <a:cubicBezTo>
                  <a:pt x="1115667" y="81159"/>
                  <a:pt x="1333500" y="78922"/>
                  <a:pt x="1551214" y="81643"/>
                </a:cubicBezTo>
                <a:cubicBezTo>
                  <a:pt x="1611905" y="101873"/>
                  <a:pt x="1540306" y="80085"/>
                  <a:pt x="1665514" y="97972"/>
                </a:cubicBezTo>
                <a:cubicBezTo>
                  <a:pt x="1674033" y="99189"/>
                  <a:pt x="1681843" y="103415"/>
                  <a:pt x="1690007" y="106136"/>
                </a:cubicBezTo>
                <a:cubicBezTo>
                  <a:pt x="1750179" y="151266"/>
                  <a:pt x="1694176" y="115863"/>
                  <a:pt x="1755321" y="138793"/>
                </a:cubicBezTo>
                <a:cubicBezTo>
                  <a:pt x="1805881" y="157753"/>
                  <a:pt x="1772704" y="154683"/>
                  <a:pt x="1828800" y="179614"/>
                </a:cubicBezTo>
                <a:cubicBezTo>
                  <a:pt x="1839054" y="184171"/>
                  <a:pt x="1850709" y="184555"/>
                  <a:pt x="1861457" y="187779"/>
                </a:cubicBezTo>
                <a:cubicBezTo>
                  <a:pt x="1877943" y="192725"/>
                  <a:pt x="1894114" y="198664"/>
                  <a:pt x="1910442" y="204107"/>
                </a:cubicBezTo>
                <a:cubicBezTo>
                  <a:pt x="1921328" y="212271"/>
                  <a:pt x="1932859" y="219640"/>
                  <a:pt x="1943100" y="228600"/>
                </a:cubicBezTo>
                <a:cubicBezTo>
                  <a:pt x="1954686" y="238737"/>
                  <a:pt x="1963230" y="252309"/>
                  <a:pt x="1975757" y="261257"/>
                </a:cubicBezTo>
                <a:cubicBezTo>
                  <a:pt x="1982760" y="266259"/>
                  <a:pt x="1992086" y="266700"/>
                  <a:pt x="2000250" y="269422"/>
                </a:cubicBezTo>
                <a:cubicBezTo>
                  <a:pt x="2021122" y="300730"/>
                  <a:pt x="2037995" y="331926"/>
                  <a:pt x="2081892" y="342900"/>
                </a:cubicBezTo>
                <a:lnTo>
                  <a:pt x="2114550" y="351064"/>
                </a:lnTo>
                <a:cubicBezTo>
                  <a:pt x="2186749" y="405214"/>
                  <a:pt x="2154046" y="391444"/>
                  <a:pt x="2204357" y="408214"/>
                </a:cubicBezTo>
                <a:cubicBezTo>
                  <a:pt x="2273793" y="460292"/>
                  <a:pt x="2200886" y="412211"/>
                  <a:pt x="2269671" y="440872"/>
                </a:cubicBezTo>
                <a:cubicBezTo>
                  <a:pt x="2292140" y="450234"/>
                  <a:pt x="2314732" y="460027"/>
                  <a:pt x="2334985" y="473529"/>
                </a:cubicBezTo>
                <a:cubicBezTo>
                  <a:pt x="2343149" y="478972"/>
                  <a:pt x="2350012" y="487275"/>
                  <a:pt x="2359478" y="489857"/>
                </a:cubicBezTo>
                <a:cubicBezTo>
                  <a:pt x="2380646" y="495630"/>
                  <a:pt x="2403021" y="495300"/>
                  <a:pt x="2424792" y="498022"/>
                </a:cubicBezTo>
                <a:cubicBezTo>
                  <a:pt x="2470259" y="566219"/>
                  <a:pt x="2443574" y="533132"/>
                  <a:pt x="2506435" y="595993"/>
                </a:cubicBezTo>
                <a:lnTo>
                  <a:pt x="2530928" y="620486"/>
                </a:lnTo>
                <a:cubicBezTo>
                  <a:pt x="2533649" y="628650"/>
                  <a:pt x="2539092" y="636373"/>
                  <a:pt x="2539092" y="644979"/>
                </a:cubicBezTo>
                <a:cubicBezTo>
                  <a:pt x="2539092" y="661533"/>
                  <a:pt x="2537076" y="678594"/>
                  <a:pt x="2530928" y="693964"/>
                </a:cubicBezTo>
                <a:cubicBezTo>
                  <a:pt x="2525521" y="707482"/>
                  <a:pt x="2493985" y="741078"/>
                  <a:pt x="2481942" y="751114"/>
                </a:cubicBezTo>
                <a:cubicBezTo>
                  <a:pt x="2474404" y="757396"/>
                  <a:pt x="2464988" y="761161"/>
                  <a:pt x="2457450" y="767443"/>
                </a:cubicBezTo>
                <a:cubicBezTo>
                  <a:pt x="2448580" y="774835"/>
                  <a:pt x="2443508" y="787247"/>
                  <a:pt x="2432957" y="791936"/>
                </a:cubicBezTo>
                <a:cubicBezTo>
                  <a:pt x="2417830" y="798659"/>
                  <a:pt x="2400203" y="796854"/>
                  <a:pt x="2383971" y="800100"/>
                </a:cubicBezTo>
                <a:cubicBezTo>
                  <a:pt x="2293815" y="818131"/>
                  <a:pt x="2438402" y="800346"/>
                  <a:pt x="2261507" y="816429"/>
                </a:cubicBezTo>
                <a:cubicBezTo>
                  <a:pt x="2225510" y="828427"/>
                  <a:pt x="2221815" y="831438"/>
                  <a:pt x="2171700" y="832757"/>
                </a:cubicBezTo>
                <a:cubicBezTo>
                  <a:pt x="1986687" y="837626"/>
                  <a:pt x="1801585" y="838200"/>
                  <a:pt x="1616528" y="840922"/>
                </a:cubicBezTo>
                <a:cubicBezTo>
                  <a:pt x="1608364" y="843643"/>
                  <a:pt x="1600554" y="847869"/>
                  <a:pt x="1592035" y="849086"/>
                </a:cubicBezTo>
                <a:cubicBezTo>
                  <a:pt x="1562278" y="853337"/>
                  <a:pt x="1530958" y="848410"/>
                  <a:pt x="1502228" y="857250"/>
                </a:cubicBezTo>
                <a:cubicBezTo>
                  <a:pt x="1492850" y="860136"/>
                  <a:pt x="1494676" y="877355"/>
                  <a:pt x="1485900" y="881743"/>
                </a:cubicBezTo>
                <a:cubicBezTo>
                  <a:pt x="1471094" y="889146"/>
                  <a:pt x="1453243" y="887186"/>
                  <a:pt x="1436914" y="889907"/>
                </a:cubicBezTo>
                <a:cubicBezTo>
                  <a:pt x="1426028" y="895350"/>
                  <a:pt x="1414824" y="900198"/>
                  <a:pt x="1404257" y="906236"/>
                </a:cubicBezTo>
                <a:cubicBezTo>
                  <a:pt x="1395738" y="911104"/>
                  <a:pt x="1388540" y="918176"/>
                  <a:pt x="1379764" y="922564"/>
                </a:cubicBezTo>
                <a:cubicBezTo>
                  <a:pt x="1372067" y="926413"/>
                  <a:pt x="1363435" y="928007"/>
                  <a:pt x="1355271" y="930729"/>
                </a:cubicBezTo>
                <a:cubicBezTo>
                  <a:pt x="1290770" y="995228"/>
                  <a:pt x="1329199" y="976850"/>
                  <a:pt x="1240971" y="987879"/>
                </a:cubicBezTo>
                <a:cubicBezTo>
                  <a:pt x="1185657" y="1006316"/>
                  <a:pt x="1233097" y="994139"/>
                  <a:pt x="1126671" y="987879"/>
                </a:cubicBezTo>
                <a:cubicBezTo>
                  <a:pt x="714849" y="963654"/>
                  <a:pt x="1167202" y="998739"/>
                  <a:pt x="742950" y="963386"/>
                </a:cubicBezTo>
                <a:cubicBezTo>
                  <a:pt x="655864" y="966107"/>
                  <a:pt x="568550" y="964693"/>
                  <a:pt x="481692" y="971550"/>
                </a:cubicBezTo>
                <a:cubicBezTo>
                  <a:pt x="464534" y="972905"/>
                  <a:pt x="432707" y="987879"/>
                  <a:pt x="432707" y="987879"/>
                </a:cubicBezTo>
                <a:cubicBezTo>
                  <a:pt x="326571" y="985157"/>
                  <a:pt x="220356" y="984647"/>
                  <a:pt x="114300" y="979714"/>
                </a:cubicBezTo>
                <a:cubicBezTo>
                  <a:pt x="103091" y="979193"/>
                  <a:pt x="92149" y="975490"/>
                  <a:pt x="81642" y="971550"/>
                </a:cubicBezTo>
                <a:cubicBezTo>
                  <a:pt x="70246" y="967277"/>
                  <a:pt x="59871" y="960665"/>
                  <a:pt x="48985" y="955222"/>
                </a:cubicBezTo>
                <a:cubicBezTo>
                  <a:pt x="43440" y="947829"/>
                  <a:pt x="14132" y="910008"/>
                  <a:pt x="8164" y="898072"/>
                </a:cubicBezTo>
                <a:cubicBezTo>
                  <a:pt x="4315" y="890375"/>
                  <a:pt x="2721" y="881743"/>
                  <a:pt x="0" y="873579"/>
                </a:cubicBezTo>
                <a:cubicBezTo>
                  <a:pt x="2721" y="772886"/>
                  <a:pt x="-2113" y="671704"/>
                  <a:pt x="8164" y="571500"/>
                </a:cubicBezTo>
                <a:cubicBezTo>
                  <a:pt x="9165" y="561739"/>
                  <a:pt x="26527" y="562834"/>
                  <a:pt x="32657" y="555172"/>
                </a:cubicBezTo>
                <a:cubicBezTo>
                  <a:pt x="38033" y="548452"/>
                  <a:pt x="36972" y="538376"/>
                  <a:pt x="40821" y="530679"/>
                </a:cubicBezTo>
                <a:cubicBezTo>
                  <a:pt x="64509" y="483302"/>
                  <a:pt x="52007" y="530786"/>
                  <a:pt x="73478" y="473529"/>
                </a:cubicBezTo>
                <a:cubicBezTo>
                  <a:pt x="77418" y="463023"/>
                  <a:pt x="77222" y="451185"/>
                  <a:pt x="81642" y="440872"/>
                </a:cubicBezTo>
                <a:cubicBezTo>
                  <a:pt x="85507" y="431853"/>
                  <a:pt x="93103" y="424898"/>
                  <a:pt x="97971" y="416379"/>
                </a:cubicBezTo>
                <a:cubicBezTo>
                  <a:pt x="104009" y="405812"/>
                  <a:pt x="108857" y="394608"/>
                  <a:pt x="114300" y="383722"/>
                </a:cubicBezTo>
                <a:cubicBezTo>
                  <a:pt x="123940" y="345161"/>
                  <a:pt x="117446" y="361100"/>
                  <a:pt x="130628" y="334736"/>
                </a:cubicBezTo>
              </a:path>
            </a:pathLst>
          </a:custGeom>
          <a:noFill/>
          <a:ln w="1270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TextBox 10"/>
          <p:cNvSpPr txBox="1"/>
          <p:nvPr/>
        </p:nvSpPr>
        <p:spPr>
          <a:xfrm>
            <a:off x="3036471" y="2327192"/>
            <a:ext cx="9155529" cy="707886"/>
          </a:xfrm>
          <a:prstGeom prst="rect">
            <a:avLst/>
          </a:prstGeom>
          <a:solidFill>
            <a:srgbClr val="FFFF00"/>
          </a:solidFill>
        </p:spPr>
        <p:txBody>
          <a:bodyPr wrap="square" rtlCol="0">
            <a:spAutoFit/>
          </a:bodyPr>
          <a:lstStyle/>
          <a:p>
            <a:r>
              <a:rPr lang="zh-CN" altLang="en-US" sz="2000" dirty="0" smtClean="0"/>
              <a:t>问题：违反了原则，左右手资源作为一个整体，只有当左右手资源均可用时，才执行对一个信号量的</a:t>
            </a:r>
            <a:r>
              <a:rPr lang="en-US" altLang="zh-CN" sz="2000" dirty="0" smtClean="0"/>
              <a:t>wait</a:t>
            </a:r>
            <a:r>
              <a:rPr lang="zh-CN" altLang="en-US" sz="2000" dirty="0" smtClean="0"/>
              <a:t>操作；不允许每个资源对应一个信号量</a:t>
            </a:r>
            <a:endParaRPr lang="zh-CN" altLang="en-US" sz="2000" dirty="0"/>
          </a:p>
        </p:txBody>
      </p:sp>
    </p:spTree>
    <p:extLst>
      <p:ext uri="{BB962C8B-B14F-4D97-AF65-F5344CB8AC3E}">
        <p14:creationId xmlns:p14="http://schemas.microsoft.com/office/powerpoint/2010/main" val="7576285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2657" y="0"/>
            <a:ext cx="11339575" cy="1000274"/>
          </a:xfrm>
          <a:prstGeom prst="rect">
            <a:avLst/>
          </a:prstGeom>
          <a:solidFill>
            <a:schemeClr val="bg1">
              <a:lumMod val="95000"/>
            </a:schemeClr>
          </a:solidFill>
        </p:spPr>
        <p:txBody>
          <a:bodyPr wrap="square" rtlCol="0">
            <a:spAutoFit/>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sz="2400" dirty="0">
                <a:latin typeface="微软雅黑" panose="020B0503020204020204" pitchFamily="34" charset="-122"/>
                <a:ea typeface="微软雅黑" panose="020B0503020204020204" pitchFamily="34" charset="-122"/>
              </a:rPr>
              <a:t>问题：</a:t>
            </a:r>
            <a:endParaRPr kumimoji="1" lang="en-US" altLang="zh-CN" sz="2400" dirty="0">
              <a:latin typeface="微软雅黑" panose="020B0503020204020204" pitchFamily="34" charset="-122"/>
              <a:ea typeface="微软雅黑" panose="020B0503020204020204" pitchFamily="34" charset="-122"/>
            </a:endParaRPr>
          </a:p>
          <a:p>
            <a:pPr marL="800100" lvl="1" indent="-342900" algn="just" fontAlgn="base">
              <a:spcBef>
                <a:spcPts val="600"/>
              </a:spcBef>
              <a:spcAft>
                <a:spcPct val="0"/>
              </a:spcAft>
              <a:buClr>
                <a:srgbClr val="FF0000"/>
              </a:buClr>
              <a:buSzPct val="80000"/>
              <a:buFont typeface="Wingdings" pitchFamily="2" charset="2"/>
              <a:buChar char="n"/>
            </a:pPr>
            <a:r>
              <a:rPr lang="en-US" altLang="zh-CN" sz="2400" dirty="0">
                <a:latin typeface="Times New Roman" pitchFamily="18" charset="0"/>
                <a:cs typeface="Times New Roman" pitchFamily="18" charset="0"/>
              </a:rPr>
              <a:t>1.</a:t>
            </a:r>
            <a:r>
              <a:rPr lang="zh-CN" altLang="en-US" sz="2400" dirty="0">
                <a:latin typeface="Times New Roman" pitchFamily="18" charset="0"/>
                <a:cs typeface="Times New Roman" pitchFamily="18" charset="0"/>
              </a:rPr>
              <a:t>出现</a:t>
            </a:r>
            <a:r>
              <a:rPr lang="en-US" altLang="zh-CN" sz="2400" dirty="0">
                <a:latin typeface="Times New Roman" pitchFamily="18" charset="0"/>
                <a:cs typeface="Times New Roman" pitchFamily="18" charset="0"/>
              </a:rPr>
              <a:t>hold-wait</a:t>
            </a:r>
            <a:r>
              <a:rPr lang="zh-CN" altLang="en-US" sz="2400" dirty="0">
                <a:latin typeface="Times New Roman" pitchFamily="18" charset="0"/>
                <a:cs typeface="Times New Roman" pitchFamily="18" charset="0"/>
              </a:rPr>
              <a:t>，有可能死锁</a:t>
            </a:r>
            <a:r>
              <a:rPr lang="en-US" altLang="zh-CN" sz="2400" dirty="0">
                <a:latin typeface="Times New Roman" pitchFamily="18" charset="0"/>
                <a:cs typeface="Times New Roman" pitchFamily="18" charset="0"/>
              </a:rPr>
              <a:t>   2. </a:t>
            </a:r>
            <a:r>
              <a:rPr lang="zh-CN" altLang="en-US" sz="2400" dirty="0">
                <a:latin typeface="Times New Roman" pitchFamily="18" charset="0"/>
                <a:cs typeface="Times New Roman" pitchFamily="18" charset="0"/>
              </a:rPr>
              <a:t>串行使用</a:t>
            </a:r>
            <a:r>
              <a:rPr lang="zh-CN" altLang="en-US" sz="2400" dirty="0" smtClean="0">
                <a:latin typeface="Times New Roman" pitchFamily="18" charset="0"/>
                <a:cs typeface="Times New Roman" pitchFamily="18" charset="0"/>
              </a:rPr>
              <a:t>刀叉</a:t>
            </a:r>
            <a:r>
              <a:rPr lang="zh-CN" altLang="en-US" sz="2400" dirty="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效率</a:t>
            </a:r>
            <a:r>
              <a:rPr lang="zh-CN" altLang="en-US" sz="2400" dirty="0">
                <a:latin typeface="Times New Roman" pitchFamily="18" charset="0"/>
                <a:cs typeface="Times New Roman" pitchFamily="18" charset="0"/>
              </a:rPr>
              <a:t>低</a:t>
            </a:r>
          </a:p>
        </p:txBody>
      </p:sp>
      <p:sp>
        <p:nvSpPr>
          <p:cNvPr id="9" name="椭圆 8"/>
          <p:cNvSpPr/>
          <p:nvPr/>
        </p:nvSpPr>
        <p:spPr bwMode="auto">
          <a:xfrm>
            <a:off x="2069775" y="1488148"/>
            <a:ext cx="7392821" cy="5112568"/>
          </a:xfrm>
          <a:prstGeom prst="ellipse">
            <a:avLst/>
          </a:prstGeom>
          <a:noFill/>
          <a:ln w="12700"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矩形 10"/>
          <p:cNvSpPr/>
          <p:nvPr/>
        </p:nvSpPr>
        <p:spPr bwMode="auto">
          <a:xfrm>
            <a:off x="9462596" y="3690220"/>
            <a:ext cx="672075" cy="504056"/>
          </a:xfrm>
          <a:prstGeom prst="rect">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i</a:t>
            </a:r>
            <a:endParaRPr kumimoji="1" lang="zh-CN" altLang="en-US" sz="24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p:txBody>
      </p:sp>
      <p:sp>
        <p:nvSpPr>
          <p:cNvPr id="14" name="矩形 13"/>
          <p:cNvSpPr/>
          <p:nvPr/>
        </p:nvSpPr>
        <p:spPr bwMode="auto">
          <a:xfrm rot="2002312">
            <a:off x="8756024" y="5353964"/>
            <a:ext cx="672075" cy="504056"/>
          </a:xfrm>
          <a:prstGeom prst="rect">
            <a:avLst/>
          </a:prstGeom>
          <a:solidFill>
            <a:srgbClr val="FF6699"/>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i+1</a:t>
            </a:r>
            <a:endParaRPr kumimoji="1"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 name="矩形 14"/>
          <p:cNvSpPr/>
          <p:nvPr/>
        </p:nvSpPr>
        <p:spPr bwMode="auto">
          <a:xfrm rot="19168681">
            <a:off x="8464992" y="1933753"/>
            <a:ext cx="672075" cy="504056"/>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i-1</a:t>
            </a:r>
            <a:endParaRPr kumimoji="1"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TextBox 15"/>
          <p:cNvSpPr txBox="1"/>
          <p:nvPr/>
        </p:nvSpPr>
        <p:spPr>
          <a:xfrm>
            <a:off x="9609413" y="5504782"/>
            <a:ext cx="958917"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eating</a:t>
            </a:r>
            <a:endParaRPr lang="zh-CN" altLang="en-US" sz="20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10271199" y="3742193"/>
            <a:ext cx="1069460" cy="400110"/>
          </a:xfrm>
          <a:prstGeom prst="rect">
            <a:avLst/>
          </a:prstGeom>
          <a:solidFill>
            <a:srgbClr val="92D050"/>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hungry</a:t>
            </a:r>
            <a:endParaRPr lang="zh-CN" altLang="en-US" sz="2000" dirty="0">
              <a:latin typeface="微软雅黑" panose="020B0503020204020204" pitchFamily="34" charset="-122"/>
              <a:ea typeface="微软雅黑" panose="020B0503020204020204" pitchFamily="34" charset="-122"/>
            </a:endParaRPr>
          </a:p>
        </p:txBody>
      </p:sp>
      <p:sp>
        <p:nvSpPr>
          <p:cNvPr id="18" name="TextBox 17"/>
          <p:cNvSpPr txBox="1"/>
          <p:nvPr/>
        </p:nvSpPr>
        <p:spPr>
          <a:xfrm>
            <a:off x="9354814" y="1713699"/>
            <a:ext cx="1197764"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thinking</a:t>
            </a:r>
            <a:endParaRPr lang="zh-CN" altLang="en-US" sz="2000" dirty="0">
              <a:latin typeface="微软雅黑" panose="020B0503020204020204" pitchFamily="34" charset="-122"/>
              <a:ea typeface="微软雅黑" panose="020B0503020204020204" pitchFamily="34" charset="-122"/>
            </a:endParaRPr>
          </a:p>
        </p:txBody>
      </p:sp>
      <p:sp>
        <p:nvSpPr>
          <p:cNvPr id="19" name="左箭头 18"/>
          <p:cNvSpPr/>
          <p:nvPr/>
        </p:nvSpPr>
        <p:spPr bwMode="auto">
          <a:xfrm rot="1913906">
            <a:off x="8685113" y="4725985"/>
            <a:ext cx="612984" cy="142331"/>
          </a:xfrm>
          <a:prstGeom prst="lef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 name="左箭头 19"/>
          <p:cNvSpPr/>
          <p:nvPr/>
        </p:nvSpPr>
        <p:spPr bwMode="auto">
          <a:xfrm rot="2248671">
            <a:off x="7580535" y="5828834"/>
            <a:ext cx="612984" cy="142331"/>
          </a:xfrm>
          <a:prstGeom prst="lef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 name="左箭头 20"/>
          <p:cNvSpPr/>
          <p:nvPr/>
        </p:nvSpPr>
        <p:spPr bwMode="auto">
          <a:xfrm rot="19606395">
            <a:off x="8625255" y="3075469"/>
            <a:ext cx="612984" cy="142331"/>
          </a:xfrm>
          <a:prstGeom prst="leftArrow">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2" name="左箭头 21"/>
          <p:cNvSpPr/>
          <p:nvPr/>
        </p:nvSpPr>
        <p:spPr bwMode="auto">
          <a:xfrm rot="18515834">
            <a:off x="7285527" y="1953356"/>
            <a:ext cx="459738" cy="189775"/>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3" name="任意多边形 22"/>
          <p:cNvSpPr/>
          <p:nvPr/>
        </p:nvSpPr>
        <p:spPr bwMode="auto">
          <a:xfrm rot="20475191">
            <a:off x="8644303" y="2800547"/>
            <a:ext cx="1636588" cy="1682375"/>
          </a:xfrm>
          <a:custGeom>
            <a:avLst/>
            <a:gdLst>
              <a:gd name="connsiteX0" fmla="*/ 221 w 1445300"/>
              <a:gd name="connsiteY0" fmla="*/ 506718 h 1682375"/>
              <a:gd name="connsiteX1" fmla="*/ 8385 w 1445300"/>
              <a:gd name="connsiteY1" fmla="*/ 637346 h 1682375"/>
              <a:gd name="connsiteX2" fmla="*/ 16550 w 1445300"/>
              <a:gd name="connsiteY2" fmla="*/ 670003 h 1682375"/>
              <a:gd name="connsiteX3" fmla="*/ 24714 w 1445300"/>
              <a:gd name="connsiteY3" fmla="*/ 751646 h 1682375"/>
              <a:gd name="connsiteX4" fmla="*/ 41043 w 1445300"/>
              <a:gd name="connsiteY4" fmla="*/ 784303 h 1682375"/>
              <a:gd name="connsiteX5" fmla="*/ 81864 w 1445300"/>
              <a:gd name="connsiteY5" fmla="*/ 833289 h 1682375"/>
              <a:gd name="connsiteX6" fmla="*/ 106357 w 1445300"/>
              <a:gd name="connsiteY6" fmla="*/ 865946 h 1682375"/>
              <a:gd name="connsiteX7" fmla="*/ 139014 w 1445300"/>
              <a:gd name="connsiteY7" fmla="*/ 914932 h 1682375"/>
              <a:gd name="connsiteX8" fmla="*/ 171671 w 1445300"/>
              <a:gd name="connsiteY8" fmla="*/ 972082 h 1682375"/>
              <a:gd name="connsiteX9" fmla="*/ 220657 w 1445300"/>
              <a:gd name="connsiteY9" fmla="*/ 1021068 h 1682375"/>
              <a:gd name="connsiteX10" fmla="*/ 277807 w 1445300"/>
              <a:gd name="connsiteY10" fmla="*/ 1086382 h 1682375"/>
              <a:gd name="connsiteX11" fmla="*/ 310464 w 1445300"/>
              <a:gd name="connsiteY11" fmla="*/ 1176189 h 1682375"/>
              <a:gd name="connsiteX12" fmla="*/ 318628 w 1445300"/>
              <a:gd name="connsiteY12" fmla="*/ 1208846 h 1682375"/>
              <a:gd name="connsiteX13" fmla="*/ 326793 w 1445300"/>
              <a:gd name="connsiteY13" fmla="*/ 1233339 h 1682375"/>
              <a:gd name="connsiteX14" fmla="*/ 343121 w 1445300"/>
              <a:gd name="connsiteY14" fmla="*/ 1314982 h 1682375"/>
              <a:gd name="connsiteX15" fmla="*/ 359450 w 1445300"/>
              <a:gd name="connsiteY15" fmla="*/ 1339475 h 1682375"/>
              <a:gd name="connsiteX16" fmla="*/ 400271 w 1445300"/>
              <a:gd name="connsiteY16" fmla="*/ 1412953 h 1682375"/>
              <a:gd name="connsiteX17" fmla="*/ 416600 w 1445300"/>
              <a:gd name="connsiteY17" fmla="*/ 1437446 h 1682375"/>
              <a:gd name="connsiteX18" fmla="*/ 465585 w 1445300"/>
              <a:gd name="connsiteY18" fmla="*/ 1478268 h 1682375"/>
              <a:gd name="connsiteX19" fmla="*/ 498243 w 1445300"/>
              <a:gd name="connsiteY19" fmla="*/ 1535418 h 1682375"/>
              <a:gd name="connsiteX20" fmla="*/ 530900 w 1445300"/>
              <a:gd name="connsiteY20" fmla="*/ 1543582 h 1682375"/>
              <a:gd name="connsiteX21" fmla="*/ 612543 w 1445300"/>
              <a:gd name="connsiteY21" fmla="*/ 1559910 h 1682375"/>
              <a:gd name="connsiteX22" fmla="*/ 637035 w 1445300"/>
              <a:gd name="connsiteY22" fmla="*/ 1568075 h 1682375"/>
              <a:gd name="connsiteX23" fmla="*/ 686021 w 1445300"/>
              <a:gd name="connsiteY23" fmla="*/ 1576239 h 1682375"/>
              <a:gd name="connsiteX24" fmla="*/ 718678 w 1445300"/>
              <a:gd name="connsiteY24" fmla="*/ 1584403 h 1682375"/>
              <a:gd name="connsiteX25" fmla="*/ 751335 w 1445300"/>
              <a:gd name="connsiteY25" fmla="*/ 1600732 h 1682375"/>
              <a:gd name="connsiteX26" fmla="*/ 775828 w 1445300"/>
              <a:gd name="connsiteY26" fmla="*/ 1617060 h 1682375"/>
              <a:gd name="connsiteX27" fmla="*/ 824814 w 1445300"/>
              <a:gd name="connsiteY27" fmla="*/ 1625225 h 1682375"/>
              <a:gd name="connsiteX28" fmla="*/ 857471 w 1445300"/>
              <a:gd name="connsiteY28" fmla="*/ 1633389 h 1682375"/>
              <a:gd name="connsiteX29" fmla="*/ 979935 w 1445300"/>
              <a:gd name="connsiteY29" fmla="*/ 1657882 h 1682375"/>
              <a:gd name="connsiteX30" fmla="*/ 1045250 w 1445300"/>
              <a:gd name="connsiteY30" fmla="*/ 1674210 h 1682375"/>
              <a:gd name="connsiteX31" fmla="*/ 1077907 w 1445300"/>
              <a:gd name="connsiteY31" fmla="*/ 1682375 h 1682375"/>
              <a:gd name="connsiteX32" fmla="*/ 1143221 w 1445300"/>
              <a:gd name="connsiteY32" fmla="*/ 1674210 h 1682375"/>
              <a:gd name="connsiteX33" fmla="*/ 1192207 w 1445300"/>
              <a:gd name="connsiteY33" fmla="*/ 1608896 h 1682375"/>
              <a:gd name="connsiteX34" fmla="*/ 1241193 w 1445300"/>
              <a:gd name="connsiteY34" fmla="*/ 1559910 h 1682375"/>
              <a:gd name="connsiteX35" fmla="*/ 1273850 w 1445300"/>
              <a:gd name="connsiteY35" fmla="*/ 1510925 h 1682375"/>
              <a:gd name="connsiteX36" fmla="*/ 1290178 w 1445300"/>
              <a:gd name="connsiteY36" fmla="*/ 1486432 h 1682375"/>
              <a:gd name="connsiteX37" fmla="*/ 1314671 w 1445300"/>
              <a:gd name="connsiteY37" fmla="*/ 1461939 h 1682375"/>
              <a:gd name="connsiteX38" fmla="*/ 1331000 w 1445300"/>
              <a:gd name="connsiteY38" fmla="*/ 1404789 h 1682375"/>
              <a:gd name="connsiteX39" fmla="*/ 1347328 w 1445300"/>
              <a:gd name="connsiteY39" fmla="*/ 1339475 h 1682375"/>
              <a:gd name="connsiteX40" fmla="*/ 1355493 w 1445300"/>
              <a:gd name="connsiteY40" fmla="*/ 1102710 h 1682375"/>
              <a:gd name="connsiteX41" fmla="*/ 1371821 w 1445300"/>
              <a:gd name="connsiteY41" fmla="*/ 1053725 h 1682375"/>
              <a:gd name="connsiteX42" fmla="*/ 1396314 w 1445300"/>
              <a:gd name="connsiteY42" fmla="*/ 988410 h 1682375"/>
              <a:gd name="connsiteX43" fmla="*/ 1412643 w 1445300"/>
              <a:gd name="connsiteY43" fmla="*/ 931260 h 1682375"/>
              <a:gd name="connsiteX44" fmla="*/ 1420807 w 1445300"/>
              <a:gd name="connsiteY44" fmla="*/ 898603 h 1682375"/>
              <a:gd name="connsiteX45" fmla="*/ 1428971 w 1445300"/>
              <a:gd name="connsiteY45" fmla="*/ 874110 h 1682375"/>
              <a:gd name="connsiteX46" fmla="*/ 1445300 w 1445300"/>
              <a:gd name="connsiteY46" fmla="*/ 808796 h 1682375"/>
              <a:gd name="connsiteX47" fmla="*/ 1437135 w 1445300"/>
              <a:gd name="connsiteY47" fmla="*/ 539375 h 1682375"/>
              <a:gd name="connsiteX48" fmla="*/ 1412643 w 1445300"/>
              <a:gd name="connsiteY48" fmla="*/ 514882 h 1682375"/>
              <a:gd name="connsiteX49" fmla="*/ 1379985 w 1445300"/>
              <a:gd name="connsiteY49" fmla="*/ 465896 h 1682375"/>
              <a:gd name="connsiteX50" fmla="*/ 1331000 w 1445300"/>
              <a:gd name="connsiteY50" fmla="*/ 433239 h 1682375"/>
              <a:gd name="connsiteX51" fmla="*/ 1322835 w 1445300"/>
              <a:gd name="connsiteY51" fmla="*/ 408746 h 1682375"/>
              <a:gd name="connsiteX52" fmla="*/ 1265685 w 1445300"/>
              <a:gd name="connsiteY52" fmla="*/ 367925 h 1682375"/>
              <a:gd name="connsiteX53" fmla="*/ 1241193 w 1445300"/>
              <a:gd name="connsiteY53" fmla="*/ 343432 h 1682375"/>
              <a:gd name="connsiteX54" fmla="*/ 1192207 w 1445300"/>
              <a:gd name="connsiteY54" fmla="*/ 310775 h 1682375"/>
              <a:gd name="connsiteX55" fmla="*/ 1159550 w 1445300"/>
              <a:gd name="connsiteY55" fmla="*/ 286282 h 1682375"/>
              <a:gd name="connsiteX56" fmla="*/ 1126893 w 1445300"/>
              <a:gd name="connsiteY56" fmla="*/ 278118 h 1682375"/>
              <a:gd name="connsiteX57" fmla="*/ 1094235 w 1445300"/>
              <a:gd name="connsiteY57" fmla="*/ 253625 h 1682375"/>
              <a:gd name="connsiteX58" fmla="*/ 1077907 w 1445300"/>
              <a:gd name="connsiteY58" fmla="*/ 229132 h 1682375"/>
              <a:gd name="connsiteX59" fmla="*/ 1028921 w 1445300"/>
              <a:gd name="connsiteY59" fmla="*/ 204639 h 1682375"/>
              <a:gd name="connsiteX60" fmla="*/ 1004428 w 1445300"/>
              <a:gd name="connsiteY60" fmla="*/ 188310 h 1682375"/>
              <a:gd name="connsiteX61" fmla="*/ 955443 w 1445300"/>
              <a:gd name="connsiteY61" fmla="*/ 171982 h 1682375"/>
              <a:gd name="connsiteX62" fmla="*/ 914621 w 1445300"/>
              <a:gd name="connsiteY62" fmla="*/ 131160 h 1682375"/>
              <a:gd name="connsiteX63" fmla="*/ 865635 w 1445300"/>
              <a:gd name="connsiteY63" fmla="*/ 114832 h 1682375"/>
              <a:gd name="connsiteX64" fmla="*/ 792157 w 1445300"/>
              <a:gd name="connsiteY64" fmla="*/ 74010 h 1682375"/>
              <a:gd name="connsiteX65" fmla="*/ 759500 w 1445300"/>
              <a:gd name="connsiteY65" fmla="*/ 57682 h 1682375"/>
              <a:gd name="connsiteX66" fmla="*/ 645200 w 1445300"/>
              <a:gd name="connsiteY66" fmla="*/ 49518 h 1682375"/>
              <a:gd name="connsiteX67" fmla="*/ 334957 w 1445300"/>
              <a:gd name="connsiteY67" fmla="*/ 33189 h 1682375"/>
              <a:gd name="connsiteX68" fmla="*/ 310464 w 1445300"/>
              <a:gd name="connsiteY68" fmla="*/ 41353 h 1682375"/>
              <a:gd name="connsiteX69" fmla="*/ 245150 w 1445300"/>
              <a:gd name="connsiteY69" fmla="*/ 57682 h 1682375"/>
              <a:gd name="connsiteX70" fmla="*/ 212493 w 1445300"/>
              <a:gd name="connsiteY70" fmla="*/ 65846 h 1682375"/>
              <a:gd name="connsiteX71" fmla="*/ 171671 w 1445300"/>
              <a:gd name="connsiteY71" fmla="*/ 106668 h 1682375"/>
              <a:gd name="connsiteX72" fmla="*/ 114521 w 1445300"/>
              <a:gd name="connsiteY72" fmla="*/ 155653 h 1682375"/>
              <a:gd name="connsiteX73" fmla="*/ 98193 w 1445300"/>
              <a:gd name="connsiteY73" fmla="*/ 188310 h 1682375"/>
              <a:gd name="connsiteX74" fmla="*/ 81864 w 1445300"/>
              <a:gd name="connsiteY74" fmla="*/ 253625 h 1682375"/>
              <a:gd name="connsiteX75" fmla="*/ 73700 w 1445300"/>
              <a:gd name="connsiteY75" fmla="*/ 286282 h 1682375"/>
              <a:gd name="connsiteX76" fmla="*/ 65535 w 1445300"/>
              <a:gd name="connsiteY76" fmla="*/ 310775 h 1682375"/>
              <a:gd name="connsiteX77" fmla="*/ 49207 w 1445300"/>
              <a:gd name="connsiteY77" fmla="*/ 376089 h 1682375"/>
              <a:gd name="connsiteX78" fmla="*/ 32878 w 1445300"/>
              <a:gd name="connsiteY78" fmla="*/ 400582 h 1682375"/>
              <a:gd name="connsiteX79" fmla="*/ 16550 w 1445300"/>
              <a:gd name="connsiteY79" fmla="*/ 465896 h 1682375"/>
              <a:gd name="connsiteX80" fmla="*/ 221 w 1445300"/>
              <a:gd name="connsiteY80" fmla="*/ 506718 h 1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45300" h="1682375">
                <a:moveTo>
                  <a:pt x="221" y="506718"/>
                </a:moveTo>
                <a:cubicBezTo>
                  <a:pt x="-1140" y="535293"/>
                  <a:pt x="4044" y="593935"/>
                  <a:pt x="8385" y="637346"/>
                </a:cubicBezTo>
                <a:cubicBezTo>
                  <a:pt x="9502" y="648511"/>
                  <a:pt x="14963" y="658895"/>
                  <a:pt x="16550" y="670003"/>
                </a:cubicBezTo>
                <a:cubicBezTo>
                  <a:pt x="20418" y="697078"/>
                  <a:pt x="18983" y="724903"/>
                  <a:pt x="24714" y="751646"/>
                </a:cubicBezTo>
                <a:cubicBezTo>
                  <a:pt x="27264" y="763546"/>
                  <a:pt x="35005" y="773736"/>
                  <a:pt x="41043" y="784303"/>
                </a:cubicBezTo>
                <a:cubicBezTo>
                  <a:pt x="61667" y="820394"/>
                  <a:pt x="52914" y="799515"/>
                  <a:pt x="81864" y="833289"/>
                </a:cubicBezTo>
                <a:cubicBezTo>
                  <a:pt x="90719" y="843620"/>
                  <a:pt x="98554" y="854799"/>
                  <a:pt x="106357" y="865946"/>
                </a:cubicBezTo>
                <a:cubicBezTo>
                  <a:pt x="117611" y="882023"/>
                  <a:pt x="130237" y="897379"/>
                  <a:pt x="139014" y="914932"/>
                </a:cubicBezTo>
                <a:cubicBezTo>
                  <a:pt x="147460" y="931824"/>
                  <a:pt x="158485" y="957248"/>
                  <a:pt x="171671" y="972082"/>
                </a:cubicBezTo>
                <a:cubicBezTo>
                  <a:pt x="187013" y="989341"/>
                  <a:pt x="206802" y="1002594"/>
                  <a:pt x="220657" y="1021068"/>
                </a:cubicBezTo>
                <a:cubicBezTo>
                  <a:pt x="254387" y="1066041"/>
                  <a:pt x="235528" y="1044103"/>
                  <a:pt x="277807" y="1086382"/>
                </a:cubicBezTo>
                <a:cubicBezTo>
                  <a:pt x="296515" y="1161215"/>
                  <a:pt x="281687" y="1133024"/>
                  <a:pt x="310464" y="1176189"/>
                </a:cubicBezTo>
                <a:cubicBezTo>
                  <a:pt x="313185" y="1187075"/>
                  <a:pt x="315545" y="1198057"/>
                  <a:pt x="318628" y="1208846"/>
                </a:cubicBezTo>
                <a:cubicBezTo>
                  <a:pt x="320992" y="1217121"/>
                  <a:pt x="324926" y="1224938"/>
                  <a:pt x="326793" y="1233339"/>
                </a:cubicBezTo>
                <a:cubicBezTo>
                  <a:pt x="329910" y="1247364"/>
                  <a:pt x="335614" y="1297465"/>
                  <a:pt x="343121" y="1314982"/>
                </a:cubicBezTo>
                <a:cubicBezTo>
                  <a:pt x="346986" y="1324001"/>
                  <a:pt x="354007" y="1331311"/>
                  <a:pt x="359450" y="1339475"/>
                </a:cubicBezTo>
                <a:cubicBezTo>
                  <a:pt x="373819" y="1382585"/>
                  <a:pt x="362840" y="1356808"/>
                  <a:pt x="400271" y="1412953"/>
                </a:cubicBezTo>
                <a:cubicBezTo>
                  <a:pt x="405714" y="1421117"/>
                  <a:pt x="408436" y="1432003"/>
                  <a:pt x="416600" y="1437446"/>
                </a:cubicBezTo>
                <a:cubicBezTo>
                  <a:pt x="450700" y="1460180"/>
                  <a:pt x="434155" y="1446836"/>
                  <a:pt x="465585" y="1478268"/>
                </a:cubicBezTo>
                <a:cubicBezTo>
                  <a:pt x="472973" y="1500429"/>
                  <a:pt x="476620" y="1519973"/>
                  <a:pt x="498243" y="1535418"/>
                </a:cubicBezTo>
                <a:cubicBezTo>
                  <a:pt x="507374" y="1541940"/>
                  <a:pt x="519928" y="1541231"/>
                  <a:pt x="530900" y="1543582"/>
                </a:cubicBezTo>
                <a:cubicBezTo>
                  <a:pt x="558037" y="1549397"/>
                  <a:pt x="586214" y="1551133"/>
                  <a:pt x="612543" y="1559910"/>
                </a:cubicBezTo>
                <a:cubicBezTo>
                  <a:pt x="620707" y="1562632"/>
                  <a:pt x="628634" y="1566208"/>
                  <a:pt x="637035" y="1568075"/>
                </a:cubicBezTo>
                <a:cubicBezTo>
                  <a:pt x="653195" y="1571666"/>
                  <a:pt x="669789" y="1572993"/>
                  <a:pt x="686021" y="1576239"/>
                </a:cubicBezTo>
                <a:cubicBezTo>
                  <a:pt x="697024" y="1578439"/>
                  <a:pt x="707792" y="1581682"/>
                  <a:pt x="718678" y="1584403"/>
                </a:cubicBezTo>
                <a:cubicBezTo>
                  <a:pt x="729564" y="1589846"/>
                  <a:pt x="740768" y="1594694"/>
                  <a:pt x="751335" y="1600732"/>
                </a:cubicBezTo>
                <a:cubicBezTo>
                  <a:pt x="759854" y="1605600"/>
                  <a:pt x="766519" y="1613957"/>
                  <a:pt x="775828" y="1617060"/>
                </a:cubicBezTo>
                <a:cubicBezTo>
                  <a:pt x="791532" y="1622295"/>
                  <a:pt x="808582" y="1621978"/>
                  <a:pt x="824814" y="1625225"/>
                </a:cubicBezTo>
                <a:cubicBezTo>
                  <a:pt x="835817" y="1627426"/>
                  <a:pt x="846585" y="1630668"/>
                  <a:pt x="857471" y="1633389"/>
                </a:cubicBezTo>
                <a:cubicBezTo>
                  <a:pt x="925093" y="1667201"/>
                  <a:pt x="858052" y="1638638"/>
                  <a:pt x="979935" y="1657882"/>
                </a:cubicBezTo>
                <a:cubicBezTo>
                  <a:pt x="1002102" y="1661382"/>
                  <a:pt x="1023478" y="1668767"/>
                  <a:pt x="1045250" y="1674210"/>
                </a:cubicBezTo>
                <a:lnTo>
                  <a:pt x="1077907" y="1682375"/>
                </a:lnTo>
                <a:cubicBezTo>
                  <a:pt x="1099678" y="1679653"/>
                  <a:pt x="1124765" y="1686075"/>
                  <a:pt x="1143221" y="1674210"/>
                </a:cubicBezTo>
                <a:cubicBezTo>
                  <a:pt x="1166113" y="1659494"/>
                  <a:pt x="1172964" y="1628139"/>
                  <a:pt x="1192207" y="1608896"/>
                </a:cubicBezTo>
                <a:cubicBezTo>
                  <a:pt x="1208536" y="1592567"/>
                  <a:pt x="1228384" y="1579124"/>
                  <a:pt x="1241193" y="1559910"/>
                </a:cubicBezTo>
                <a:lnTo>
                  <a:pt x="1273850" y="1510925"/>
                </a:lnTo>
                <a:cubicBezTo>
                  <a:pt x="1279293" y="1502761"/>
                  <a:pt x="1283240" y="1493370"/>
                  <a:pt x="1290178" y="1486432"/>
                </a:cubicBezTo>
                <a:lnTo>
                  <a:pt x="1314671" y="1461939"/>
                </a:lnTo>
                <a:cubicBezTo>
                  <a:pt x="1323760" y="1434669"/>
                  <a:pt x="1324167" y="1435536"/>
                  <a:pt x="1331000" y="1404789"/>
                </a:cubicBezTo>
                <a:cubicBezTo>
                  <a:pt x="1344138" y="1345670"/>
                  <a:pt x="1332738" y="1383247"/>
                  <a:pt x="1347328" y="1339475"/>
                </a:cubicBezTo>
                <a:cubicBezTo>
                  <a:pt x="1350050" y="1260553"/>
                  <a:pt x="1348749" y="1181390"/>
                  <a:pt x="1355493" y="1102710"/>
                </a:cubicBezTo>
                <a:cubicBezTo>
                  <a:pt x="1356963" y="1085561"/>
                  <a:pt x="1367647" y="1070423"/>
                  <a:pt x="1371821" y="1053725"/>
                </a:cubicBezTo>
                <a:cubicBezTo>
                  <a:pt x="1382937" y="1009260"/>
                  <a:pt x="1374967" y="1031104"/>
                  <a:pt x="1396314" y="988410"/>
                </a:cubicBezTo>
                <a:cubicBezTo>
                  <a:pt x="1421836" y="886320"/>
                  <a:pt x="1389217" y="1013248"/>
                  <a:pt x="1412643" y="931260"/>
                </a:cubicBezTo>
                <a:cubicBezTo>
                  <a:pt x="1415726" y="920471"/>
                  <a:pt x="1417725" y="909392"/>
                  <a:pt x="1420807" y="898603"/>
                </a:cubicBezTo>
                <a:cubicBezTo>
                  <a:pt x="1423171" y="890328"/>
                  <a:pt x="1426707" y="882413"/>
                  <a:pt x="1428971" y="874110"/>
                </a:cubicBezTo>
                <a:cubicBezTo>
                  <a:pt x="1434876" y="852459"/>
                  <a:pt x="1445300" y="808796"/>
                  <a:pt x="1445300" y="808796"/>
                </a:cubicBezTo>
                <a:cubicBezTo>
                  <a:pt x="1442578" y="718989"/>
                  <a:pt x="1447057" y="628674"/>
                  <a:pt x="1437135" y="539375"/>
                </a:cubicBezTo>
                <a:cubicBezTo>
                  <a:pt x="1435860" y="527900"/>
                  <a:pt x="1419731" y="523996"/>
                  <a:pt x="1412643" y="514882"/>
                </a:cubicBezTo>
                <a:cubicBezTo>
                  <a:pt x="1400595" y="499391"/>
                  <a:pt x="1396314" y="476782"/>
                  <a:pt x="1379985" y="465896"/>
                </a:cubicBezTo>
                <a:lnTo>
                  <a:pt x="1331000" y="433239"/>
                </a:lnTo>
                <a:cubicBezTo>
                  <a:pt x="1328278" y="425075"/>
                  <a:pt x="1328344" y="415357"/>
                  <a:pt x="1322835" y="408746"/>
                </a:cubicBezTo>
                <a:cubicBezTo>
                  <a:pt x="1309460" y="392696"/>
                  <a:pt x="1281935" y="381467"/>
                  <a:pt x="1265685" y="367925"/>
                </a:cubicBezTo>
                <a:cubicBezTo>
                  <a:pt x="1256815" y="360533"/>
                  <a:pt x="1250307" y="350521"/>
                  <a:pt x="1241193" y="343432"/>
                </a:cubicBezTo>
                <a:cubicBezTo>
                  <a:pt x="1225702" y="331384"/>
                  <a:pt x="1207907" y="322550"/>
                  <a:pt x="1192207" y="310775"/>
                </a:cubicBezTo>
                <a:cubicBezTo>
                  <a:pt x="1181321" y="302611"/>
                  <a:pt x="1171721" y="292367"/>
                  <a:pt x="1159550" y="286282"/>
                </a:cubicBezTo>
                <a:cubicBezTo>
                  <a:pt x="1149514" y="281264"/>
                  <a:pt x="1137779" y="280839"/>
                  <a:pt x="1126893" y="278118"/>
                </a:cubicBezTo>
                <a:cubicBezTo>
                  <a:pt x="1116007" y="269954"/>
                  <a:pt x="1103857" y="263247"/>
                  <a:pt x="1094235" y="253625"/>
                </a:cubicBezTo>
                <a:cubicBezTo>
                  <a:pt x="1087297" y="246687"/>
                  <a:pt x="1084845" y="236070"/>
                  <a:pt x="1077907" y="229132"/>
                </a:cubicBezTo>
                <a:cubicBezTo>
                  <a:pt x="1062080" y="213304"/>
                  <a:pt x="1048842" y="211279"/>
                  <a:pt x="1028921" y="204639"/>
                </a:cubicBezTo>
                <a:cubicBezTo>
                  <a:pt x="1020757" y="199196"/>
                  <a:pt x="1013395" y="192295"/>
                  <a:pt x="1004428" y="188310"/>
                </a:cubicBezTo>
                <a:cubicBezTo>
                  <a:pt x="988700" y="181320"/>
                  <a:pt x="955443" y="171982"/>
                  <a:pt x="955443" y="171982"/>
                </a:cubicBezTo>
                <a:cubicBezTo>
                  <a:pt x="940547" y="149638"/>
                  <a:pt x="940402" y="142618"/>
                  <a:pt x="914621" y="131160"/>
                </a:cubicBezTo>
                <a:cubicBezTo>
                  <a:pt x="898893" y="124170"/>
                  <a:pt x="865635" y="114832"/>
                  <a:pt x="865635" y="114832"/>
                </a:cubicBezTo>
                <a:cubicBezTo>
                  <a:pt x="770179" y="51194"/>
                  <a:pt x="852506" y="99874"/>
                  <a:pt x="792157" y="74010"/>
                </a:cubicBezTo>
                <a:cubicBezTo>
                  <a:pt x="780971" y="69216"/>
                  <a:pt x="771505" y="59683"/>
                  <a:pt x="759500" y="57682"/>
                </a:cubicBezTo>
                <a:cubicBezTo>
                  <a:pt x="721823" y="51403"/>
                  <a:pt x="683300" y="52239"/>
                  <a:pt x="645200" y="49518"/>
                </a:cubicBezTo>
                <a:cubicBezTo>
                  <a:pt x="554151" y="-41531"/>
                  <a:pt x="625453" y="17900"/>
                  <a:pt x="334957" y="33189"/>
                </a:cubicBezTo>
                <a:cubicBezTo>
                  <a:pt x="326363" y="33641"/>
                  <a:pt x="318767" y="39089"/>
                  <a:pt x="310464" y="41353"/>
                </a:cubicBezTo>
                <a:cubicBezTo>
                  <a:pt x="288813" y="47258"/>
                  <a:pt x="266921" y="52239"/>
                  <a:pt x="245150" y="57682"/>
                </a:cubicBezTo>
                <a:lnTo>
                  <a:pt x="212493" y="65846"/>
                </a:lnTo>
                <a:cubicBezTo>
                  <a:pt x="165321" y="97294"/>
                  <a:pt x="207957" y="64334"/>
                  <a:pt x="171671" y="106668"/>
                </a:cubicBezTo>
                <a:cubicBezTo>
                  <a:pt x="145273" y="137465"/>
                  <a:pt x="143412" y="136393"/>
                  <a:pt x="114521" y="155653"/>
                </a:cubicBezTo>
                <a:cubicBezTo>
                  <a:pt x="109078" y="166539"/>
                  <a:pt x="102042" y="176764"/>
                  <a:pt x="98193" y="188310"/>
                </a:cubicBezTo>
                <a:cubicBezTo>
                  <a:pt x="91096" y="209600"/>
                  <a:pt x="87307" y="231853"/>
                  <a:pt x="81864" y="253625"/>
                </a:cubicBezTo>
                <a:cubicBezTo>
                  <a:pt x="79143" y="264511"/>
                  <a:pt x="77249" y="275637"/>
                  <a:pt x="73700" y="286282"/>
                </a:cubicBezTo>
                <a:cubicBezTo>
                  <a:pt x="70978" y="294446"/>
                  <a:pt x="67622" y="302426"/>
                  <a:pt x="65535" y="310775"/>
                </a:cubicBezTo>
                <a:cubicBezTo>
                  <a:pt x="60877" y="329405"/>
                  <a:pt x="58538" y="357428"/>
                  <a:pt x="49207" y="376089"/>
                </a:cubicBezTo>
                <a:cubicBezTo>
                  <a:pt x="44819" y="384865"/>
                  <a:pt x="38321" y="392418"/>
                  <a:pt x="32878" y="400582"/>
                </a:cubicBezTo>
                <a:cubicBezTo>
                  <a:pt x="14213" y="456579"/>
                  <a:pt x="36258" y="387065"/>
                  <a:pt x="16550" y="465896"/>
                </a:cubicBezTo>
                <a:cubicBezTo>
                  <a:pt x="5803" y="508883"/>
                  <a:pt x="1582" y="478143"/>
                  <a:pt x="221" y="506718"/>
                </a:cubicBezTo>
                <a:close/>
              </a:path>
            </a:pathLst>
          </a:cu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4" name="TextBox 23"/>
              <p:cNvSpPr txBox="1"/>
              <p:nvPr/>
            </p:nvSpPr>
            <p:spPr>
              <a:xfrm>
                <a:off x="10271199" y="3142778"/>
                <a:ext cx="1613390" cy="400110"/>
              </a:xfrm>
              <a:prstGeom prst="rect">
                <a:avLst/>
              </a:prstGeom>
              <a:noFill/>
            </p:spPr>
            <p:txBody>
              <a:bodyPr wrap="non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mutex:1</a:t>
                </a:r>
                <a14:m>
                  <m:oMath xmlns:m="http://schemas.openxmlformats.org/officeDocument/2006/math">
                    <m:r>
                      <a:rPr lang="en-US" altLang="zh-CN" sz="2000" b="1" i="1" smtClean="0">
                        <a:solidFill>
                          <a:srgbClr val="FF0000"/>
                        </a:solidFill>
                        <a:latin typeface="Cambria Math"/>
                        <a:ea typeface="Cambria Math"/>
                      </a:rPr>
                      <m:t>→</m:t>
                    </m:r>
                  </m:oMath>
                </a14:m>
                <a:r>
                  <a:rPr lang="en-US" altLang="zh-CN" sz="2000" b="1" dirty="0" smtClean="0">
                    <a:solidFill>
                      <a:srgbClr val="FF0000"/>
                    </a:solidFill>
                    <a:latin typeface="微软雅黑" panose="020B0503020204020204" pitchFamily="34" charset="-122"/>
                    <a:ea typeface="微软雅黑" panose="020B0503020204020204" pitchFamily="34" charset="-122"/>
                  </a:rPr>
                  <a:t>0</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0271199" y="3142778"/>
                <a:ext cx="1613390" cy="400110"/>
              </a:xfrm>
              <a:prstGeom prst="rect">
                <a:avLst/>
              </a:prstGeom>
              <a:blipFill rotWithShape="1">
                <a:blip r:embed="rId2"/>
                <a:stretch>
                  <a:fillRect l="-4151" t="-7692" r="-3019"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0273798" y="2843392"/>
                <a:ext cx="1289135" cy="400110"/>
              </a:xfrm>
              <a:prstGeom prst="rect">
                <a:avLst/>
              </a:prstGeom>
              <a:noFill/>
            </p:spPr>
            <p:txBody>
              <a:bodyPr wrap="none" rtlCol="0">
                <a:spAutoFit/>
              </a:bodyPr>
              <a:lstStyle/>
              <a:p>
                <a:r>
                  <a:rPr lang="en-US" altLang="zh-CN" sz="2000" dirty="0" smtClean="0">
                    <a:solidFill>
                      <a:srgbClr val="FF0000"/>
                    </a:solidFill>
                    <a:latin typeface="微软雅黑" panose="020B0503020204020204" pitchFamily="34" charset="-122"/>
                    <a:ea typeface="微软雅黑" panose="020B0503020204020204" pitchFamily="34" charset="-122"/>
                  </a:rPr>
                  <a:t>c</a:t>
                </a:r>
                <a:r>
                  <a:rPr lang="en-US" altLang="zh-CN" sz="2000" dirty="0" err="1" smtClean="0">
                    <a:solidFill>
                      <a:srgbClr val="FF0000"/>
                    </a:solidFill>
                    <a:latin typeface="微软雅黑" panose="020B0503020204020204" pitchFamily="34" charset="-122"/>
                    <a:ea typeface="微软雅黑" panose="020B0503020204020204" pitchFamily="34" charset="-122"/>
                  </a:rPr>
                  <a:t>h</a:t>
                </a:r>
                <a:r>
                  <a:rPr lang="en-US" altLang="zh-CN" sz="2000" dirty="0" smtClean="0">
                    <a:solidFill>
                      <a:srgbClr val="FF0000"/>
                    </a:solidFill>
                    <a:latin typeface="微软雅黑" panose="020B0503020204020204" pitchFamily="34" charset="-122"/>
                    <a:ea typeface="微软雅黑" panose="020B0503020204020204" pitchFamily="34" charset="-122"/>
                  </a:rPr>
                  <a:t>[i]:1</a:t>
                </a:r>
                <a14:m>
                  <m:oMath xmlns:m="http://schemas.openxmlformats.org/officeDocument/2006/math">
                    <m:r>
                      <a:rPr lang="en-US" altLang="zh-CN" sz="2000" i="1" smtClean="0">
                        <a:solidFill>
                          <a:srgbClr val="FF0000"/>
                        </a:solidFill>
                        <a:latin typeface="Cambria Math"/>
                        <a:ea typeface="Cambria Math"/>
                      </a:rPr>
                      <m:t>→</m:t>
                    </m:r>
                  </m:oMath>
                </a14:m>
                <a:r>
                  <a:rPr lang="en-US" altLang="zh-CN" sz="2000" dirty="0" smtClean="0">
                    <a:solidFill>
                      <a:srgbClr val="FF0000"/>
                    </a:solidFill>
                    <a:latin typeface="微软雅黑" panose="020B0503020204020204" pitchFamily="34" charset="-122"/>
                    <a:ea typeface="微软雅黑" panose="020B0503020204020204" pitchFamily="34" charset="-122"/>
                  </a:rPr>
                  <a:t>0</a:t>
                </a:r>
                <a:endParaRPr lang="zh-CN" altLang="en-US" sz="20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0273798" y="2843392"/>
                <a:ext cx="1289135" cy="400110"/>
              </a:xfrm>
              <a:prstGeom prst="rect">
                <a:avLst/>
              </a:prstGeom>
              <a:blipFill rotWithShape="1">
                <a:blip r:embed="rId3"/>
                <a:stretch>
                  <a:fillRect l="-4717" t="-7576" r="-4717" b="-25758"/>
                </a:stretch>
              </a:blipFill>
            </p:spPr>
            <p:txBody>
              <a:bodyPr/>
              <a:lstStyle/>
              <a:p>
                <a:r>
                  <a:rPr lang="zh-CN" altLang="en-US">
                    <a:noFill/>
                  </a:rPr>
                  <a:t> </a:t>
                </a:r>
              </a:p>
            </p:txBody>
          </p:sp>
        </mc:Fallback>
      </mc:AlternateContent>
      <p:sp>
        <p:nvSpPr>
          <p:cNvPr id="26" name="矩形 25"/>
          <p:cNvSpPr/>
          <p:nvPr/>
        </p:nvSpPr>
        <p:spPr bwMode="auto">
          <a:xfrm>
            <a:off x="1415463" y="3714215"/>
            <a:ext cx="672075" cy="504056"/>
          </a:xfrm>
          <a:prstGeom prst="rect">
            <a:avLst/>
          </a:prstGeom>
          <a:solidFill>
            <a:srgbClr val="92D05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a:r>
              <a:rPr lang="en-US" altLang="zh-CN" sz="2400" dirty="0">
                <a:latin typeface="微软雅黑" panose="020B0503020204020204" pitchFamily="34" charset="-122"/>
                <a:ea typeface="微软雅黑" panose="020B0503020204020204" pitchFamily="34" charset="-122"/>
              </a:rPr>
              <a:t>j</a:t>
            </a:r>
            <a:endParaRPr lang="zh-CN" altLang="en-US" sz="2400" dirty="0">
              <a:latin typeface="微软雅黑" panose="020B0503020204020204" pitchFamily="34" charset="-122"/>
              <a:ea typeface="微软雅黑" panose="020B0503020204020204" pitchFamily="34" charset="-122"/>
            </a:endParaRPr>
          </a:p>
        </p:txBody>
      </p:sp>
      <p:sp>
        <p:nvSpPr>
          <p:cNvPr id="27" name="矩形 26"/>
          <p:cNvSpPr/>
          <p:nvPr/>
        </p:nvSpPr>
        <p:spPr bwMode="auto">
          <a:xfrm rot="2323738">
            <a:off x="2168876" y="2148092"/>
            <a:ext cx="672075" cy="504056"/>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a:r>
              <a:rPr lang="en-US" altLang="zh-CN" sz="2400" dirty="0">
                <a:latin typeface="微软雅黑" panose="020B0503020204020204" pitchFamily="34" charset="-122"/>
                <a:ea typeface="微软雅黑" panose="020B0503020204020204" pitchFamily="34" charset="-122"/>
              </a:rPr>
              <a:t>j+1</a:t>
            </a:r>
            <a:endParaRPr lang="zh-CN" altLang="en-US" sz="2400" dirty="0">
              <a:latin typeface="微软雅黑" panose="020B0503020204020204" pitchFamily="34" charset="-122"/>
              <a:ea typeface="微软雅黑" panose="020B0503020204020204" pitchFamily="34" charset="-122"/>
            </a:endParaRPr>
          </a:p>
        </p:txBody>
      </p:sp>
      <p:sp>
        <p:nvSpPr>
          <p:cNvPr id="28" name="矩形 27"/>
          <p:cNvSpPr/>
          <p:nvPr/>
        </p:nvSpPr>
        <p:spPr bwMode="auto">
          <a:xfrm rot="19604815">
            <a:off x="2046011" y="5293167"/>
            <a:ext cx="672075" cy="504056"/>
          </a:xfrm>
          <a:prstGeom prst="rect">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a:r>
              <a:rPr lang="en-US" altLang="zh-CN" sz="2400" dirty="0">
                <a:latin typeface="微软雅黑" panose="020B0503020204020204" pitchFamily="34" charset="-122"/>
                <a:ea typeface="微软雅黑" panose="020B0503020204020204" pitchFamily="34" charset="-122"/>
              </a:rPr>
              <a:t>j-1</a:t>
            </a:r>
            <a:endParaRPr lang="zh-CN" altLang="en-US" sz="2400" dirty="0">
              <a:latin typeface="微软雅黑" panose="020B0503020204020204" pitchFamily="34" charset="-122"/>
              <a:ea typeface="微软雅黑" panose="020B0503020204020204" pitchFamily="34" charset="-122"/>
            </a:endParaRPr>
          </a:p>
        </p:txBody>
      </p:sp>
      <p:sp>
        <p:nvSpPr>
          <p:cNvPr id="29" name="TextBox 28"/>
          <p:cNvSpPr txBox="1"/>
          <p:nvPr/>
        </p:nvSpPr>
        <p:spPr>
          <a:xfrm>
            <a:off x="19989" y="3678530"/>
            <a:ext cx="1069460" cy="400110"/>
          </a:xfrm>
          <a:prstGeom prst="rect">
            <a:avLst/>
          </a:prstGeom>
          <a:solidFill>
            <a:srgbClr val="92D050"/>
          </a:solidFill>
        </p:spPr>
        <p:txBody>
          <a:bodyPr wrap="none" rtlCol="0">
            <a:spAutoFit/>
          </a:bodyPr>
          <a:lstStyle>
            <a:defPPr>
              <a:defRPr lang="en-US"/>
            </a:defPPr>
            <a:lvl1pPr>
              <a:defRPr sz="2000"/>
            </a:lvl1pPr>
          </a:lstStyle>
          <a:p>
            <a:r>
              <a:rPr lang="en-US" altLang="zh-CN" dirty="0">
                <a:latin typeface="微软雅黑" panose="020B0503020204020204" pitchFamily="34" charset="-122"/>
                <a:ea typeface="微软雅黑" panose="020B0503020204020204" pitchFamily="34" charset="-122"/>
              </a:rPr>
              <a:t>hungry</a:t>
            </a:r>
            <a:endParaRPr lang="zh-CN" altLang="en-US" dirty="0">
              <a:latin typeface="微软雅黑" panose="020B0503020204020204" pitchFamily="34" charset="-122"/>
              <a:ea typeface="微软雅黑" panose="020B0503020204020204" pitchFamily="34" charset="-122"/>
            </a:endParaRPr>
          </a:p>
        </p:txBody>
      </p:sp>
      <p:sp>
        <p:nvSpPr>
          <p:cNvPr id="30" name="左箭头 29"/>
          <p:cNvSpPr/>
          <p:nvPr/>
        </p:nvSpPr>
        <p:spPr bwMode="auto">
          <a:xfrm rot="12055572">
            <a:off x="2280723" y="3201651"/>
            <a:ext cx="612984" cy="142331"/>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1" name="左箭头 30"/>
          <p:cNvSpPr/>
          <p:nvPr/>
        </p:nvSpPr>
        <p:spPr bwMode="auto">
          <a:xfrm rot="9620129">
            <a:off x="2166741" y="4579668"/>
            <a:ext cx="612984" cy="142331"/>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2" name="左箭头 31"/>
          <p:cNvSpPr/>
          <p:nvPr/>
        </p:nvSpPr>
        <p:spPr bwMode="auto">
          <a:xfrm rot="7825064">
            <a:off x="3487070" y="5805113"/>
            <a:ext cx="459738" cy="189775"/>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3" name="左箭头 32"/>
          <p:cNvSpPr/>
          <p:nvPr/>
        </p:nvSpPr>
        <p:spPr bwMode="auto">
          <a:xfrm rot="13511452">
            <a:off x="3595442" y="2018923"/>
            <a:ext cx="459738" cy="189775"/>
          </a:xfrm>
          <a:prstGeom prst="leftArrow">
            <a:avLst/>
          </a:prstGeom>
          <a:solidFill>
            <a:schemeClr val="bg1"/>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任意多边形 34"/>
          <p:cNvSpPr/>
          <p:nvPr/>
        </p:nvSpPr>
        <p:spPr bwMode="auto">
          <a:xfrm>
            <a:off x="90862" y="2949202"/>
            <a:ext cx="3138857" cy="1983922"/>
          </a:xfrm>
          <a:custGeom>
            <a:avLst/>
            <a:gdLst>
              <a:gd name="connsiteX0" fmla="*/ 40355 w 2432491"/>
              <a:gd name="connsiteY0" fmla="*/ 653143 h 1983922"/>
              <a:gd name="connsiteX1" fmla="*/ 56684 w 2432491"/>
              <a:gd name="connsiteY1" fmla="*/ 612322 h 1983922"/>
              <a:gd name="connsiteX2" fmla="*/ 138326 w 2432491"/>
              <a:gd name="connsiteY2" fmla="*/ 563336 h 1983922"/>
              <a:gd name="connsiteX3" fmla="*/ 154655 w 2432491"/>
              <a:gd name="connsiteY3" fmla="*/ 538843 h 1983922"/>
              <a:gd name="connsiteX4" fmla="*/ 179148 w 2432491"/>
              <a:gd name="connsiteY4" fmla="*/ 522515 h 1983922"/>
              <a:gd name="connsiteX5" fmla="*/ 211805 w 2432491"/>
              <a:gd name="connsiteY5" fmla="*/ 498022 h 1983922"/>
              <a:gd name="connsiteX6" fmla="*/ 228134 w 2432491"/>
              <a:gd name="connsiteY6" fmla="*/ 473529 h 1983922"/>
              <a:gd name="connsiteX7" fmla="*/ 260791 w 2432491"/>
              <a:gd name="connsiteY7" fmla="*/ 449036 h 1983922"/>
              <a:gd name="connsiteX8" fmla="*/ 277119 w 2432491"/>
              <a:gd name="connsiteY8" fmla="*/ 424543 h 1983922"/>
              <a:gd name="connsiteX9" fmla="*/ 309776 w 2432491"/>
              <a:gd name="connsiteY9" fmla="*/ 416379 h 1983922"/>
              <a:gd name="connsiteX10" fmla="*/ 342434 w 2432491"/>
              <a:gd name="connsiteY10" fmla="*/ 391886 h 1983922"/>
              <a:gd name="connsiteX11" fmla="*/ 391419 w 2432491"/>
              <a:gd name="connsiteY11" fmla="*/ 342900 h 1983922"/>
              <a:gd name="connsiteX12" fmla="*/ 489391 w 2432491"/>
              <a:gd name="connsiteY12" fmla="*/ 285750 h 1983922"/>
              <a:gd name="connsiteX13" fmla="*/ 522048 w 2432491"/>
              <a:gd name="connsiteY13" fmla="*/ 277586 h 1983922"/>
              <a:gd name="connsiteX14" fmla="*/ 554705 w 2432491"/>
              <a:gd name="connsiteY14" fmla="*/ 261257 h 1983922"/>
              <a:gd name="connsiteX15" fmla="*/ 620019 w 2432491"/>
              <a:gd name="connsiteY15" fmla="*/ 220436 h 1983922"/>
              <a:gd name="connsiteX16" fmla="*/ 685334 w 2432491"/>
              <a:gd name="connsiteY16" fmla="*/ 204107 h 1983922"/>
              <a:gd name="connsiteX17" fmla="*/ 717991 w 2432491"/>
              <a:gd name="connsiteY17" fmla="*/ 187779 h 1983922"/>
              <a:gd name="connsiteX18" fmla="*/ 758812 w 2432491"/>
              <a:gd name="connsiteY18" fmla="*/ 163286 h 1983922"/>
              <a:gd name="connsiteX19" fmla="*/ 824126 w 2432491"/>
              <a:gd name="connsiteY19" fmla="*/ 146957 h 1983922"/>
              <a:gd name="connsiteX20" fmla="*/ 864948 w 2432491"/>
              <a:gd name="connsiteY20" fmla="*/ 130629 h 1983922"/>
              <a:gd name="connsiteX21" fmla="*/ 930262 w 2432491"/>
              <a:gd name="connsiteY21" fmla="*/ 114300 h 1983922"/>
              <a:gd name="connsiteX22" fmla="*/ 962919 w 2432491"/>
              <a:gd name="connsiteY22" fmla="*/ 106136 h 1983922"/>
              <a:gd name="connsiteX23" fmla="*/ 1020069 w 2432491"/>
              <a:gd name="connsiteY23" fmla="*/ 89807 h 1983922"/>
              <a:gd name="connsiteX24" fmla="*/ 1044562 w 2432491"/>
              <a:gd name="connsiteY24" fmla="*/ 73479 h 1983922"/>
              <a:gd name="connsiteX25" fmla="*/ 1109876 w 2432491"/>
              <a:gd name="connsiteY25" fmla="*/ 40822 h 1983922"/>
              <a:gd name="connsiteX26" fmla="*/ 1183355 w 2432491"/>
              <a:gd name="connsiteY26" fmla="*/ 0 h 1983922"/>
              <a:gd name="connsiteX27" fmla="*/ 1991619 w 2432491"/>
              <a:gd name="connsiteY27" fmla="*/ 8165 h 1983922"/>
              <a:gd name="connsiteX28" fmla="*/ 2024276 w 2432491"/>
              <a:gd name="connsiteY28" fmla="*/ 24493 h 1983922"/>
              <a:gd name="connsiteX29" fmla="*/ 2048769 w 2432491"/>
              <a:gd name="connsiteY29" fmla="*/ 32657 h 1983922"/>
              <a:gd name="connsiteX30" fmla="*/ 2073262 w 2432491"/>
              <a:gd name="connsiteY30" fmla="*/ 48986 h 1983922"/>
              <a:gd name="connsiteX31" fmla="*/ 2089591 w 2432491"/>
              <a:gd name="connsiteY31" fmla="*/ 73479 h 1983922"/>
              <a:gd name="connsiteX32" fmla="*/ 2114084 w 2432491"/>
              <a:gd name="connsiteY32" fmla="*/ 106136 h 1983922"/>
              <a:gd name="connsiteX33" fmla="*/ 2138576 w 2432491"/>
              <a:gd name="connsiteY33" fmla="*/ 122465 h 1983922"/>
              <a:gd name="connsiteX34" fmla="*/ 2163069 w 2432491"/>
              <a:gd name="connsiteY34" fmla="*/ 171450 h 1983922"/>
              <a:gd name="connsiteX35" fmla="*/ 2179398 w 2432491"/>
              <a:gd name="connsiteY35" fmla="*/ 204107 h 1983922"/>
              <a:gd name="connsiteX36" fmla="*/ 2187562 w 2432491"/>
              <a:gd name="connsiteY36" fmla="*/ 228600 h 1983922"/>
              <a:gd name="connsiteX37" fmla="*/ 2220219 w 2432491"/>
              <a:gd name="connsiteY37" fmla="*/ 269422 h 1983922"/>
              <a:gd name="connsiteX38" fmla="*/ 2252876 w 2432491"/>
              <a:gd name="connsiteY38" fmla="*/ 334736 h 1983922"/>
              <a:gd name="connsiteX39" fmla="*/ 2285534 w 2432491"/>
              <a:gd name="connsiteY39" fmla="*/ 391886 h 1983922"/>
              <a:gd name="connsiteX40" fmla="*/ 2301862 w 2432491"/>
              <a:gd name="connsiteY40" fmla="*/ 457200 h 1983922"/>
              <a:gd name="connsiteX41" fmla="*/ 2310026 w 2432491"/>
              <a:gd name="connsiteY41" fmla="*/ 489857 h 1983922"/>
              <a:gd name="connsiteX42" fmla="*/ 2334519 w 2432491"/>
              <a:gd name="connsiteY42" fmla="*/ 506186 h 1983922"/>
              <a:gd name="connsiteX43" fmla="*/ 2350848 w 2432491"/>
              <a:gd name="connsiteY43" fmla="*/ 555172 h 1983922"/>
              <a:gd name="connsiteX44" fmla="*/ 2367176 w 2432491"/>
              <a:gd name="connsiteY44" fmla="*/ 653143 h 1983922"/>
              <a:gd name="connsiteX45" fmla="*/ 2375341 w 2432491"/>
              <a:gd name="connsiteY45" fmla="*/ 742950 h 1983922"/>
              <a:gd name="connsiteX46" fmla="*/ 2383505 w 2432491"/>
              <a:gd name="connsiteY46" fmla="*/ 767443 h 1983922"/>
              <a:gd name="connsiteX47" fmla="*/ 2399834 w 2432491"/>
              <a:gd name="connsiteY47" fmla="*/ 865415 h 1983922"/>
              <a:gd name="connsiteX48" fmla="*/ 2407998 w 2432491"/>
              <a:gd name="connsiteY48" fmla="*/ 963386 h 1983922"/>
              <a:gd name="connsiteX49" fmla="*/ 2416162 w 2432491"/>
              <a:gd name="connsiteY49" fmla="*/ 987879 h 1983922"/>
              <a:gd name="connsiteX50" fmla="*/ 2432491 w 2432491"/>
              <a:gd name="connsiteY50" fmla="*/ 1077686 h 1983922"/>
              <a:gd name="connsiteX51" fmla="*/ 2424326 w 2432491"/>
              <a:gd name="connsiteY51" fmla="*/ 1551215 h 1983922"/>
              <a:gd name="connsiteX52" fmla="*/ 2399834 w 2432491"/>
              <a:gd name="connsiteY52" fmla="*/ 1641022 h 1983922"/>
              <a:gd name="connsiteX53" fmla="*/ 2391669 w 2432491"/>
              <a:gd name="connsiteY53" fmla="*/ 1673679 h 1983922"/>
              <a:gd name="connsiteX54" fmla="*/ 2359012 w 2432491"/>
              <a:gd name="connsiteY54" fmla="*/ 1755322 h 1983922"/>
              <a:gd name="connsiteX55" fmla="*/ 2301862 w 2432491"/>
              <a:gd name="connsiteY55" fmla="*/ 1804307 h 1983922"/>
              <a:gd name="connsiteX56" fmla="*/ 2277369 w 2432491"/>
              <a:gd name="connsiteY56" fmla="*/ 1820636 h 1983922"/>
              <a:gd name="connsiteX57" fmla="*/ 2228384 w 2432491"/>
              <a:gd name="connsiteY57" fmla="*/ 1853293 h 1983922"/>
              <a:gd name="connsiteX58" fmla="*/ 2203891 w 2432491"/>
              <a:gd name="connsiteY58" fmla="*/ 1877786 h 1983922"/>
              <a:gd name="connsiteX59" fmla="*/ 2146741 w 2432491"/>
              <a:gd name="connsiteY59" fmla="*/ 1910443 h 1983922"/>
              <a:gd name="connsiteX60" fmla="*/ 2097755 w 2432491"/>
              <a:gd name="connsiteY60" fmla="*/ 1926772 h 1983922"/>
              <a:gd name="connsiteX61" fmla="*/ 2056934 w 2432491"/>
              <a:gd name="connsiteY61" fmla="*/ 1934936 h 1983922"/>
              <a:gd name="connsiteX62" fmla="*/ 2024276 w 2432491"/>
              <a:gd name="connsiteY62" fmla="*/ 1943100 h 1983922"/>
              <a:gd name="connsiteX63" fmla="*/ 1787512 w 2432491"/>
              <a:gd name="connsiteY63" fmla="*/ 1959429 h 1983922"/>
              <a:gd name="connsiteX64" fmla="*/ 1722198 w 2432491"/>
              <a:gd name="connsiteY64" fmla="*/ 1983922 h 1983922"/>
              <a:gd name="connsiteX65" fmla="*/ 807798 w 2432491"/>
              <a:gd name="connsiteY65" fmla="*/ 1975757 h 1983922"/>
              <a:gd name="connsiteX66" fmla="*/ 766976 w 2432491"/>
              <a:gd name="connsiteY66" fmla="*/ 1959429 h 1983922"/>
              <a:gd name="connsiteX67" fmla="*/ 677169 w 2432491"/>
              <a:gd name="connsiteY67" fmla="*/ 1943100 h 1983922"/>
              <a:gd name="connsiteX68" fmla="*/ 628184 w 2432491"/>
              <a:gd name="connsiteY68" fmla="*/ 1902279 h 1983922"/>
              <a:gd name="connsiteX69" fmla="*/ 571034 w 2432491"/>
              <a:gd name="connsiteY69" fmla="*/ 1869622 h 1983922"/>
              <a:gd name="connsiteX70" fmla="*/ 546541 w 2432491"/>
              <a:gd name="connsiteY70" fmla="*/ 1845129 h 1983922"/>
              <a:gd name="connsiteX71" fmla="*/ 538376 w 2432491"/>
              <a:gd name="connsiteY71" fmla="*/ 1812472 h 1983922"/>
              <a:gd name="connsiteX72" fmla="*/ 530212 w 2432491"/>
              <a:gd name="connsiteY72" fmla="*/ 1714500 h 1983922"/>
              <a:gd name="connsiteX73" fmla="*/ 473062 w 2432491"/>
              <a:gd name="connsiteY73" fmla="*/ 1632857 h 1983922"/>
              <a:gd name="connsiteX74" fmla="*/ 448569 w 2432491"/>
              <a:gd name="connsiteY74" fmla="*/ 1616529 h 1983922"/>
              <a:gd name="connsiteX75" fmla="*/ 424076 w 2432491"/>
              <a:gd name="connsiteY75" fmla="*/ 1567543 h 1983922"/>
              <a:gd name="connsiteX76" fmla="*/ 375091 w 2432491"/>
              <a:gd name="connsiteY76" fmla="*/ 1518557 h 1983922"/>
              <a:gd name="connsiteX77" fmla="*/ 334269 w 2432491"/>
              <a:gd name="connsiteY77" fmla="*/ 1485900 h 1983922"/>
              <a:gd name="connsiteX78" fmla="*/ 277119 w 2432491"/>
              <a:gd name="connsiteY78" fmla="*/ 1436915 h 1983922"/>
              <a:gd name="connsiteX79" fmla="*/ 244462 w 2432491"/>
              <a:gd name="connsiteY79" fmla="*/ 1428750 h 1983922"/>
              <a:gd name="connsiteX80" fmla="*/ 211805 w 2432491"/>
              <a:gd name="connsiteY80" fmla="*/ 1387929 h 1983922"/>
              <a:gd name="connsiteX81" fmla="*/ 154655 w 2432491"/>
              <a:gd name="connsiteY81" fmla="*/ 1347107 h 1983922"/>
              <a:gd name="connsiteX82" fmla="*/ 138326 w 2432491"/>
              <a:gd name="connsiteY82" fmla="*/ 1322615 h 1983922"/>
              <a:gd name="connsiteX83" fmla="*/ 113834 w 2432491"/>
              <a:gd name="connsiteY83" fmla="*/ 1273629 h 1983922"/>
              <a:gd name="connsiteX84" fmla="*/ 105669 w 2432491"/>
              <a:gd name="connsiteY84" fmla="*/ 1191986 h 1983922"/>
              <a:gd name="connsiteX85" fmla="*/ 97505 w 2432491"/>
              <a:gd name="connsiteY85" fmla="*/ 1159329 h 1983922"/>
              <a:gd name="connsiteX86" fmla="*/ 73012 w 2432491"/>
              <a:gd name="connsiteY86" fmla="*/ 1151165 h 1983922"/>
              <a:gd name="connsiteX87" fmla="*/ 56684 w 2432491"/>
              <a:gd name="connsiteY87" fmla="*/ 1118507 h 1983922"/>
              <a:gd name="connsiteX88" fmla="*/ 48519 w 2432491"/>
              <a:gd name="connsiteY88" fmla="*/ 1077686 h 1983922"/>
              <a:gd name="connsiteX89" fmla="*/ 15862 w 2432491"/>
              <a:gd name="connsiteY89" fmla="*/ 1028700 h 1983922"/>
              <a:gd name="connsiteX90" fmla="*/ 7698 w 2432491"/>
              <a:gd name="connsiteY90" fmla="*/ 1004207 h 1983922"/>
              <a:gd name="connsiteX91" fmla="*/ 40355 w 2432491"/>
              <a:gd name="connsiteY91" fmla="*/ 653143 h 198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32491" h="1983922">
                <a:moveTo>
                  <a:pt x="40355" y="653143"/>
                </a:moveTo>
                <a:cubicBezTo>
                  <a:pt x="48519" y="587829"/>
                  <a:pt x="46948" y="623275"/>
                  <a:pt x="56684" y="612322"/>
                </a:cubicBezTo>
                <a:cubicBezTo>
                  <a:pt x="72447" y="594589"/>
                  <a:pt x="115001" y="574999"/>
                  <a:pt x="138326" y="563336"/>
                </a:cubicBezTo>
                <a:cubicBezTo>
                  <a:pt x="143769" y="555172"/>
                  <a:pt x="147717" y="545781"/>
                  <a:pt x="154655" y="538843"/>
                </a:cubicBezTo>
                <a:cubicBezTo>
                  <a:pt x="161593" y="531905"/>
                  <a:pt x="171163" y="528218"/>
                  <a:pt x="179148" y="522515"/>
                </a:cubicBezTo>
                <a:cubicBezTo>
                  <a:pt x="190221" y="514606"/>
                  <a:pt x="202183" y="507644"/>
                  <a:pt x="211805" y="498022"/>
                </a:cubicBezTo>
                <a:cubicBezTo>
                  <a:pt x="218743" y="491084"/>
                  <a:pt x="221196" y="480467"/>
                  <a:pt x="228134" y="473529"/>
                </a:cubicBezTo>
                <a:cubicBezTo>
                  <a:pt x="237756" y="463907"/>
                  <a:pt x="249905" y="457200"/>
                  <a:pt x="260791" y="449036"/>
                </a:cubicBezTo>
                <a:cubicBezTo>
                  <a:pt x="266234" y="440872"/>
                  <a:pt x="268955" y="429986"/>
                  <a:pt x="277119" y="424543"/>
                </a:cubicBezTo>
                <a:cubicBezTo>
                  <a:pt x="286455" y="418319"/>
                  <a:pt x="299740" y="421397"/>
                  <a:pt x="309776" y="416379"/>
                </a:cubicBezTo>
                <a:cubicBezTo>
                  <a:pt x="321947" y="410294"/>
                  <a:pt x="332320" y="400989"/>
                  <a:pt x="342434" y="391886"/>
                </a:cubicBezTo>
                <a:cubicBezTo>
                  <a:pt x="359598" y="376438"/>
                  <a:pt x="371837" y="355139"/>
                  <a:pt x="391419" y="342900"/>
                </a:cubicBezTo>
                <a:cubicBezTo>
                  <a:pt x="408379" y="332300"/>
                  <a:pt x="461585" y="296177"/>
                  <a:pt x="489391" y="285750"/>
                </a:cubicBezTo>
                <a:cubicBezTo>
                  <a:pt x="499897" y="281810"/>
                  <a:pt x="511162" y="280307"/>
                  <a:pt x="522048" y="277586"/>
                </a:cubicBezTo>
                <a:cubicBezTo>
                  <a:pt x="532934" y="272143"/>
                  <a:pt x="544384" y="267707"/>
                  <a:pt x="554705" y="261257"/>
                </a:cubicBezTo>
                <a:cubicBezTo>
                  <a:pt x="586624" y="241308"/>
                  <a:pt x="584561" y="232256"/>
                  <a:pt x="620019" y="220436"/>
                </a:cubicBezTo>
                <a:cubicBezTo>
                  <a:pt x="641309" y="213339"/>
                  <a:pt x="665261" y="214143"/>
                  <a:pt x="685334" y="204107"/>
                </a:cubicBezTo>
                <a:cubicBezTo>
                  <a:pt x="696220" y="198664"/>
                  <a:pt x="707352" y="193689"/>
                  <a:pt x="717991" y="187779"/>
                </a:cubicBezTo>
                <a:cubicBezTo>
                  <a:pt x="731863" y="180073"/>
                  <a:pt x="744001" y="168983"/>
                  <a:pt x="758812" y="163286"/>
                </a:cubicBezTo>
                <a:cubicBezTo>
                  <a:pt x="779758" y="155230"/>
                  <a:pt x="803290" y="155291"/>
                  <a:pt x="824126" y="146957"/>
                </a:cubicBezTo>
                <a:cubicBezTo>
                  <a:pt x="837733" y="141514"/>
                  <a:pt x="850941" y="134939"/>
                  <a:pt x="864948" y="130629"/>
                </a:cubicBezTo>
                <a:cubicBezTo>
                  <a:pt x="886397" y="124029"/>
                  <a:pt x="908491" y="119743"/>
                  <a:pt x="930262" y="114300"/>
                </a:cubicBezTo>
                <a:cubicBezTo>
                  <a:pt x="941148" y="111579"/>
                  <a:pt x="952274" y="109684"/>
                  <a:pt x="962919" y="106136"/>
                </a:cubicBezTo>
                <a:cubicBezTo>
                  <a:pt x="998057" y="94424"/>
                  <a:pt x="979063" y="100059"/>
                  <a:pt x="1020069" y="89807"/>
                </a:cubicBezTo>
                <a:cubicBezTo>
                  <a:pt x="1028233" y="84364"/>
                  <a:pt x="1035948" y="78178"/>
                  <a:pt x="1044562" y="73479"/>
                </a:cubicBezTo>
                <a:cubicBezTo>
                  <a:pt x="1065931" y="61823"/>
                  <a:pt x="1089623" y="54324"/>
                  <a:pt x="1109876" y="40822"/>
                </a:cubicBezTo>
                <a:cubicBezTo>
                  <a:pt x="1166023" y="3391"/>
                  <a:pt x="1140245" y="14371"/>
                  <a:pt x="1183355" y="0"/>
                </a:cubicBezTo>
                <a:lnTo>
                  <a:pt x="1991619" y="8165"/>
                </a:lnTo>
                <a:cubicBezTo>
                  <a:pt x="2003784" y="8519"/>
                  <a:pt x="2013090" y="19699"/>
                  <a:pt x="2024276" y="24493"/>
                </a:cubicBezTo>
                <a:cubicBezTo>
                  <a:pt x="2032186" y="27883"/>
                  <a:pt x="2040605" y="29936"/>
                  <a:pt x="2048769" y="32657"/>
                </a:cubicBezTo>
                <a:cubicBezTo>
                  <a:pt x="2056933" y="38100"/>
                  <a:pt x="2066324" y="42048"/>
                  <a:pt x="2073262" y="48986"/>
                </a:cubicBezTo>
                <a:cubicBezTo>
                  <a:pt x="2080200" y="55924"/>
                  <a:pt x="2083888" y="65494"/>
                  <a:pt x="2089591" y="73479"/>
                </a:cubicBezTo>
                <a:cubicBezTo>
                  <a:pt x="2097500" y="84552"/>
                  <a:pt x="2104462" y="96514"/>
                  <a:pt x="2114084" y="106136"/>
                </a:cubicBezTo>
                <a:cubicBezTo>
                  <a:pt x="2121022" y="113074"/>
                  <a:pt x="2130412" y="117022"/>
                  <a:pt x="2138576" y="122465"/>
                </a:cubicBezTo>
                <a:cubicBezTo>
                  <a:pt x="2169957" y="169533"/>
                  <a:pt x="2142788" y="124128"/>
                  <a:pt x="2163069" y="171450"/>
                </a:cubicBezTo>
                <a:cubicBezTo>
                  <a:pt x="2167863" y="182637"/>
                  <a:pt x="2174604" y="192920"/>
                  <a:pt x="2179398" y="204107"/>
                </a:cubicBezTo>
                <a:cubicBezTo>
                  <a:pt x="2182788" y="212017"/>
                  <a:pt x="2183001" y="221302"/>
                  <a:pt x="2187562" y="228600"/>
                </a:cubicBezTo>
                <a:cubicBezTo>
                  <a:pt x="2196797" y="243377"/>
                  <a:pt x="2211086" y="254581"/>
                  <a:pt x="2220219" y="269422"/>
                </a:cubicBezTo>
                <a:cubicBezTo>
                  <a:pt x="2232976" y="290152"/>
                  <a:pt x="2239374" y="314483"/>
                  <a:pt x="2252876" y="334736"/>
                </a:cubicBezTo>
                <a:cubicBezTo>
                  <a:pt x="2275956" y="369356"/>
                  <a:pt x="2264817" y="350453"/>
                  <a:pt x="2285534" y="391886"/>
                </a:cubicBezTo>
                <a:lnTo>
                  <a:pt x="2301862" y="457200"/>
                </a:lnTo>
                <a:cubicBezTo>
                  <a:pt x="2304583" y="468086"/>
                  <a:pt x="2300690" y="483633"/>
                  <a:pt x="2310026" y="489857"/>
                </a:cubicBezTo>
                <a:lnTo>
                  <a:pt x="2334519" y="506186"/>
                </a:lnTo>
                <a:cubicBezTo>
                  <a:pt x="2339962" y="522515"/>
                  <a:pt x="2348713" y="538093"/>
                  <a:pt x="2350848" y="555172"/>
                </a:cubicBezTo>
                <a:cubicBezTo>
                  <a:pt x="2360404" y="631620"/>
                  <a:pt x="2353691" y="599200"/>
                  <a:pt x="2367176" y="653143"/>
                </a:cubicBezTo>
                <a:cubicBezTo>
                  <a:pt x="2369898" y="683079"/>
                  <a:pt x="2371090" y="713193"/>
                  <a:pt x="2375341" y="742950"/>
                </a:cubicBezTo>
                <a:cubicBezTo>
                  <a:pt x="2376558" y="751469"/>
                  <a:pt x="2382090" y="758954"/>
                  <a:pt x="2383505" y="767443"/>
                </a:cubicBezTo>
                <a:cubicBezTo>
                  <a:pt x="2401733" y="876813"/>
                  <a:pt x="2380693" y="807996"/>
                  <a:pt x="2399834" y="865415"/>
                </a:cubicBezTo>
                <a:cubicBezTo>
                  <a:pt x="2402555" y="898072"/>
                  <a:pt x="2403667" y="930903"/>
                  <a:pt x="2407998" y="963386"/>
                </a:cubicBezTo>
                <a:cubicBezTo>
                  <a:pt x="2409135" y="971916"/>
                  <a:pt x="2414623" y="979412"/>
                  <a:pt x="2416162" y="987879"/>
                </a:cubicBezTo>
                <a:cubicBezTo>
                  <a:pt x="2434623" y="1089420"/>
                  <a:pt x="2413767" y="1021518"/>
                  <a:pt x="2432491" y="1077686"/>
                </a:cubicBezTo>
                <a:cubicBezTo>
                  <a:pt x="2429769" y="1235529"/>
                  <a:pt x="2429181" y="1393423"/>
                  <a:pt x="2424326" y="1551215"/>
                </a:cubicBezTo>
                <a:cubicBezTo>
                  <a:pt x="2422009" y="1626511"/>
                  <a:pt x="2419981" y="1587297"/>
                  <a:pt x="2399834" y="1641022"/>
                </a:cubicBezTo>
                <a:cubicBezTo>
                  <a:pt x="2395894" y="1651528"/>
                  <a:pt x="2394893" y="1662931"/>
                  <a:pt x="2391669" y="1673679"/>
                </a:cubicBezTo>
                <a:cubicBezTo>
                  <a:pt x="2385514" y="1694195"/>
                  <a:pt x="2373124" y="1735566"/>
                  <a:pt x="2359012" y="1755322"/>
                </a:cubicBezTo>
                <a:cubicBezTo>
                  <a:pt x="2346648" y="1772632"/>
                  <a:pt x="2318124" y="1792692"/>
                  <a:pt x="2301862" y="1804307"/>
                </a:cubicBezTo>
                <a:cubicBezTo>
                  <a:pt x="2293877" y="1810010"/>
                  <a:pt x="2284907" y="1814354"/>
                  <a:pt x="2277369" y="1820636"/>
                </a:cubicBezTo>
                <a:cubicBezTo>
                  <a:pt x="2236599" y="1854611"/>
                  <a:pt x="2271426" y="1838946"/>
                  <a:pt x="2228384" y="1853293"/>
                </a:cubicBezTo>
                <a:cubicBezTo>
                  <a:pt x="2220220" y="1861457"/>
                  <a:pt x="2212761" y="1870394"/>
                  <a:pt x="2203891" y="1877786"/>
                </a:cubicBezTo>
                <a:cubicBezTo>
                  <a:pt x="2190294" y="1889117"/>
                  <a:pt x="2162100" y="1904299"/>
                  <a:pt x="2146741" y="1910443"/>
                </a:cubicBezTo>
                <a:cubicBezTo>
                  <a:pt x="2130760" y="1916835"/>
                  <a:pt x="2114633" y="1923397"/>
                  <a:pt x="2097755" y="1926772"/>
                </a:cubicBezTo>
                <a:cubicBezTo>
                  <a:pt x="2084148" y="1929493"/>
                  <a:pt x="2070480" y="1931926"/>
                  <a:pt x="2056934" y="1934936"/>
                </a:cubicBezTo>
                <a:cubicBezTo>
                  <a:pt x="2045980" y="1937370"/>
                  <a:pt x="2035451" y="1942084"/>
                  <a:pt x="2024276" y="1943100"/>
                </a:cubicBezTo>
                <a:cubicBezTo>
                  <a:pt x="1945492" y="1950262"/>
                  <a:pt x="1787512" y="1959429"/>
                  <a:pt x="1787512" y="1959429"/>
                </a:cubicBezTo>
                <a:cubicBezTo>
                  <a:pt x="1768935" y="1968717"/>
                  <a:pt x="1744427" y="1983922"/>
                  <a:pt x="1722198" y="1983922"/>
                </a:cubicBezTo>
                <a:lnTo>
                  <a:pt x="807798" y="1975757"/>
                </a:lnTo>
                <a:cubicBezTo>
                  <a:pt x="794191" y="1970314"/>
                  <a:pt x="780879" y="1964063"/>
                  <a:pt x="766976" y="1959429"/>
                </a:cubicBezTo>
                <a:cubicBezTo>
                  <a:pt x="738107" y="1949806"/>
                  <a:pt x="706914" y="1947350"/>
                  <a:pt x="677169" y="1943100"/>
                </a:cubicBezTo>
                <a:cubicBezTo>
                  <a:pt x="637390" y="1883429"/>
                  <a:pt x="690332" y="1954068"/>
                  <a:pt x="628184" y="1902279"/>
                </a:cubicBezTo>
                <a:cubicBezTo>
                  <a:pt x="578867" y="1861182"/>
                  <a:pt x="657242" y="1886863"/>
                  <a:pt x="571034" y="1869622"/>
                </a:cubicBezTo>
                <a:cubicBezTo>
                  <a:pt x="562870" y="1861458"/>
                  <a:pt x="552270" y="1855154"/>
                  <a:pt x="546541" y="1845129"/>
                </a:cubicBezTo>
                <a:cubicBezTo>
                  <a:pt x="540974" y="1835387"/>
                  <a:pt x="539768" y="1823606"/>
                  <a:pt x="538376" y="1812472"/>
                </a:cubicBezTo>
                <a:cubicBezTo>
                  <a:pt x="534311" y="1779955"/>
                  <a:pt x="538983" y="1746075"/>
                  <a:pt x="530212" y="1714500"/>
                </a:cubicBezTo>
                <a:cubicBezTo>
                  <a:pt x="529187" y="1710809"/>
                  <a:pt x="482162" y="1641957"/>
                  <a:pt x="473062" y="1632857"/>
                </a:cubicBezTo>
                <a:cubicBezTo>
                  <a:pt x="466124" y="1625919"/>
                  <a:pt x="456733" y="1621972"/>
                  <a:pt x="448569" y="1616529"/>
                </a:cubicBezTo>
                <a:cubicBezTo>
                  <a:pt x="441003" y="1593831"/>
                  <a:pt x="440959" y="1586537"/>
                  <a:pt x="424076" y="1567543"/>
                </a:cubicBezTo>
                <a:cubicBezTo>
                  <a:pt x="408735" y="1550284"/>
                  <a:pt x="387901" y="1537770"/>
                  <a:pt x="375091" y="1518557"/>
                </a:cubicBezTo>
                <a:cubicBezTo>
                  <a:pt x="353988" y="1486904"/>
                  <a:pt x="368070" y="1497168"/>
                  <a:pt x="334269" y="1485900"/>
                </a:cubicBezTo>
                <a:cubicBezTo>
                  <a:pt x="319056" y="1470687"/>
                  <a:pt x="298881" y="1446241"/>
                  <a:pt x="277119" y="1436915"/>
                </a:cubicBezTo>
                <a:cubicBezTo>
                  <a:pt x="266806" y="1432495"/>
                  <a:pt x="255348" y="1431472"/>
                  <a:pt x="244462" y="1428750"/>
                </a:cubicBezTo>
                <a:cubicBezTo>
                  <a:pt x="169454" y="1378747"/>
                  <a:pt x="261096" y="1447079"/>
                  <a:pt x="211805" y="1387929"/>
                </a:cubicBezTo>
                <a:cubicBezTo>
                  <a:pt x="205476" y="1380334"/>
                  <a:pt x="165823" y="1354553"/>
                  <a:pt x="154655" y="1347107"/>
                </a:cubicBezTo>
                <a:cubicBezTo>
                  <a:pt x="149212" y="1338943"/>
                  <a:pt x="142714" y="1331391"/>
                  <a:pt x="138326" y="1322615"/>
                </a:cubicBezTo>
                <a:cubicBezTo>
                  <a:pt x="104517" y="1254999"/>
                  <a:pt x="160637" y="1343836"/>
                  <a:pt x="113834" y="1273629"/>
                </a:cubicBezTo>
                <a:cubicBezTo>
                  <a:pt x="111112" y="1246415"/>
                  <a:pt x="109537" y="1219061"/>
                  <a:pt x="105669" y="1191986"/>
                </a:cubicBezTo>
                <a:cubicBezTo>
                  <a:pt x="104082" y="1180878"/>
                  <a:pt x="104515" y="1168091"/>
                  <a:pt x="97505" y="1159329"/>
                </a:cubicBezTo>
                <a:cubicBezTo>
                  <a:pt x="92129" y="1152609"/>
                  <a:pt x="81176" y="1153886"/>
                  <a:pt x="73012" y="1151165"/>
                </a:cubicBezTo>
                <a:cubicBezTo>
                  <a:pt x="67569" y="1140279"/>
                  <a:pt x="60533" y="1130053"/>
                  <a:pt x="56684" y="1118507"/>
                </a:cubicBezTo>
                <a:cubicBezTo>
                  <a:pt x="52296" y="1105343"/>
                  <a:pt x="54261" y="1090319"/>
                  <a:pt x="48519" y="1077686"/>
                </a:cubicBezTo>
                <a:cubicBezTo>
                  <a:pt x="40398" y="1059821"/>
                  <a:pt x="15862" y="1028700"/>
                  <a:pt x="15862" y="1028700"/>
                </a:cubicBezTo>
                <a:cubicBezTo>
                  <a:pt x="13141" y="1020536"/>
                  <a:pt x="9785" y="1012556"/>
                  <a:pt x="7698" y="1004207"/>
                </a:cubicBezTo>
                <a:cubicBezTo>
                  <a:pt x="-19146" y="896829"/>
                  <a:pt x="32191" y="718457"/>
                  <a:pt x="40355" y="653143"/>
                </a:cubicBezTo>
                <a:close/>
              </a:path>
            </a:pathLst>
          </a:cu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TextBox 35"/>
          <p:cNvSpPr txBox="1"/>
          <p:nvPr/>
        </p:nvSpPr>
        <p:spPr>
          <a:xfrm>
            <a:off x="2178157" y="3757582"/>
            <a:ext cx="2420534" cy="369332"/>
          </a:xfrm>
          <a:prstGeom prst="rect">
            <a:avLst/>
          </a:prstGeom>
          <a:solidFill>
            <a:srgbClr val="92D050"/>
          </a:solidFill>
        </p:spPr>
        <p:txBody>
          <a:bodyPr wrap="none" rtlCol="0">
            <a:spAutoFit/>
          </a:bodyPr>
          <a:lstStyle/>
          <a:p>
            <a:r>
              <a:rPr lang="en-US" altLang="zh-CN" sz="1800" dirty="0">
                <a:latin typeface="微软雅黑" panose="020B0503020204020204" pitchFamily="34" charset="-122"/>
                <a:ea typeface="微软雅黑" panose="020B0503020204020204" pitchFamily="34" charset="-122"/>
              </a:rPr>
              <a:t>w</a:t>
            </a:r>
            <a:r>
              <a:rPr lang="en-US" altLang="zh-CN" sz="1800" dirty="0" smtClean="0">
                <a:latin typeface="微软雅黑" panose="020B0503020204020204" pitchFamily="34" charset="-122"/>
                <a:ea typeface="微软雅黑" panose="020B0503020204020204" pitchFamily="34" charset="-122"/>
              </a:rPr>
              <a:t>aiting on </a:t>
            </a:r>
            <a:r>
              <a:rPr lang="en-US" altLang="zh-CN" sz="1800" dirty="0" err="1" smtClean="0">
                <a:solidFill>
                  <a:srgbClr val="FF0000"/>
                </a:solidFill>
                <a:latin typeface="微软雅黑" panose="020B0503020204020204" pitchFamily="34" charset="-122"/>
                <a:ea typeface="微软雅黑" panose="020B0503020204020204" pitchFamily="34" charset="-122"/>
              </a:rPr>
              <a:t>mutex</a:t>
            </a:r>
            <a:r>
              <a:rPr lang="en-US" altLang="zh-CN" sz="1800" dirty="0" smtClean="0">
                <a:solidFill>
                  <a:srgbClr val="FF0000"/>
                </a:solidFill>
                <a:latin typeface="微软雅黑" panose="020B0503020204020204" pitchFamily="34" charset="-122"/>
                <a:ea typeface="微软雅黑" panose="020B0503020204020204" pitchFamily="34" charset="-122"/>
              </a:rPr>
              <a:t>=0</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22535" y="5652552"/>
            <a:ext cx="1197764"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thinking</a:t>
            </a:r>
            <a:endParaRPr lang="zh-CN" altLang="en-US" sz="2000" dirty="0">
              <a:latin typeface="微软雅黑" panose="020B0503020204020204" pitchFamily="34" charset="-122"/>
              <a:ea typeface="微软雅黑" panose="020B0503020204020204" pitchFamily="34" charset="-122"/>
            </a:endParaRPr>
          </a:p>
        </p:txBody>
      </p:sp>
      <p:sp>
        <p:nvSpPr>
          <p:cNvPr id="38" name="TextBox 37"/>
          <p:cNvSpPr txBox="1"/>
          <p:nvPr/>
        </p:nvSpPr>
        <p:spPr>
          <a:xfrm>
            <a:off x="660298" y="1873660"/>
            <a:ext cx="1197764" cy="400110"/>
          </a:xfrm>
          <a:prstGeom prst="rect">
            <a:avLst/>
          </a:prstGeom>
          <a:solidFill>
            <a:schemeClr val="bg1"/>
          </a:solid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thinking</a:t>
            </a:r>
            <a:endParaRPr lang="zh-CN" altLang="en-US" sz="2000" dirty="0">
              <a:latin typeface="微软雅黑" panose="020B0503020204020204" pitchFamily="34" charset="-122"/>
              <a:ea typeface="微软雅黑" panose="020B0503020204020204" pitchFamily="34" charset="-122"/>
            </a:endParaRPr>
          </a:p>
        </p:txBody>
      </p:sp>
      <p:sp>
        <p:nvSpPr>
          <p:cNvPr id="39" name="TextBox 38"/>
          <p:cNvSpPr txBox="1"/>
          <p:nvPr/>
        </p:nvSpPr>
        <p:spPr>
          <a:xfrm>
            <a:off x="10621741" y="5493434"/>
            <a:ext cx="1017843" cy="461665"/>
          </a:xfrm>
          <a:prstGeom prst="rect">
            <a:avLst/>
          </a:prstGeom>
          <a:noFill/>
        </p:spPr>
        <p:txBody>
          <a:bodyPr wrap="none" rtlCol="0">
            <a:spAutoFit/>
          </a:bodyPr>
          <a:lstStyle/>
          <a:p>
            <a:r>
              <a:rPr lang="en-US" altLang="zh-CN" sz="2400" dirty="0" smtClean="0">
                <a:solidFill>
                  <a:srgbClr val="FF0000"/>
                </a:solidFill>
                <a:latin typeface="微软雅黑" pitchFamily="34" charset="-122"/>
                <a:ea typeface="微软雅黑" pitchFamily="34" charset="-122"/>
              </a:rPr>
              <a:t>Step1</a:t>
            </a:r>
            <a:endParaRPr lang="zh-CN" altLang="en-US" sz="2400" dirty="0">
              <a:solidFill>
                <a:srgbClr val="FF0000"/>
              </a:solidFill>
              <a:latin typeface="微软雅黑" pitchFamily="34" charset="-122"/>
              <a:ea typeface="微软雅黑" pitchFamily="34" charset="-122"/>
            </a:endParaRPr>
          </a:p>
        </p:txBody>
      </p:sp>
      <p:sp>
        <p:nvSpPr>
          <p:cNvPr id="40" name="矩形 39"/>
          <p:cNvSpPr/>
          <p:nvPr/>
        </p:nvSpPr>
        <p:spPr>
          <a:xfrm>
            <a:off x="7478327" y="3601106"/>
            <a:ext cx="1017843" cy="461665"/>
          </a:xfrm>
          <a:prstGeom prst="rect">
            <a:avLst/>
          </a:prstGeom>
        </p:spPr>
        <p:txBody>
          <a:bodyPr wrap="none">
            <a:spAutoFit/>
          </a:bodyPr>
          <a:lstStyle/>
          <a:p>
            <a:r>
              <a:rPr lang="en-US" altLang="zh-CN" sz="2400" dirty="0" smtClean="0">
                <a:solidFill>
                  <a:srgbClr val="FF0000"/>
                </a:solidFill>
                <a:latin typeface="微软雅黑" pitchFamily="34" charset="-122"/>
                <a:ea typeface="微软雅黑" pitchFamily="34" charset="-122"/>
              </a:rPr>
              <a:t>Step2</a:t>
            </a:r>
            <a:endParaRPr lang="zh-CN" altLang="en-US" sz="2400" dirty="0">
              <a:solidFill>
                <a:srgbClr val="FF0000"/>
              </a:solidFill>
              <a:latin typeface="微软雅黑" pitchFamily="34" charset="-122"/>
              <a:ea typeface="微软雅黑" pitchFamily="34" charset="-122"/>
            </a:endParaRPr>
          </a:p>
        </p:txBody>
      </p:sp>
      <p:sp>
        <p:nvSpPr>
          <p:cNvPr id="41" name="矩形 40"/>
          <p:cNvSpPr/>
          <p:nvPr/>
        </p:nvSpPr>
        <p:spPr>
          <a:xfrm>
            <a:off x="280125" y="2893410"/>
            <a:ext cx="1017843" cy="461665"/>
          </a:xfrm>
          <a:prstGeom prst="rect">
            <a:avLst/>
          </a:prstGeom>
        </p:spPr>
        <p:txBody>
          <a:bodyPr wrap="none">
            <a:spAutoFit/>
          </a:bodyPr>
          <a:lstStyle/>
          <a:p>
            <a:r>
              <a:rPr lang="en-US" altLang="zh-CN" sz="2400" dirty="0" smtClean="0">
                <a:solidFill>
                  <a:srgbClr val="FF0000"/>
                </a:solidFill>
                <a:latin typeface="微软雅黑" pitchFamily="34" charset="-122"/>
                <a:ea typeface="微软雅黑" pitchFamily="34" charset="-122"/>
              </a:rPr>
              <a:t>Step3</a:t>
            </a:r>
            <a:endParaRPr lang="zh-CN" altLang="en-US" sz="2400" dirty="0">
              <a:solidFill>
                <a:srgbClr val="FF0000"/>
              </a:solidFill>
              <a:latin typeface="微软雅黑" pitchFamily="34" charset="-122"/>
              <a:ea typeface="微软雅黑" pitchFamily="34" charset="-122"/>
            </a:endParaRPr>
          </a:p>
        </p:txBody>
      </p:sp>
      <p:sp>
        <p:nvSpPr>
          <p:cNvPr id="42" name="TextBox 41"/>
          <p:cNvSpPr txBox="1"/>
          <p:nvPr/>
        </p:nvSpPr>
        <p:spPr>
          <a:xfrm>
            <a:off x="9354814" y="4290535"/>
            <a:ext cx="2507418" cy="369332"/>
          </a:xfrm>
          <a:prstGeom prst="rect">
            <a:avLst/>
          </a:prstGeom>
          <a:solidFill>
            <a:srgbClr val="92D050"/>
          </a:solidFill>
        </p:spPr>
        <p:txBody>
          <a:bodyPr wrap="none" rtlCol="0">
            <a:spAutoFit/>
          </a:bodyPr>
          <a:lstStyle/>
          <a:p>
            <a:r>
              <a:rPr lang="en-US" altLang="zh-CN" sz="1800" dirty="0">
                <a:latin typeface="微软雅黑" panose="020B0503020204020204" pitchFamily="34" charset="-122"/>
                <a:ea typeface="微软雅黑" panose="020B0503020204020204" pitchFamily="34" charset="-122"/>
              </a:rPr>
              <a:t>w</a:t>
            </a:r>
            <a:r>
              <a:rPr lang="en-US" altLang="zh-CN" sz="1800" dirty="0" smtClean="0">
                <a:latin typeface="微软雅黑" panose="020B0503020204020204" pitchFamily="34" charset="-122"/>
                <a:ea typeface="微软雅黑" panose="020B0503020204020204" pitchFamily="34" charset="-122"/>
              </a:rPr>
              <a:t>aiting on </a:t>
            </a:r>
            <a:r>
              <a:rPr lang="en-US" altLang="zh-CN" sz="1800" dirty="0" err="1" smtClean="0">
                <a:solidFill>
                  <a:srgbClr val="FF0000"/>
                </a:solidFill>
                <a:latin typeface="微软雅黑" panose="020B0503020204020204" pitchFamily="34" charset="-122"/>
                <a:ea typeface="微软雅黑" panose="020B0503020204020204" pitchFamily="34" charset="-122"/>
              </a:rPr>
              <a:t>ch</a:t>
            </a:r>
            <a:r>
              <a:rPr lang="en-US" altLang="zh-CN" sz="1800" dirty="0" smtClean="0">
                <a:solidFill>
                  <a:srgbClr val="FF0000"/>
                </a:solidFill>
                <a:latin typeface="微软雅黑" panose="020B0503020204020204" pitchFamily="34" charset="-122"/>
                <a:ea typeface="微软雅黑" panose="020B0503020204020204" pitchFamily="34" charset="-122"/>
              </a:rPr>
              <a:t>[i+1]=0</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7780760" y="3112770"/>
            <a:ext cx="657552" cy="369332"/>
          </a:xfrm>
          <a:prstGeom prst="rect">
            <a:avLst/>
          </a:prstGeom>
          <a:noFill/>
        </p:spPr>
        <p:txBody>
          <a:bodyPr wrap="none" rtlCol="0">
            <a:spAutoFit/>
          </a:bodyPr>
          <a:lstStyle/>
          <a:p>
            <a:r>
              <a:rPr lang="en-US" altLang="zh-CN" sz="1800" dirty="0" err="1">
                <a:latin typeface="微软雅黑" panose="020B0503020204020204" pitchFamily="34" charset="-122"/>
                <a:ea typeface="微软雅黑" panose="020B0503020204020204" pitchFamily="34" charset="-122"/>
              </a:rPr>
              <a:t>c</a:t>
            </a:r>
            <a:r>
              <a:rPr lang="en-US" altLang="zh-CN" sz="1800" dirty="0" err="1" smtClean="0">
                <a:latin typeface="微软雅黑" panose="020B0503020204020204" pitchFamily="34" charset="-122"/>
                <a:ea typeface="微软雅黑" panose="020B0503020204020204" pitchFamily="34" charset="-122"/>
              </a:rPr>
              <a:t>h</a:t>
            </a:r>
            <a:r>
              <a:rPr lang="en-US" altLang="zh-CN" sz="1800" dirty="0" smtClean="0">
                <a:latin typeface="微软雅黑" panose="020B0503020204020204" pitchFamily="34" charset="-122"/>
                <a:ea typeface="微软雅黑" panose="020B0503020204020204" pitchFamily="34" charset="-122"/>
              </a:rPr>
              <a:t>[i]</a:t>
            </a:r>
            <a:endParaRPr lang="zh-CN" altLang="en-US" sz="1800" dirty="0">
              <a:latin typeface="微软雅黑" panose="020B0503020204020204" pitchFamily="34" charset="-122"/>
              <a:ea typeface="微软雅黑" panose="020B0503020204020204" pitchFamily="34" charset="-122"/>
            </a:endParaRPr>
          </a:p>
        </p:txBody>
      </p:sp>
      <p:sp>
        <p:nvSpPr>
          <p:cNvPr id="44" name="TextBox 43"/>
          <p:cNvSpPr txBox="1"/>
          <p:nvPr/>
        </p:nvSpPr>
        <p:spPr>
          <a:xfrm>
            <a:off x="7647743" y="4475201"/>
            <a:ext cx="963725" cy="369332"/>
          </a:xfrm>
          <a:prstGeom prst="rect">
            <a:avLst/>
          </a:prstGeom>
          <a:noFill/>
        </p:spPr>
        <p:txBody>
          <a:bodyPr wrap="none" rtlCol="0">
            <a:spAutoFit/>
          </a:bodyPr>
          <a:lstStyle/>
          <a:p>
            <a:r>
              <a:rPr lang="en-US" altLang="zh-CN" sz="1800" dirty="0" err="1" smtClean="0">
                <a:latin typeface="微软雅黑" panose="020B0503020204020204" pitchFamily="34" charset="-122"/>
                <a:ea typeface="微软雅黑" panose="020B0503020204020204" pitchFamily="34" charset="-122"/>
              </a:rPr>
              <a:t>ch</a:t>
            </a:r>
            <a:r>
              <a:rPr lang="en-US" altLang="zh-CN" sz="1800" dirty="0" smtClean="0">
                <a:latin typeface="微软雅黑" panose="020B0503020204020204" pitchFamily="34" charset="-122"/>
                <a:ea typeface="微软雅黑" panose="020B0503020204020204" pitchFamily="34" charset="-122"/>
              </a:rPr>
              <a:t>[i+1]</a:t>
            </a:r>
            <a:endParaRPr lang="zh-CN" altLang="en-US" sz="1800" dirty="0">
              <a:latin typeface="微软雅黑" panose="020B0503020204020204" pitchFamily="34" charset="-122"/>
              <a:ea typeface="微软雅黑" panose="020B0503020204020204" pitchFamily="34" charset="-122"/>
            </a:endParaRPr>
          </a:p>
        </p:txBody>
      </p:sp>
      <p:sp>
        <p:nvSpPr>
          <p:cNvPr id="45" name="TextBox 44"/>
          <p:cNvSpPr txBox="1"/>
          <p:nvPr/>
        </p:nvSpPr>
        <p:spPr>
          <a:xfrm>
            <a:off x="6609628" y="5531813"/>
            <a:ext cx="963725" cy="369332"/>
          </a:xfrm>
          <a:prstGeom prst="rect">
            <a:avLst/>
          </a:prstGeom>
          <a:noFill/>
        </p:spPr>
        <p:txBody>
          <a:bodyPr wrap="none" rtlCol="0">
            <a:spAutoFit/>
          </a:bodyPr>
          <a:lstStyle/>
          <a:p>
            <a:r>
              <a:rPr lang="en-US" altLang="zh-CN" sz="1800" dirty="0" err="1" smtClean="0">
                <a:latin typeface="微软雅黑" panose="020B0503020204020204" pitchFamily="34" charset="-122"/>
                <a:ea typeface="微软雅黑" panose="020B0503020204020204" pitchFamily="34" charset="-122"/>
              </a:rPr>
              <a:t>ch</a:t>
            </a:r>
            <a:r>
              <a:rPr lang="en-US" altLang="zh-CN" sz="1800" dirty="0" smtClean="0">
                <a:latin typeface="微软雅黑" panose="020B0503020204020204" pitchFamily="34" charset="-122"/>
                <a:ea typeface="微软雅黑" panose="020B0503020204020204" pitchFamily="34" charset="-122"/>
              </a:rPr>
              <a:t>[i+2]</a:t>
            </a:r>
            <a:endParaRPr lang="zh-CN" altLang="en-US" sz="1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7" name="TextBox 46"/>
              <p:cNvSpPr txBox="1"/>
              <p:nvPr/>
            </p:nvSpPr>
            <p:spPr>
              <a:xfrm>
                <a:off x="10021013" y="5992320"/>
                <a:ext cx="1630575" cy="400110"/>
              </a:xfrm>
              <a:prstGeom prst="rect">
                <a:avLst/>
              </a:prstGeom>
              <a:noFill/>
            </p:spPr>
            <p:txBody>
              <a:bodyPr wrap="none" rtlCol="0">
                <a:spAutoFit/>
              </a:bodyPr>
              <a:lstStyle/>
              <a:p>
                <a:r>
                  <a:rPr lang="en-US" altLang="zh-CN" sz="2000" dirty="0" err="1" smtClean="0">
                    <a:solidFill>
                      <a:srgbClr val="FF0000"/>
                    </a:solidFill>
                    <a:latin typeface="微软雅黑" panose="020B0503020204020204" pitchFamily="34" charset="-122"/>
                    <a:ea typeface="微软雅黑" panose="020B0503020204020204" pitchFamily="34" charset="-122"/>
                  </a:rPr>
                  <a:t>ch</a:t>
                </a:r>
                <a:r>
                  <a:rPr lang="en-US" altLang="zh-CN" sz="2000" dirty="0" smtClean="0">
                    <a:solidFill>
                      <a:srgbClr val="FF0000"/>
                    </a:solidFill>
                    <a:latin typeface="微软雅黑" panose="020B0503020204020204" pitchFamily="34" charset="-122"/>
                    <a:ea typeface="微软雅黑" panose="020B0503020204020204" pitchFamily="34" charset="-122"/>
                  </a:rPr>
                  <a:t>[i+1]:1</a:t>
                </a:r>
                <a14:m>
                  <m:oMath xmlns:m="http://schemas.openxmlformats.org/officeDocument/2006/math">
                    <m:r>
                      <a:rPr lang="en-US" altLang="zh-CN" sz="2000" i="1" smtClean="0">
                        <a:solidFill>
                          <a:srgbClr val="FF0000"/>
                        </a:solidFill>
                        <a:latin typeface="Cambria Math"/>
                        <a:ea typeface="Cambria Math"/>
                      </a:rPr>
                      <m:t>→</m:t>
                    </m:r>
                  </m:oMath>
                </a14:m>
                <a:r>
                  <a:rPr lang="en-US" altLang="zh-CN" sz="2000" dirty="0" smtClean="0">
                    <a:solidFill>
                      <a:srgbClr val="FF0000"/>
                    </a:solidFill>
                    <a:latin typeface="微软雅黑" panose="020B0503020204020204" pitchFamily="34" charset="-122"/>
                    <a:ea typeface="微软雅黑" panose="020B0503020204020204" pitchFamily="34" charset="-122"/>
                  </a:rPr>
                  <a:t>0</a:t>
                </a:r>
                <a:endParaRPr lang="zh-CN" altLang="en-US" sz="20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0021013" y="5992320"/>
                <a:ext cx="1630575" cy="400110"/>
              </a:xfrm>
              <a:prstGeom prst="rect">
                <a:avLst/>
              </a:prstGeom>
              <a:blipFill rotWithShape="1">
                <a:blip r:embed="rId4"/>
                <a:stretch>
                  <a:fillRect l="-4120" t="-7576" r="-374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61631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371" y="260648"/>
            <a:ext cx="11329259" cy="6336704"/>
          </a:xfrm>
        </p:spPr>
        <p:txBody>
          <a:bodyPr>
            <a:normAutofit lnSpcReduction="10000"/>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假设现在无人往餐桌上放、从餐桌上取刀叉，</a:t>
            </a:r>
            <a:r>
              <a:rPr kumimoji="1" lang="en-US" altLang="zh-CN" dirty="0" err="1">
                <a:latin typeface="微软雅黑" panose="020B0503020204020204" pitchFamily="34" charset="-122"/>
                <a:ea typeface="微软雅黑" panose="020B0503020204020204" pitchFamily="34" charset="-122"/>
              </a:rPr>
              <a:t>mutex</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。对第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个哲学家，其左手叉</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空闲，右手叉</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已经被另外一个（第</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个？）哲学家占有，第</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个哲学家处于</a:t>
            </a:r>
            <a:r>
              <a:rPr kumimoji="1" lang="en-US" altLang="zh-CN" dirty="0">
                <a:latin typeface="微软雅黑" panose="020B0503020204020204" pitchFamily="34" charset="-122"/>
                <a:ea typeface="微软雅黑" panose="020B0503020204020204" pitchFamily="34" charset="-122"/>
              </a:rPr>
              <a:t>eating</a:t>
            </a:r>
            <a:r>
              <a:rPr kumimoji="1" lang="zh-CN" altLang="en-US" dirty="0">
                <a:latin typeface="微软雅黑" panose="020B0503020204020204" pitchFamily="34" charset="-122"/>
                <a:ea typeface="微软雅黑" panose="020B0503020204020204" pitchFamily="34" charset="-122"/>
              </a:rPr>
              <a:t>状态</a:t>
            </a: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当第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个哲学家执行</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mutex</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时，可以成功，获得餐桌控制权和左手刀叉。但执行</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时，会被阻塞在右手刀叉上。只有当第</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个哲学家</a:t>
            </a:r>
            <a:r>
              <a:rPr kumimoji="1" lang="en-US" altLang="zh-CN" dirty="0">
                <a:latin typeface="微软雅黑" panose="020B0503020204020204" pitchFamily="34" charset="-122"/>
                <a:ea typeface="微软雅黑" panose="020B0503020204020204" pitchFamily="34" charset="-122"/>
              </a:rPr>
              <a:t>signal(</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释放了</a:t>
            </a:r>
            <a:r>
              <a:rPr kumimoji="1" lang="en-US" altLang="zh-CN" dirty="0" err="1">
                <a:latin typeface="微软雅黑" panose="020B0503020204020204" pitchFamily="34" charset="-122"/>
                <a:ea typeface="微软雅黑" panose="020B0503020204020204" pitchFamily="34" charset="-122"/>
              </a:rPr>
              <a:t>ch</a:t>
            </a:r>
            <a:r>
              <a:rPr kumimoji="1" lang="en-US" altLang="zh-CN" dirty="0">
                <a:latin typeface="微软雅黑" panose="020B0503020204020204" pitchFamily="34" charset="-122"/>
                <a:ea typeface="微软雅黑" panose="020B0503020204020204" pitchFamily="34" charset="-122"/>
              </a:rPr>
              <a:t>(i+1)</a:t>
            </a:r>
            <a:r>
              <a:rPr kumimoji="1" lang="zh-CN" altLang="en-US" dirty="0">
                <a:latin typeface="微软雅黑" panose="020B0503020204020204" pitchFamily="34" charset="-122"/>
                <a:ea typeface="微软雅黑" panose="020B0503020204020204" pitchFamily="34" charset="-122"/>
              </a:rPr>
              <a:t>后，第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个哲学家才会从</a:t>
            </a:r>
            <a:r>
              <a:rPr kumimoji="1" lang="en-US" altLang="zh-CN" dirty="0">
                <a:latin typeface="微软雅黑" panose="020B0503020204020204" pitchFamily="34" charset="-122"/>
                <a:ea typeface="微软雅黑" panose="020B0503020204020204" pitchFamily="34" charset="-122"/>
              </a:rPr>
              <a:t>waiting</a:t>
            </a:r>
            <a:r>
              <a:rPr kumimoji="1" lang="zh-CN" altLang="en-US" dirty="0">
                <a:latin typeface="微软雅黑" panose="020B0503020204020204" pitchFamily="34" charset="-122"/>
                <a:ea typeface="微软雅黑" panose="020B0503020204020204" pitchFamily="34" charset="-122"/>
              </a:rPr>
              <a:t>态下恢复</a:t>
            </a: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在第</a:t>
            </a:r>
            <a:r>
              <a:rPr kumimoji="1" lang="en-US" altLang="zh-CN" dirty="0">
                <a:latin typeface="微软雅黑" panose="020B0503020204020204" pitchFamily="34" charset="-122"/>
                <a:ea typeface="微软雅黑" panose="020B0503020204020204" pitchFamily="34" charset="-122"/>
              </a:rPr>
              <a:t>i</a:t>
            </a:r>
            <a:r>
              <a:rPr kumimoji="1" lang="zh-CN" altLang="en-US" dirty="0">
                <a:latin typeface="微软雅黑" panose="020B0503020204020204" pitchFamily="34" charset="-122"/>
                <a:ea typeface="微软雅黑" panose="020B0503020204020204" pitchFamily="34" charset="-122"/>
              </a:rPr>
              <a:t>个哲学家被阻塞期间，由于他占有了</a:t>
            </a:r>
            <a:r>
              <a:rPr kumimoji="1" lang="en-US" altLang="zh-CN" dirty="0" err="1">
                <a:latin typeface="微软雅黑" panose="020B0503020204020204" pitchFamily="34" charset="-122"/>
                <a:ea typeface="微软雅黑" panose="020B0503020204020204" pitchFamily="34" charset="-122"/>
              </a:rPr>
              <a:t>mutex</a:t>
            </a:r>
            <a:r>
              <a:rPr kumimoji="1" lang="zh-CN" altLang="en-US" dirty="0">
                <a:latin typeface="微软雅黑" panose="020B0503020204020204" pitchFamily="34" charset="-122"/>
                <a:ea typeface="微软雅黑" panose="020B0503020204020204" pitchFamily="34" charset="-122"/>
              </a:rPr>
              <a:t>，其它哲学家无法获得餐桌控制权，一旦执行</a:t>
            </a:r>
            <a:r>
              <a:rPr kumimoji="1" lang="en-US" altLang="zh-CN" dirty="0">
                <a:latin typeface="微软雅黑" panose="020B0503020204020204" pitchFamily="34" charset="-122"/>
                <a:ea typeface="微软雅黑" panose="020B0503020204020204" pitchFamily="34" charset="-122"/>
              </a:rPr>
              <a:t>wait(</a:t>
            </a:r>
            <a:r>
              <a:rPr kumimoji="1" lang="en-US" altLang="zh-CN" dirty="0" err="1">
                <a:latin typeface="微软雅黑" panose="020B0503020204020204" pitchFamily="34" charset="-122"/>
                <a:ea typeface="微软雅黑" panose="020B0503020204020204" pitchFamily="34" charset="-122"/>
              </a:rPr>
              <a:t>mutex</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将被阻塞</a:t>
            </a: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endParaRPr kumimoji="1" lang="en-US" altLang="zh-CN" dirty="0">
              <a:latin typeface="微软雅黑" panose="020B0503020204020204" pitchFamily="34" charset="-122"/>
              <a:ea typeface="微软雅黑" panose="020B0503020204020204" pitchFamily="34" charset="-122"/>
            </a:endParaRPr>
          </a:p>
          <a:p>
            <a:pPr marL="342900" lvl="1" indent="-342900" algn="just"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zh-CN" altLang="en-US" dirty="0">
                <a:latin typeface="微软雅黑" panose="020B0503020204020204" pitchFamily="34" charset="-122"/>
                <a:ea typeface="微软雅黑" panose="020B0503020204020204" pitchFamily="34" charset="-122"/>
              </a:rPr>
              <a:t>假设有</a:t>
            </a:r>
            <a:r>
              <a:rPr kumimoji="1" lang="en-US" altLang="zh-CN" dirty="0">
                <a:latin typeface="微软雅黑" panose="020B0503020204020204" pitchFamily="34" charset="-122"/>
                <a:ea typeface="微软雅黑" panose="020B0503020204020204" pitchFamily="34" charset="-122"/>
              </a:rPr>
              <a:t>100</a:t>
            </a:r>
            <a:r>
              <a:rPr kumimoji="1" lang="zh-CN" altLang="en-US" dirty="0">
                <a:latin typeface="微软雅黑" panose="020B0503020204020204" pitchFamily="34" charset="-122"/>
                <a:ea typeface="微软雅黑" panose="020B0503020204020204" pitchFamily="34" charset="-122"/>
              </a:rPr>
              <a:t>个哲学家，</a:t>
            </a:r>
            <a:r>
              <a:rPr kumimoji="1" lang="en-US" altLang="zh-CN" dirty="0">
                <a:latin typeface="微软雅黑" panose="020B0503020204020204" pitchFamily="34" charset="-122"/>
                <a:ea typeface="微软雅黑" panose="020B0503020204020204" pitchFamily="34" charset="-122"/>
              </a:rPr>
              <a:t>100</a:t>
            </a:r>
            <a:r>
              <a:rPr kumimoji="1" lang="zh-CN" altLang="en-US" dirty="0">
                <a:latin typeface="微软雅黑" panose="020B0503020204020204" pitchFamily="34" charset="-122"/>
                <a:ea typeface="微软雅黑" panose="020B0503020204020204" pitchFamily="34" charset="-122"/>
              </a:rPr>
              <a:t>把刀叉</a:t>
            </a:r>
            <a:endParaRPr kumimoji="1" lang="en-US" altLang="zh-CN" dirty="0">
              <a:latin typeface="微软雅黑" panose="020B0503020204020204" pitchFamily="34" charset="-122"/>
              <a:ea typeface="微软雅黑" panose="020B0503020204020204" pitchFamily="34" charset="-122"/>
            </a:endParaRPr>
          </a:p>
          <a:p>
            <a:pPr marL="800100" lvl="1" indent="-342900" algn="just" fontAlgn="base">
              <a:lnSpc>
                <a:spcPct val="110000"/>
              </a:lnSpc>
              <a:spcBef>
                <a:spcPts val="600"/>
              </a:spcBef>
              <a:spcAft>
                <a:spcPct val="0"/>
              </a:spcAft>
              <a:buClr>
                <a:srgbClr val="FF0000"/>
              </a:buClr>
              <a:buSzPct val="80000"/>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itchFamily="18" charset="0"/>
              </a:rPr>
              <a:t>初始时第</a:t>
            </a:r>
            <a:r>
              <a:rPr lang="en-US" altLang="zh-CN" dirty="0">
                <a:latin typeface="微软雅黑" panose="020B0503020204020204" pitchFamily="34" charset="-122"/>
                <a:ea typeface="微软雅黑" panose="020B0503020204020204" pitchFamily="34" charset="-122"/>
                <a:cs typeface="Times New Roman" pitchFamily="18" charset="0"/>
              </a:rPr>
              <a:t>1</a:t>
            </a:r>
            <a:r>
              <a:rPr lang="zh-CN" altLang="en-US" dirty="0">
                <a:latin typeface="微软雅黑" panose="020B0503020204020204" pitchFamily="34" charset="-122"/>
                <a:ea typeface="微软雅黑" panose="020B0503020204020204" pitchFamily="34" charset="-122"/>
                <a:cs typeface="Times New Roman" pitchFamily="18" charset="0"/>
              </a:rPr>
              <a:t>个哲学家拿起左手和右手刀叉进餐，在其进餐过程中，只要他的左或右邻居申请刀叉，必然会被阻塞，并导致</a:t>
            </a:r>
            <a:r>
              <a:rPr lang="en-US" altLang="zh-CN" dirty="0" err="1">
                <a:latin typeface="微软雅黑" panose="020B0503020204020204" pitchFamily="34" charset="-122"/>
                <a:ea typeface="微软雅黑" panose="020B0503020204020204" pitchFamily="34" charset="-122"/>
                <a:cs typeface="Times New Roman" pitchFamily="18" charset="0"/>
              </a:rPr>
              <a:t>mutex</a:t>
            </a:r>
            <a:r>
              <a:rPr lang="en-US" altLang="zh-CN" dirty="0">
                <a:latin typeface="微软雅黑" panose="020B0503020204020204" pitchFamily="34" charset="-122"/>
                <a:ea typeface="微软雅黑" panose="020B0503020204020204" pitchFamily="34" charset="-122"/>
                <a:cs typeface="Times New Roman" pitchFamily="18" charset="0"/>
              </a:rPr>
              <a:t>=0</a:t>
            </a:r>
          </a:p>
          <a:p>
            <a:pPr marL="800100" lvl="1" indent="-342900" algn="just" fontAlgn="base">
              <a:lnSpc>
                <a:spcPct val="110000"/>
              </a:lnSpc>
              <a:spcBef>
                <a:spcPts val="600"/>
              </a:spcBef>
              <a:spcAft>
                <a:spcPct val="0"/>
              </a:spcAft>
              <a:buClr>
                <a:srgbClr val="FF0000"/>
              </a:buClr>
              <a:buSzPct val="80000"/>
              <a:buFont typeface="Wingdings" pitchFamily="2" charset="2"/>
              <a:buChar char="n"/>
            </a:pPr>
            <a:r>
              <a:rPr lang="zh-CN" altLang="en-US" dirty="0">
                <a:latin typeface="微软雅黑" panose="020B0503020204020204" pitchFamily="34" charset="-122"/>
                <a:ea typeface="微软雅黑" panose="020B0503020204020204" pitchFamily="34" charset="-122"/>
                <a:cs typeface="Times New Roman" pitchFamily="18" charset="0"/>
              </a:rPr>
              <a:t>由于</a:t>
            </a:r>
            <a:r>
              <a:rPr lang="en-US" altLang="zh-CN" dirty="0" err="1">
                <a:latin typeface="微软雅黑" panose="020B0503020204020204" pitchFamily="34" charset="-122"/>
                <a:ea typeface="微软雅黑" panose="020B0503020204020204" pitchFamily="34" charset="-122"/>
                <a:cs typeface="Times New Roman" pitchFamily="18" charset="0"/>
              </a:rPr>
              <a:t>mutex</a:t>
            </a:r>
            <a:r>
              <a:rPr lang="zh-CN" altLang="en-US" dirty="0">
                <a:latin typeface="微软雅黑" panose="020B0503020204020204" pitchFamily="34" charset="-122"/>
                <a:ea typeface="微软雅黑" panose="020B0503020204020204" pitchFamily="34" charset="-122"/>
                <a:cs typeface="Times New Roman" pitchFamily="18" charset="0"/>
              </a:rPr>
              <a:t>信号量被占，剩余的其它哲学家是无法申请并获得左右手的空闲刀叉的</a:t>
            </a:r>
            <a:endParaRPr lang="en-US" altLang="zh-CN"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255726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反例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【2019</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年研究生全国统考试题计算机</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pSp>
        <p:nvGrpSpPr>
          <p:cNvPr id="7" name="组合 6"/>
          <p:cNvGrpSpPr/>
          <p:nvPr/>
        </p:nvGrpSpPr>
        <p:grpSpPr>
          <a:xfrm>
            <a:off x="49639" y="1088873"/>
            <a:ext cx="7351313" cy="4968552"/>
            <a:chOff x="0" y="1582661"/>
            <a:chExt cx="5751513" cy="5195888"/>
          </a:xfrm>
        </p:grpSpPr>
        <p:grpSp>
          <p:nvGrpSpPr>
            <p:cNvPr id="8" name="Group 13"/>
            <p:cNvGrpSpPr>
              <a:grpSpLocks/>
            </p:cNvGrpSpPr>
            <p:nvPr/>
          </p:nvGrpSpPr>
          <p:grpSpPr bwMode="auto">
            <a:xfrm>
              <a:off x="0" y="1582661"/>
              <a:ext cx="5751513" cy="5195888"/>
              <a:chOff x="1104" y="528"/>
              <a:chExt cx="3575" cy="3273"/>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l="9184" t="1529" r="9151" b="710"/>
              <a:stretch>
                <a:fillRect/>
              </a:stretch>
            </p:blipFill>
            <p:spPr bwMode="auto">
              <a:xfrm>
                <a:off x="1104" y="528"/>
                <a:ext cx="3575" cy="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13" name="Text Box 5"/>
              <p:cNvSpPr txBox="1">
                <a:spLocks noChangeArrowheads="1"/>
              </p:cNvSpPr>
              <p:nvPr/>
            </p:nvSpPr>
            <p:spPr bwMode="auto">
              <a:xfrm>
                <a:off x="2732" y="601"/>
                <a:ext cx="22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a:solidFill>
                      <a:schemeClr val="hlink"/>
                    </a:solidFill>
                    <a:latin typeface="微软雅黑" panose="020B0503020204020204" pitchFamily="34" charset="-122"/>
                    <a:ea typeface="微软雅黑" panose="020B0503020204020204" pitchFamily="34" charset="-122"/>
                  </a:rPr>
                  <a:t>i]</a:t>
                </a:r>
              </a:p>
            </p:txBody>
          </p:sp>
          <p:sp>
            <p:nvSpPr>
              <p:cNvPr id="14" name="Text Box 6"/>
              <p:cNvSpPr txBox="1">
                <a:spLocks noChangeArrowheads="1"/>
              </p:cNvSpPr>
              <p:nvPr/>
            </p:nvSpPr>
            <p:spPr bwMode="auto">
              <a:xfrm>
                <a:off x="4028" y="1513"/>
                <a:ext cx="43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a:solidFill>
                      <a:schemeClr val="hlink"/>
                    </a:solidFill>
                    <a:latin typeface="微软雅黑" panose="020B0503020204020204" pitchFamily="34" charset="-122"/>
                    <a:ea typeface="微软雅黑" panose="020B0503020204020204" pitchFamily="34" charset="-122"/>
                  </a:rPr>
                  <a:t>[</a:t>
                </a:r>
                <a:r>
                  <a:rPr lang="en-US" altLang="zh-CN" sz="2400">
                    <a:solidFill>
                      <a:schemeClr val="hlink"/>
                    </a:solidFill>
                    <a:latin typeface="微软雅黑" panose="020B0503020204020204" pitchFamily="34" charset="-122"/>
                    <a:ea typeface="微软雅黑" panose="020B0503020204020204" pitchFamily="34" charset="-122"/>
                  </a:rPr>
                  <a:t>i+1]</a:t>
                </a:r>
              </a:p>
            </p:txBody>
          </p:sp>
          <p:sp>
            <p:nvSpPr>
              <p:cNvPr id="15" name="Text Box 12"/>
              <p:cNvSpPr txBox="1">
                <a:spLocks noChangeArrowheads="1"/>
              </p:cNvSpPr>
              <p:nvPr/>
            </p:nvSpPr>
            <p:spPr bwMode="auto">
              <a:xfrm>
                <a:off x="3600" y="2928"/>
                <a:ext cx="43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a:solidFill>
                      <a:schemeClr val="hlink"/>
                    </a:solidFill>
                    <a:latin typeface="微软雅黑" panose="020B0503020204020204" pitchFamily="34" charset="-122"/>
                    <a:ea typeface="微软雅黑" panose="020B0503020204020204" pitchFamily="34" charset="-122"/>
                  </a:rPr>
                  <a:t>i+2]</a:t>
                </a:r>
              </a:p>
            </p:txBody>
          </p:sp>
        </p:grpSp>
        <p:sp>
          <p:nvSpPr>
            <p:cNvPr id="9" name="Text Box 12"/>
            <p:cNvSpPr txBox="1">
              <a:spLocks noChangeArrowheads="1"/>
            </p:cNvSpPr>
            <p:nvPr/>
          </p:nvSpPr>
          <p:spPr bwMode="auto">
            <a:xfrm>
              <a:off x="1079525" y="5545061"/>
              <a:ext cx="692545" cy="4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smtClean="0">
                  <a:solidFill>
                    <a:schemeClr val="hlink"/>
                  </a:solidFill>
                  <a:latin typeface="微软雅黑" panose="020B0503020204020204" pitchFamily="34" charset="-122"/>
                  <a:ea typeface="微软雅黑" panose="020B0503020204020204" pitchFamily="34" charset="-122"/>
                </a:rPr>
                <a:t>i+3]</a:t>
              </a:r>
              <a:endParaRPr lang="en-US" altLang="zh-CN" sz="2400" dirty="0">
                <a:solidFill>
                  <a:schemeClr val="hlink"/>
                </a:solidFill>
                <a:latin typeface="微软雅黑" panose="020B0503020204020204" pitchFamily="34" charset="-122"/>
                <a:ea typeface="微软雅黑" panose="020B0503020204020204" pitchFamily="34" charset="-122"/>
              </a:endParaRPr>
            </a:p>
          </p:txBody>
        </p:sp>
        <p:sp>
          <p:nvSpPr>
            <p:cNvPr id="10" name="Text Box 12"/>
            <p:cNvSpPr txBox="1">
              <a:spLocks noChangeArrowheads="1"/>
            </p:cNvSpPr>
            <p:nvPr/>
          </p:nvSpPr>
          <p:spPr bwMode="auto">
            <a:xfrm>
              <a:off x="71413" y="3238944"/>
              <a:ext cx="692545" cy="4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dirty="0">
                  <a:solidFill>
                    <a:schemeClr val="hlink"/>
                  </a:solidFill>
                  <a:latin typeface="微软雅黑" panose="020B0503020204020204" pitchFamily="34" charset="-122"/>
                  <a:ea typeface="微软雅黑" panose="020B0503020204020204" pitchFamily="34" charset="-122"/>
                </a:rPr>
                <a:t>[</a:t>
              </a:r>
              <a:r>
                <a:rPr lang="en-US" altLang="zh-CN" sz="2400" dirty="0" smtClean="0">
                  <a:solidFill>
                    <a:schemeClr val="hlink"/>
                  </a:solidFill>
                  <a:latin typeface="微软雅黑" panose="020B0503020204020204" pitchFamily="34" charset="-122"/>
                  <a:ea typeface="微软雅黑" panose="020B0503020204020204" pitchFamily="34" charset="-122"/>
                </a:rPr>
                <a:t>i+4]</a:t>
              </a:r>
              <a:endParaRPr lang="en-US" altLang="zh-CN" sz="2400" dirty="0">
                <a:solidFill>
                  <a:schemeClr val="hlink"/>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3457" y="3497096"/>
              <a:ext cx="708065" cy="1040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TextBox 15"/>
          <p:cNvSpPr txBox="1"/>
          <p:nvPr/>
        </p:nvSpPr>
        <p:spPr>
          <a:xfrm>
            <a:off x="7400952" y="1114670"/>
            <a:ext cx="4791048" cy="4524315"/>
          </a:xfrm>
          <a:prstGeom prst="rect">
            <a:avLst/>
          </a:prstGeom>
          <a:solidFill>
            <a:schemeClr val="bg1"/>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有</a:t>
            </a:r>
            <a:r>
              <a:rPr lang="en-US" altLang="zh-CN" sz="2400" dirty="0" smtClean="0">
                <a:latin typeface="微软雅黑" panose="020B0503020204020204" pitchFamily="34" charset="-122"/>
                <a:ea typeface="微软雅黑" panose="020B0503020204020204" pitchFamily="34" charset="-122"/>
              </a:rPr>
              <a:t>n (n&gt;3)</a:t>
            </a:r>
            <a:r>
              <a:rPr lang="zh-CN" altLang="en-US" sz="2400" dirty="0" smtClean="0">
                <a:latin typeface="微软雅黑" panose="020B0503020204020204" pitchFamily="34" charset="-122"/>
                <a:ea typeface="微软雅黑" panose="020B0503020204020204" pitchFamily="34" charset="-122"/>
              </a:rPr>
              <a:t>位哲学家围坐一张圆桌，每位哲学家交替就餐和思考。圆桌中心有</a:t>
            </a:r>
            <a:r>
              <a:rPr lang="en-US" altLang="zh-CN" sz="2400" dirty="0" smtClean="0">
                <a:latin typeface="微软雅黑" panose="020B0503020204020204" pitchFamily="34" charset="-122"/>
                <a:ea typeface="微软雅黑" panose="020B0503020204020204" pitchFamily="34" charset="-122"/>
              </a:rPr>
              <a:t>m(m&gt;=1)</a:t>
            </a:r>
            <a:r>
              <a:rPr lang="zh-CN" altLang="en-US" sz="2400" dirty="0" smtClean="0">
                <a:latin typeface="微软雅黑" panose="020B0503020204020204" pitchFamily="34" charset="-122"/>
                <a:ea typeface="微软雅黑" panose="020B0503020204020204" pitchFamily="34" charset="-122"/>
              </a:rPr>
              <a:t>个碗。每</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位哲学家之间有一根筷子。每位哲学家必须取到一个碗和两侧的筷子之后，才能就餐，进餐完毕，将碗和筷子放回原位，并继续思考。为使尽可能多的哲学家同时就餐，且防止出现死锁现象，请使用信号量</a:t>
            </a:r>
            <a:r>
              <a:rPr lang="en-US" altLang="zh-CN" sz="2400" dirty="0" smtClean="0">
                <a:latin typeface="微软雅黑" panose="020B0503020204020204" pitchFamily="34" charset="-122"/>
                <a:ea typeface="微软雅黑" panose="020B0503020204020204" pitchFamily="34" charset="-122"/>
              </a:rPr>
              <a:t>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V</a:t>
            </a:r>
            <a:r>
              <a:rPr lang="zh-CN" altLang="en-US" sz="2400" dirty="0" smtClean="0">
                <a:latin typeface="微软雅黑" panose="020B0503020204020204" pitchFamily="34" charset="-122"/>
                <a:ea typeface="微软雅黑" panose="020B0503020204020204" pitchFamily="34" charset="-122"/>
              </a:rPr>
              <a:t>操作（</a:t>
            </a:r>
            <a:r>
              <a:rPr lang="en-US" altLang="zh-CN" sz="2400" dirty="0" smtClean="0">
                <a:latin typeface="微软雅黑" panose="020B0503020204020204" pitchFamily="34" charset="-122"/>
                <a:ea typeface="微软雅黑" panose="020B0503020204020204" pitchFamily="34" charset="-122"/>
              </a:rPr>
              <a:t>wait()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signal()</a:t>
            </a:r>
            <a:r>
              <a:rPr lang="zh-CN" altLang="en-US" sz="2400" dirty="0" smtClean="0">
                <a:latin typeface="微软雅黑" panose="020B0503020204020204" pitchFamily="34" charset="-122"/>
                <a:ea typeface="微软雅黑" panose="020B0503020204020204" pitchFamily="34" charset="-122"/>
              </a:rPr>
              <a:t>操作）描述上述过程中的同步与互斥，并说明所用信号量及初值的含义。</a:t>
            </a:r>
            <a:endParaRPr lang="zh-CN" altLang="en-US" sz="24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3503711" y="2493313"/>
            <a:ext cx="473206" cy="461665"/>
          </a:xfrm>
          <a:prstGeom prst="rect">
            <a:avLst/>
          </a:prstGeom>
          <a:noFill/>
        </p:spPr>
        <p:txBody>
          <a:bodyPr wrap="none" rtlCol="0">
            <a:spAutoFit/>
          </a:bodyPr>
          <a:lstStyle/>
          <a:p>
            <a:r>
              <a:rPr lang="en-US" altLang="zh-CN" sz="2400" dirty="0">
                <a:solidFill>
                  <a:schemeClr val="hlink"/>
                </a:solidFill>
                <a:latin typeface="微软雅黑" panose="020B0503020204020204" pitchFamily="34" charset="-122"/>
                <a:ea typeface="微软雅黑" panose="020B0503020204020204" pitchFamily="34" charset="-122"/>
              </a:rPr>
              <a:t>m</a:t>
            </a:r>
            <a:endParaRPr lang="zh-CN" altLang="en-US" sz="2400" dirty="0">
              <a:solidFill>
                <a:schemeClr val="hlink"/>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556" y="6334780"/>
            <a:ext cx="4891083" cy="461665"/>
          </a:xfrm>
          <a:prstGeom prst="rect">
            <a:avLst/>
          </a:prstGeom>
          <a:solidFill>
            <a:srgbClr val="DDDDDD"/>
          </a:solidFill>
        </p:spPr>
        <p:txBody>
          <a:bodyPr wrap="none" rtlCol="0">
            <a:spAutoFit/>
          </a:bodyPr>
          <a:lstStyle/>
          <a:p>
            <a:r>
              <a:rPr lang="en-US" altLang="zh-CN" sz="2400" dirty="0" smtClean="0">
                <a:latin typeface="微软雅黑" panose="020B0503020204020204" pitchFamily="34" charset="-122"/>
                <a:ea typeface="微软雅黑" panose="020B0503020204020204" pitchFamily="34" charset="-122"/>
              </a:rPr>
              <a:t>m&gt;n</a:t>
            </a:r>
            <a:r>
              <a:rPr lang="zh-CN" altLang="en-US" sz="2400" dirty="0" smtClean="0">
                <a:latin typeface="微软雅黑" panose="020B0503020204020204" pitchFamily="34" charset="-122"/>
                <a:ea typeface="微软雅黑" panose="020B0503020204020204" pitchFamily="34" charset="-122"/>
              </a:rPr>
              <a:t>时，碗无法制约哲学家的活动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75094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反例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：某考研机构错误答案</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6"/>
          <p:cNvSpPr txBox="1">
            <a:spLocks noGrp="1"/>
          </p:cNvSpPr>
          <p:nvPr>
            <p:ph idx="1"/>
          </p:nvPr>
        </p:nvSpPr>
        <p:spPr>
          <a:xfrm>
            <a:off x="319544" y="1113503"/>
            <a:ext cx="5776456" cy="3188565"/>
          </a:xfrm>
          <a:prstGeom prst="rect">
            <a:avLst/>
          </a:prstGeom>
          <a:solidFill>
            <a:schemeClr val="bg1"/>
          </a:solid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Semaphore </a:t>
            </a:r>
          </a:p>
          <a:p>
            <a:r>
              <a:rPr lang="en-US" altLang="zh-CN" sz="2400" b="1" dirty="0" smtClean="0">
                <a:solidFill>
                  <a:srgbClr val="FF0000"/>
                </a:solidFill>
                <a:latin typeface="微软雅黑" panose="020B0503020204020204" pitchFamily="34" charset="-122"/>
                <a:ea typeface="微软雅黑" panose="020B0503020204020204" pitchFamily="34" charset="-122"/>
              </a:rPr>
              <a:t> bowl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控制使用</a:t>
            </a:r>
            <a:r>
              <a:rPr lang="zh-CN" altLang="en-US" sz="2400" dirty="0">
                <a:latin typeface="微软雅黑" panose="020B0503020204020204" pitchFamily="34" charset="-122"/>
                <a:ea typeface="微软雅黑" panose="020B0503020204020204" pitchFamily="34" charset="-122"/>
              </a:rPr>
              <a:t>碗</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chopsticks[n]  //</a:t>
            </a:r>
            <a:r>
              <a:rPr lang="zh-CN" altLang="en-US" sz="2400" dirty="0" smtClean="0">
                <a:latin typeface="微软雅黑" panose="020B0503020204020204" pitchFamily="34" charset="-122"/>
                <a:ea typeface="微软雅黑" panose="020B0503020204020204" pitchFamily="34" charset="-122"/>
              </a:rPr>
              <a:t>控制使用筷子</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chopsticks[</a:t>
            </a:r>
            <a:r>
              <a:rPr lang="en-US" altLang="zh-CN" sz="2400" dirty="0" err="1" smtClean="0">
                <a:latin typeface="微软雅黑" panose="020B0503020204020204" pitchFamily="34" charset="-122"/>
                <a:ea typeface="微软雅黑" panose="020B0503020204020204" pitchFamily="34" charset="-122"/>
              </a:rPr>
              <a:t>i</a:t>
            </a:r>
            <a:r>
              <a:rPr lang="en-US" altLang="zh-CN" sz="2400" dirty="0" smtClean="0">
                <a:latin typeface="微软雅黑" panose="020B0503020204020204" pitchFamily="34" charset="-122"/>
                <a:ea typeface="微软雅黑" panose="020B0503020204020204" pitchFamily="34" charset="-122"/>
              </a:rPr>
              <a:t>].value=1, </a:t>
            </a:r>
          </a:p>
          <a:p>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0&lt;= i &lt;= n-1</a:t>
            </a:r>
          </a:p>
          <a:p>
            <a:r>
              <a:rPr lang="en-US" altLang="zh-CN" sz="2400" b="1" dirty="0" err="1" smtClean="0">
                <a:latin typeface="微软雅黑" panose="020B0503020204020204" pitchFamily="34" charset="-122"/>
                <a:ea typeface="微软雅黑" panose="020B0503020204020204" pitchFamily="34" charset="-122"/>
              </a:rPr>
              <a:t>bowl.value</a:t>
            </a:r>
            <a:r>
              <a:rPr lang="en-US" altLang="zh-CN" sz="2400" b="1" dirty="0" smtClean="0">
                <a:latin typeface="微软雅黑" panose="020B0503020204020204" pitchFamily="34" charset="-122"/>
                <a:ea typeface="微软雅黑" panose="020B0503020204020204" pitchFamily="34" charset="-122"/>
              </a:rPr>
              <a:t>= min(n-1, m)</a:t>
            </a:r>
            <a:endParaRPr lang="zh-CN" altLang="en-US" sz="24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6095999" y="1113503"/>
            <a:ext cx="5940723" cy="3416320"/>
          </a:xfrm>
          <a:prstGeom prst="rect">
            <a:avLst/>
          </a:prstGeom>
          <a:solidFill>
            <a:schemeClr val="bg1"/>
          </a:solidFill>
        </p:spPr>
        <p:txBody>
          <a:bodyPr wrap="square" rtlCol="0">
            <a:spAutoFit/>
          </a:bodyPr>
          <a:lstStyle/>
          <a:p>
            <a:r>
              <a:rPr lang="en-US" altLang="zh-CN" sz="2400" b="1" dirty="0" smtClean="0">
                <a:solidFill>
                  <a:srgbClr val="FF0000"/>
                </a:solidFill>
              </a:rPr>
              <a:t>P(bowl)</a:t>
            </a:r>
            <a:r>
              <a:rPr lang="en-US" altLang="zh-CN" sz="2400" dirty="0" smtClean="0"/>
              <a:t>      </a:t>
            </a:r>
          </a:p>
          <a:p>
            <a:r>
              <a:rPr lang="en-US" altLang="zh-CN" sz="2400" dirty="0" smtClean="0"/>
              <a:t>P(chopsticks[i]  </a:t>
            </a:r>
          </a:p>
          <a:p>
            <a:r>
              <a:rPr lang="en-US" altLang="zh-CN" sz="2400" dirty="0" smtClean="0"/>
              <a:t>P(chopsticks[i+1]/n  </a:t>
            </a:r>
            <a:endParaRPr lang="en-US" altLang="zh-CN" sz="2400" dirty="0"/>
          </a:p>
          <a:p>
            <a:r>
              <a:rPr lang="en-US" altLang="zh-CN" sz="2400" dirty="0" smtClean="0"/>
              <a:t> …</a:t>
            </a:r>
          </a:p>
          <a:p>
            <a:r>
              <a:rPr lang="zh-CN" altLang="en-US" sz="2400" dirty="0" smtClean="0"/>
              <a:t>就餐</a:t>
            </a:r>
            <a:endParaRPr lang="en-US" altLang="zh-CN" sz="2400" dirty="0" smtClean="0"/>
          </a:p>
          <a:p>
            <a:r>
              <a:rPr lang="en-US" altLang="zh-CN" sz="2400" dirty="0" smtClean="0"/>
              <a:t> …</a:t>
            </a:r>
          </a:p>
          <a:p>
            <a:r>
              <a:rPr lang="en-US" altLang="zh-CN" sz="2400" dirty="0" smtClean="0"/>
              <a:t>V(chopsticks[i</a:t>
            </a:r>
            <a:r>
              <a:rPr lang="en-US" altLang="zh-CN" sz="2400" dirty="0"/>
              <a:t>]  </a:t>
            </a:r>
          </a:p>
          <a:p>
            <a:r>
              <a:rPr lang="en-US" altLang="zh-CN" sz="2400" dirty="0" smtClean="0"/>
              <a:t>V(chopsticks[i+1</a:t>
            </a:r>
            <a:r>
              <a:rPr lang="en-US" altLang="zh-CN" sz="2400" dirty="0"/>
              <a:t>]/n  </a:t>
            </a:r>
          </a:p>
          <a:p>
            <a:r>
              <a:rPr lang="en-US" altLang="zh-CN" sz="2400" b="1" dirty="0" smtClean="0">
                <a:solidFill>
                  <a:srgbClr val="FF0000"/>
                </a:solidFill>
              </a:rPr>
              <a:t>V(bowl</a:t>
            </a:r>
            <a:r>
              <a:rPr lang="en-US" altLang="zh-CN" sz="2400" b="1" dirty="0">
                <a:solidFill>
                  <a:srgbClr val="FF0000"/>
                </a:solidFill>
              </a:rPr>
              <a:t>)      </a:t>
            </a:r>
          </a:p>
        </p:txBody>
      </p:sp>
    </p:spTree>
    <p:extLst>
      <p:ext uri="{BB962C8B-B14F-4D97-AF65-F5344CB8AC3E}">
        <p14:creationId xmlns:p14="http://schemas.microsoft.com/office/powerpoint/2010/main" val="26649359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2172" y="1113503"/>
            <a:ext cx="11567656" cy="5361039"/>
          </a:xfrm>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smtClean="0">
                <a:latin typeface="微软雅黑" panose="020B0503020204020204" pitchFamily="34" charset="-122"/>
                <a:ea typeface="微软雅黑" panose="020B0503020204020204" pitchFamily="34" charset="-122"/>
              </a:rPr>
              <a:t>A barbershop consists of a waiting room with </a:t>
            </a:r>
            <a:r>
              <a:rPr kumimoji="1" lang="en-US" altLang="zh-CN" sz="2400" dirty="0" smtClean="0">
                <a:solidFill>
                  <a:srgbClr val="FF0000"/>
                </a:solidFill>
                <a:latin typeface="微软雅黑" panose="020B0503020204020204" pitchFamily="34" charset="-122"/>
                <a:ea typeface="微软雅黑" panose="020B0503020204020204" pitchFamily="34" charset="-122"/>
              </a:rPr>
              <a:t>N</a:t>
            </a:r>
            <a:r>
              <a:rPr kumimoji="1" lang="en-US" altLang="zh-CN" sz="2400" dirty="0" smtClean="0">
                <a:latin typeface="微软雅黑" panose="020B0503020204020204" pitchFamily="34" charset="-122"/>
                <a:ea typeface="微软雅黑" panose="020B0503020204020204" pitchFamily="34" charset="-122"/>
              </a:rPr>
              <a:t> chairs and a barber room with one barber chair. If there are no customers to be severed, the barber goes to sleep. If a customer enters to the barbershop, and all chairs are occupied, then the customer leaves the shop. If the barber is busy but the chairs are available, the customer sits in one of free chairs. If the barber is asleep, the customer wakes up the barber</a:t>
            </a:r>
            <a:endParaRPr kumimoji="1"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13. Sleeping Barber </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Problem </a:t>
            </a:r>
            <a:r>
              <a:rPr lang="en-US" altLang="zh-CN" sz="20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en-US" altLang="zh-CN" sz="2000" b="1" kern="1200" dirty="0">
                <a:solidFill>
                  <a:schemeClr val="accent5">
                    <a:lumMod val="75000"/>
                  </a:schemeClr>
                </a:solidFill>
                <a:latin typeface="微软雅黑" panose="020B0503020204020204" pitchFamily="2" charset="-122"/>
                <a:ea typeface="微软雅黑" panose="020B0503020204020204" pitchFamily="2" charset="-122"/>
                <a:cs typeface="+mj-cs"/>
              </a:rPr>
              <a:t>P233 in the textbook]</a:t>
            </a:r>
            <a:endParaRPr lang="zh-CN" altLang="en-US" sz="20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AutoShape 5">
            <a:hlinkClick r:id="" action="ppaction://hlinkshowjump?jump=lastslideviewed" highlightClick="1"/>
          </p:cNvPr>
          <p:cNvSpPr>
            <a:spLocks noChangeArrowheads="1"/>
          </p:cNvSpPr>
          <p:nvPr/>
        </p:nvSpPr>
        <p:spPr bwMode="auto">
          <a:xfrm>
            <a:off x="11832777" y="6284258"/>
            <a:ext cx="3048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sz="2400"/>
          </a:p>
        </p:txBody>
      </p:sp>
    </p:spTree>
    <p:extLst>
      <p:ext uri="{BB962C8B-B14F-4D97-AF65-F5344CB8AC3E}">
        <p14:creationId xmlns:p14="http://schemas.microsoft.com/office/powerpoint/2010/main" val="40885505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58</a:t>
            </a:fld>
            <a:endParaRPr kumimoji="1" lang="zh-CN" altLang="en-US" dirty="0"/>
          </a:p>
        </p:txBody>
      </p:sp>
      <p:sp>
        <p:nvSpPr>
          <p:cNvPr id="7" name="矩形 6"/>
          <p:cNvSpPr/>
          <p:nvPr/>
        </p:nvSpPr>
        <p:spPr>
          <a:xfrm>
            <a:off x="9312711" y="495537"/>
            <a:ext cx="2492941" cy="19154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9271114" y="2409353"/>
            <a:ext cx="2788520"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one chair, one barber</a:t>
            </a:r>
            <a:endParaRPr lang="zh-CN" altLang="en-US" sz="2000" dirty="0">
              <a:latin typeface="微软雅黑" panose="020B0503020204020204" pitchFamily="34" charset="-122"/>
              <a:ea typeface="微软雅黑" panose="020B0503020204020204" pitchFamily="34" charset="-122"/>
            </a:endParaRPr>
          </a:p>
        </p:txBody>
      </p:sp>
      <p:pic>
        <p:nvPicPr>
          <p:cNvPr id="25603" name="Picture 3" descr="C:\Users\Thinkpad\Desktop\16pic_779392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1843" y="602771"/>
            <a:ext cx="1905802" cy="172713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013" y="954833"/>
            <a:ext cx="1096008" cy="7306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678" y="954833"/>
            <a:ext cx="1096008" cy="73067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5364771" y="848027"/>
            <a:ext cx="1096008" cy="887211"/>
            <a:chOff x="2883568" y="4269902"/>
            <a:chExt cx="1096008" cy="887211"/>
          </a:xfrm>
        </p:grpSpPr>
        <p:pic>
          <p:nvPicPr>
            <p:cNvPr id="14"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568" y="4426441"/>
              <a:ext cx="1096008" cy="730672"/>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287328" y="426990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1" name="直接连接符 10"/>
            <p:cNvCxnSpPr/>
            <p:nvPr/>
          </p:nvCxnSpPr>
          <p:spPr>
            <a:xfrm>
              <a:off x="3257209" y="461421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4"/>
            </p:cNvCxnSpPr>
            <p:nvPr/>
          </p:nvCxnSpPr>
          <p:spPr>
            <a:xfrm>
              <a:off x="3412457" y="453044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2"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689" y="1004566"/>
            <a:ext cx="1096008" cy="73067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6545330" y="848027"/>
            <a:ext cx="310497" cy="490541"/>
            <a:chOff x="1622021" y="3811952"/>
            <a:chExt cx="310497" cy="490541"/>
          </a:xfrm>
        </p:grpSpPr>
        <p:sp>
          <p:nvSpPr>
            <p:cNvPr id="24" name="椭圆 23"/>
            <p:cNvSpPr/>
            <p:nvPr/>
          </p:nvSpPr>
          <p:spPr>
            <a:xfrm>
              <a:off x="1652140" y="381195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5" name="直接连接符 24"/>
            <p:cNvCxnSpPr/>
            <p:nvPr/>
          </p:nvCxnSpPr>
          <p:spPr>
            <a:xfrm>
              <a:off x="1622021" y="415626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p:cNvCxnSpPr>
            <p:nvPr/>
          </p:nvCxnSpPr>
          <p:spPr>
            <a:xfrm>
              <a:off x="1777269" y="407249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577013" y="483528"/>
            <a:ext cx="5437555" cy="19154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611895" y="848027"/>
            <a:ext cx="1096008" cy="887211"/>
            <a:chOff x="2883568" y="4269902"/>
            <a:chExt cx="1096008" cy="887211"/>
          </a:xfrm>
        </p:grpSpPr>
        <p:pic>
          <p:nvPicPr>
            <p:cNvPr id="38"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568" y="4426441"/>
              <a:ext cx="1096008" cy="730672"/>
            </a:xfrm>
            <a:prstGeom prst="rect">
              <a:avLst/>
            </a:prstGeom>
            <a:noFill/>
            <a:extLst>
              <a:ext uri="{909E8E84-426E-40DD-AFC4-6F175D3DCCD1}">
                <a14:hiddenFill xmlns:a14="http://schemas.microsoft.com/office/drawing/2010/main">
                  <a:solidFill>
                    <a:srgbClr val="FFFFFF"/>
                  </a:solidFill>
                </a14:hiddenFill>
              </a:ext>
            </a:extLst>
          </p:spPr>
        </p:pic>
        <p:sp>
          <p:nvSpPr>
            <p:cNvPr id="39" name="椭圆 38"/>
            <p:cNvSpPr/>
            <p:nvPr/>
          </p:nvSpPr>
          <p:spPr>
            <a:xfrm>
              <a:off x="3287328" y="426990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40" name="直接连接符 39"/>
            <p:cNvCxnSpPr/>
            <p:nvPr/>
          </p:nvCxnSpPr>
          <p:spPr>
            <a:xfrm>
              <a:off x="3257209" y="461421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4"/>
            </p:cNvCxnSpPr>
            <p:nvPr/>
          </p:nvCxnSpPr>
          <p:spPr>
            <a:xfrm>
              <a:off x="3412457" y="453044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3733483" y="848027"/>
            <a:ext cx="1096008" cy="887211"/>
            <a:chOff x="2883568" y="4269902"/>
            <a:chExt cx="1096008" cy="887211"/>
          </a:xfrm>
        </p:grpSpPr>
        <p:pic>
          <p:nvPicPr>
            <p:cNvPr id="43" name="Picture 4" descr="C:\Users\Thinkpad\Desktop\jbh28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568" y="4426441"/>
              <a:ext cx="1096008" cy="730672"/>
            </a:xfrm>
            <a:prstGeom prst="rect">
              <a:avLst/>
            </a:prstGeom>
            <a:noFill/>
            <a:extLst>
              <a:ext uri="{909E8E84-426E-40DD-AFC4-6F175D3DCCD1}">
                <a14:hiddenFill xmlns:a14="http://schemas.microsoft.com/office/drawing/2010/main">
                  <a:solidFill>
                    <a:srgbClr val="FFFFFF"/>
                  </a:solidFill>
                </a14:hiddenFill>
              </a:ext>
            </a:extLst>
          </p:spPr>
        </p:pic>
        <p:sp>
          <p:nvSpPr>
            <p:cNvPr id="44" name="椭圆 43"/>
            <p:cNvSpPr/>
            <p:nvPr/>
          </p:nvSpPr>
          <p:spPr>
            <a:xfrm>
              <a:off x="3287328" y="426990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45" name="直接连接符 44"/>
            <p:cNvCxnSpPr/>
            <p:nvPr/>
          </p:nvCxnSpPr>
          <p:spPr>
            <a:xfrm>
              <a:off x="3257209" y="461421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4"/>
            </p:cNvCxnSpPr>
            <p:nvPr/>
          </p:nvCxnSpPr>
          <p:spPr>
            <a:xfrm>
              <a:off x="3412457" y="453044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3194334" y="1037116"/>
            <a:ext cx="941283" cy="369332"/>
          </a:xfrm>
          <a:prstGeom prst="rect">
            <a:avLst/>
          </a:prstGeom>
          <a:noFill/>
        </p:spPr>
        <p:txBody>
          <a:bodyPr wrap="none" rtlCol="0">
            <a:spAutoFit/>
          </a:bodyPr>
          <a:lstStyle/>
          <a:p>
            <a:r>
              <a:rPr lang="en-US" altLang="zh-CN" dirty="0" smtClean="0"/>
              <a:t>……….</a:t>
            </a:r>
            <a:endParaRPr lang="zh-CN" altLang="en-US" dirty="0"/>
          </a:p>
        </p:txBody>
      </p:sp>
      <p:sp>
        <p:nvSpPr>
          <p:cNvPr id="29" name="TextBox 28"/>
          <p:cNvSpPr txBox="1"/>
          <p:nvPr/>
        </p:nvSpPr>
        <p:spPr>
          <a:xfrm>
            <a:off x="9591843" y="89151"/>
            <a:ext cx="1727909"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Barber room</a:t>
            </a:r>
            <a:endParaRPr lang="zh-CN" altLang="en-US" sz="2000" dirty="0">
              <a:latin typeface="微软雅黑" panose="020B0503020204020204" pitchFamily="34" charset="-122"/>
              <a:ea typeface="微软雅黑" panose="020B0503020204020204" pitchFamily="34" charset="-122"/>
            </a:endParaRPr>
          </a:p>
        </p:txBody>
      </p:sp>
      <p:sp>
        <p:nvSpPr>
          <p:cNvPr id="49" name="TextBox 48"/>
          <p:cNvSpPr txBox="1"/>
          <p:nvPr/>
        </p:nvSpPr>
        <p:spPr>
          <a:xfrm>
            <a:off x="3490763" y="83418"/>
            <a:ext cx="300672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W</a:t>
            </a:r>
            <a:r>
              <a:rPr lang="en-US" altLang="zh-CN" sz="2000" dirty="0" smtClean="0">
                <a:latin typeface="微软雅黑" panose="020B0503020204020204" pitchFamily="34" charset="-122"/>
                <a:ea typeface="微软雅黑" panose="020B0503020204020204" pitchFamily="34" charset="-122"/>
              </a:rPr>
              <a:t>aiting room: </a:t>
            </a:r>
            <a:r>
              <a:rPr lang="en-US" altLang="zh-CN" sz="2000" dirty="0">
                <a:solidFill>
                  <a:srgbClr val="FF0000"/>
                </a:solidFill>
                <a:latin typeface="微软雅黑" panose="020B0503020204020204" pitchFamily="34" charset="-122"/>
                <a:ea typeface="微软雅黑" panose="020B0503020204020204" pitchFamily="34" charset="-122"/>
              </a:rPr>
              <a:t>N </a:t>
            </a:r>
            <a:r>
              <a:rPr lang="en-US" altLang="zh-CN" sz="2000" dirty="0">
                <a:latin typeface="微软雅黑" panose="020B0503020204020204" pitchFamily="34" charset="-122"/>
                <a:ea typeface="微软雅黑" panose="020B0503020204020204" pitchFamily="34" charset="-122"/>
              </a:rPr>
              <a:t>chairs</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TextBox 29"/>
              <p:cNvSpPr txBox="1"/>
              <p:nvPr/>
            </p:nvSpPr>
            <p:spPr>
              <a:xfrm>
                <a:off x="1795595" y="1879683"/>
                <a:ext cx="4318555" cy="400110"/>
              </a:xfrm>
              <a:prstGeom prst="rect">
                <a:avLst/>
              </a:prstGeom>
              <a:noFill/>
            </p:spPr>
            <p:txBody>
              <a:bodyPr wrap="none" rtlCol="0">
                <a:spAutoFit/>
              </a:bodyPr>
              <a:lstStyle/>
              <a:p>
                <a:r>
                  <a:rPr lang="en-US" altLang="zh-CN" sz="2000" dirty="0" err="1" smtClean="0">
                    <a:solidFill>
                      <a:srgbClr val="FF0000"/>
                    </a:solidFill>
                    <a:latin typeface="微软雅黑" panose="020B0503020204020204" pitchFamily="34" charset="-122"/>
                    <a:ea typeface="微软雅黑" panose="020B0503020204020204" pitchFamily="34" charset="-122"/>
                  </a:rPr>
                  <a:t>waitingN</a:t>
                </a:r>
                <a:r>
                  <a:rPr lang="en-US" altLang="zh-CN" sz="2000"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sz="2000" i="0" smtClean="0">
                        <a:latin typeface="Cambria Math"/>
                        <a:ea typeface="Cambria Math"/>
                      </a:rPr>
                      <m:t>≤</m:t>
                    </m:r>
                  </m:oMath>
                </a14:m>
                <a:r>
                  <a:rPr lang="en-US" altLang="zh-CN" sz="2000" dirty="0" smtClean="0">
                    <a:latin typeface="微软雅黑" panose="020B0503020204020204" pitchFamily="34" charset="-122"/>
                    <a:ea typeface="微软雅黑" panose="020B0503020204020204" pitchFamily="34" charset="-122"/>
                  </a:rPr>
                  <a:t>N) waiting customers</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795595" y="1879683"/>
                <a:ext cx="4318555" cy="400110"/>
              </a:xfrm>
              <a:prstGeom prst="rect">
                <a:avLst/>
              </a:prstGeom>
              <a:blipFill rotWithShape="1">
                <a:blip r:embed="rId4"/>
                <a:stretch>
                  <a:fillRect l="-1554" t="-7576" b="-25758"/>
                </a:stretch>
              </a:blipFill>
            </p:spPr>
            <p:txBody>
              <a:bodyPr/>
              <a:lstStyle/>
              <a:p>
                <a:r>
                  <a:rPr lang="zh-CN" altLang="en-US">
                    <a:noFill/>
                  </a:rPr>
                  <a:t> </a:t>
                </a:r>
              </a:p>
            </p:txBody>
          </p:sp>
        </mc:Fallback>
      </mc:AlternateContent>
      <p:grpSp>
        <p:nvGrpSpPr>
          <p:cNvPr id="63" name="组合 62"/>
          <p:cNvGrpSpPr/>
          <p:nvPr/>
        </p:nvGrpSpPr>
        <p:grpSpPr>
          <a:xfrm>
            <a:off x="279787" y="641073"/>
            <a:ext cx="310497" cy="673601"/>
            <a:chOff x="3241360" y="4853882"/>
            <a:chExt cx="310497" cy="673601"/>
          </a:xfrm>
        </p:grpSpPr>
        <p:sp>
          <p:nvSpPr>
            <p:cNvPr id="59" name="椭圆 58"/>
            <p:cNvSpPr/>
            <p:nvPr/>
          </p:nvSpPr>
          <p:spPr>
            <a:xfrm>
              <a:off x="3271479" y="4853882"/>
              <a:ext cx="250257" cy="260546"/>
            </a:xfrm>
            <a:prstGeom prst="ellipse">
              <a:avLst/>
            </a:prstGeom>
            <a:solidFill>
              <a:schemeClr val="bg1">
                <a:lumMod val="9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0" name="直接连接符 59"/>
            <p:cNvCxnSpPr/>
            <p:nvPr/>
          </p:nvCxnSpPr>
          <p:spPr>
            <a:xfrm>
              <a:off x="3241360" y="5198199"/>
              <a:ext cx="31049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9" idx="4"/>
            </p:cNvCxnSpPr>
            <p:nvPr/>
          </p:nvCxnSpPr>
          <p:spPr>
            <a:xfrm>
              <a:off x="3396608" y="5114428"/>
              <a:ext cx="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254686" y="5297488"/>
              <a:ext cx="14144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399457" y="5297488"/>
              <a:ext cx="152400" cy="2299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601" name="直接箭头连接符 25600"/>
          <p:cNvCxnSpPr>
            <a:endCxn id="12" idx="1"/>
          </p:cNvCxnSpPr>
          <p:nvPr/>
        </p:nvCxnSpPr>
        <p:spPr>
          <a:xfrm>
            <a:off x="0" y="1441242"/>
            <a:ext cx="157701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605" name="任意多边形 25604"/>
          <p:cNvSpPr/>
          <p:nvPr/>
        </p:nvSpPr>
        <p:spPr>
          <a:xfrm>
            <a:off x="310393" y="1503049"/>
            <a:ext cx="1102517" cy="847023"/>
          </a:xfrm>
          <a:custGeom>
            <a:avLst/>
            <a:gdLst>
              <a:gd name="connsiteX0" fmla="*/ 1068405 w 1213030"/>
              <a:gd name="connsiteY0" fmla="*/ 0 h 847023"/>
              <a:gd name="connsiteX1" fmla="*/ 1155032 w 1213030"/>
              <a:gd name="connsiteY1" fmla="*/ 9625 h 847023"/>
              <a:gd name="connsiteX2" fmla="*/ 1174282 w 1213030"/>
              <a:gd name="connsiteY2" fmla="*/ 67377 h 847023"/>
              <a:gd name="connsiteX3" fmla="*/ 1193533 w 1213030"/>
              <a:gd name="connsiteY3" fmla="*/ 125128 h 847023"/>
              <a:gd name="connsiteX4" fmla="*/ 1212783 w 1213030"/>
              <a:gd name="connsiteY4" fmla="*/ 192505 h 847023"/>
              <a:gd name="connsiteX5" fmla="*/ 1193533 w 1213030"/>
              <a:gd name="connsiteY5" fmla="*/ 413886 h 847023"/>
              <a:gd name="connsiteX6" fmla="*/ 1174282 w 1213030"/>
              <a:gd name="connsiteY6" fmla="*/ 452387 h 847023"/>
              <a:gd name="connsiteX7" fmla="*/ 1116531 w 1213030"/>
              <a:gd name="connsiteY7" fmla="*/ 490888 h 847023"/>
              <a:gd name="connsiteX8" fmla="*/ 1087655 w 1213030"/>
              <a:gd name="connsiteY8" fmla="*/ 510139 h 847023"/>
              <a:gd name="connsiteX9" fmla="*/ 1001028 w 1213030"/>
              <a:gd name="connsiteY9" fmla="*/ 577516 h 847023"/>
              <a:gd name="connsiteX10" fmla="*/ 962527 w 1213030"/>
              <a:gd name="connsiteY10" fmla="*/ 596766 h 847023"/>
              <a:gd name="connsiteX11" fmla="*/ 924026 w 1213030"/>
              <a:gd name="connsiteY11" fmla="*/ 625642 h 847023"/>
              <a:gd name="connsiteX12" fmla="*/ 895150 w 1213030"/>
              <a:gd name="connsiteY12" fmla="*/ 635267 h 847023"/>
              <a:gd name="connsiteX13" fmla="*/ 856649 w 1213030"/>
              <a:gd name="connsiteY13" fmla="*/ 654518 h 847023"/>
              <a:gd name="connsiteX14" fmla="*/ 827773 w 1213030"/>
              <a:gd name="connsiteY14" fmla="*/ 673768 h 847023"/>
              <a:gd name="connsiteX15" fmla="*/ 789272 w 1213030"/>
              <a:gd name="connsiteY15" fmla="*/ 683393 h 847023"/>
              <a:gd name="connsiteX16" fmla="*/ 760396 w 1213030"/>
              <a:gd name="connsiteY16" fmla="*/ 712269 h 847023"/>
              <a:gd name="connsiteX17" fmla="*/ 673769 w 1213030"/>
              <a:gd name="connsiteY17" fmla="*/ 731520 h 847023"/>
              <a:gd name="connsiteX18" fmla="*/ 616017 w 1213030"/>
              <a:gd name="connsiteY18" fmla="*/ 750770 h 847023"/>
              <a:gd name="connsiteX19" fmla="*/ 587141 w 1213030"/>
              <a:gd name="connsiteY19" fmla="*/ 770021 h 847023"/>
              <a:gd name="connsiteX20" fmla="*/ 423512 w 1213030"/>
              <a:gd name="connsiteY20" fmla="*/ 789271 h 847023"/>
              <a:gd name="connsiteX21" fmla="*/ 356135 w 1213030"/>
              <a:gd name="connsiteY21" fmla="*/ 808522 h 847023"/>
              <a:gd name="connsiteX22" fmla="*/ 211756 w 1213030"/>
              <a:gd name="connsiteY22" fmla="*/ 818147 h 847023"/>
              <a:gd name="connsiteX23" fmla="*/ 96253 w 1213030"/>
              <a:gd name="connsiteY23" fmla="*/ 837398 h 847023"/>
              <a:gd name="connsiteX24" fmla="*/ 0 w 1213030"/>
              <a:gd name="connsiteY24" fmla="*/ 847023 h 84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3030" h="847023">
                <a:moveTo>
                  <a:pt x="1068405" y="0"/>
                </a:moveTo>
                <a:cubicBezTo>
                  <a:pt x="1097281" y="3208"/>
                  <a:pt x="1130521" y="-5973"/>
                  <a:pt x="1155032" y="9625"/>
                </a:cubicBezTo>
                <a:cubicBezTo>
                  <a:pt x="1172151" y="20519"/>
                  <a:pt x="1167865" y="48126"/>
                  <a:pt x="1174282" y="67377"/>
                </a:cubicBezTo>
                <a:lnTo>
                  <a:pt x="1193533" y="125128"/>
                </a:lnTo>
                <a:cubicBezTo>
                  <a:pt x="1205619" y="173472"/>
                  <a:pt x="1198975" y="151079"/>
                  <a:pt x="1212783" y="192505"/>
                </a:cubicBezTo>
                <a:cubicBezTo>
                  <a:pt x="1209807" y="252023"/>
                  <a:pt x="1222344" y="346660"/>
                  <a:pt x="1193533" y="413886"/>
                </a:cubicBezTo>
                <a:cubicBezTo>
                  <a:pt x="1187881" y="427074"/>
                  <a:pt x="1184428" y="442241"/>
                  <a:pt x="1174282" y="452387"/>
                </a:cubicBezTo>
                <a:cubicBezTo>
                  <a:pt x="1157922" y="468747"/>
                  <a:pt x="1135781" y="478054"/>
                  <a:pt x="1116531" y="490888"/>
                </a:cubicBezTo>
                <a:cubicBezTo>
                  <a:pt x="1106906" y="497305"/>
                  <a:pt x="1095835" y="501959"/>
                  <a:pt x="1087655" y="510139"/>
                </a:cubicBezTo>
                <a:cubicBezTo>
                  <a:pt x="1055969" y="541824"/>
                  <a:pt x="1047073" y="554494"/>
                  <a:pt x="1001028" y="577516"/>
                </a:cubicBezTo>
                <a:cubicBezTo>
                  <a:pt x="988194" y="583933"/>
                  <a:pt x="974694" y="589161"/>
                  <a:pt x="962527" y="596766"/>
                </a:cubicBezTo>
                <a:cubicBezTo>
                  <a:pt x="948923" y="605268"/>
                  <a:pt x="937954" y="617683"/>
                  <a:pt x="924026" y="625642"/>
                </a:cubicBezTo>
                <a:cubicBezTo>
                  <a:pt x="915217" y="630676"/>
                  <a:pt x="904476" y="631270"/>
                  <a:pt x="895150" y="635267"/>
                </a:cubicBezTo>
                <a:cubicBezTo>
                  <a:pt x="881962" y="640919"/>
                  <a:pt x="869107" y="647399"/>
                  <a:pt x="856649" y="654518"/>
                </a:cubicBezTo>
                <a:cubicBezTo>
                  <a:pt x="846605" y="660257"/>
                  <a:pt x="838406" y="669211"/>
                  <a:pt x="827773" y="673768"/>
                </a:cubicBezTo>
                <a:cubicBezTo>
                  <a:pt x="815614" y="678979"/>
                  <a:pt x="802106" y="680185"/>
                  <a:pt x="789272" y="683393"/>
                </a:cubicBezTo>
                <a:cubicBezTo>
                  <a:pt x="779647" y="693018"/>
                  <a:pt x="771722" y="704718"/>
                  <a:pt x="760396" y="712269"/>
                </a:cubicBezTo>
                <a:cubicBezTo>
                  <a:pt x="743875" y="723283"/>
                  <a:pt x="682150" y="729425"/>
                  <a:pt x="673769" y="731520"/>
                </a:cubicBezTo>
                <a:cubicBezTo>
                  <a:pt x="654083" y="736442"/>
                  <a:pt x="616017" y="750770"/>
                  <a:pt x="616017" y="750770"/>
                </a:cubicBezTo>
                <a:cubicBezTo>
                  <a:pt x="606392" y="757187"/>
                  <a:pt x="598221" y="766697"/>
                  <a:pt x="587141" y="770021"/>
                </a:cubicBezTo>
                <a:cubicBezTo>
                  <a:pt x="565864" y="776404"/>
                  <a:pt x="431452" y="788477"/>
                  <a:pt x="423512" y="789271"/>
                </a:cubicBezTo>
                <a:cubicBezTo>
                  <a:pt x="405614" y="795237"/>
                  <a:pt x="373803" y="806662"/>
                  <a:pt x="356135" y="808522"/>
                </a:cubicBezTo>
                <a:cubicBezTo>
                  <a:pt x="308167" y="813571"/>
                  <a:pt x="259882" y="814939"/>
                  <a:pt x="211756" y="818147"/>
                </a:cubicBezTo>
                <a:cubicBezTo>
                  <a:pt x="173255" y="824564"/>
                  <a:pt x="135091" y="833514"/>
                  <a:pt x="96253" y="837398"/>
                </a:cubicBezTo>
                <a:lnTo>
                  <a:pt x="0" y="847023"/>
                </a:lnTo>
              </a:path>
            </a:pathLst>
          </a:custGeom>
          <a:noFill/>
          <a:ln w="28575">
            <a:solidFill>
              <a:schemeClr val="tx1"/>
            </a:solidFill>
            <a:prstDash val="dash"/>
            <a:headEnd type="none" w="lg"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06" name="TextBox 25605"/>
          <p:cNvSpPr txBox="1"/>
          <p:nvPr/>
        </p:nvSpPr>
        <p:spPr>
          <a:xfrm>
            <a:off x="610081" y="575226"/>
            <a:ext cx="966931" cy="707886"/>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enter</a:t>
            </a:r>
          </a:p>
          <a:p>
            <a:r>
              <a:rPr lang="en-US" altLang="zh-CN" sz="2000" dirty="0" smtClean="0">
                <a:latin typeface="微软雅黑" panose="020B0503020204020204" pitchFamily="34" charset="-122"/>
                <a:ea typeface="微软雅黑" panose="020B0503020204020204" pitchFamily="34" charset="-122"/>
              </a:rPr>
              <a:t>/apply</a:t>
            </a:r>
            <a:endParaRPr lang="zh-CN" altLang="en-US" sz="2000" dirty="0">
              <a:latin typeface="微软雅黑" panose="020B0503020204020204" pitchFamily="34" charset="-122"/>
              <a:ea typeface="微软雅黑" panose="020B0503020204020204" pitchFamily="34" charset="-122"/>
            </a:endParaRPr>
          </a:p>
        </p:txBody>
      </p:sp>
      <p:sp>
        <p:nvSpPr>
          <p:cNvPr id="25607" name="矩形 25606"/>
          <p:cNvSpPr/>
          <p:nvPr/>
        </p:nvSpPr>
        <p:spPr>
          <a:xfrm>
            <a:off x="310394" y="1695017"/>
            <a:ext cx="819455" cy="400110"/>
          </a:xfrm>
          <a:prstGeom prst="rect">
            <a:avLst/>
          </a:prstGeom>
        </p:spPr>
        <p:txBody>
          <a:bodyPr wrap="none">
            <a:spAutoFit/>
          </a:bodyPr>
          <a:lstStyle/>
          <a:p>
            <a:r>
              <a:rPr lang="en-US" altLang="zh-CN" sz="2000" dirty="0" smtClean="0">
                <a:latin typeface="微软雅黑" panose="020B0503020204020204" pitchFamily="34" charset="-122"/>
                <a:ea typeface="微软雅黑" panose="020B0503020204020204" pitchFamily="34" charset="-122"/>
              </a:rPr>
              <a:t>leave</a:t>
            </a:r>
            <a:endParaRPr lang="zh-CN" altLang="en-US" sz="2000" dirty="0">
              <a:latin typeface="微软雅黑" panose="020B0503020204020204" pitchFamily="34" charset="-122"/>
              <a:ea typeface="微软雅黑" panose="020B0503020204020204" pitchFamily="34" charset="-122"/>
            </a:endParaRPr>
          </a:p>
        </p:txBody>
      </p:sp>
      <p:cxnSp>
        <p:nvCxnSpPr>
          <p:cNvPr id="73" name="直接箭头连接符 72"/>
          <p:cNvCxnSpPr>
            <a:stCxn id="12" idx="3"/>
            <a:endCxn id="7" idx="1"/>
          </p:cNvCxnSpPr>
          <p:nvPr/>
        </p:nvCxnSpPr>
        <p:spPr>
          <a:xfrm>
            <a:off x="7014568" y="1441242"/>
            <a:ext cx="2298143" cy="1200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749776" y="1063815"/>
            <a:ext cx="1000530"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served</a:t>
            </a:r>
            <a:endParaRPr lang="zh-CN" altLang="en-US" sz="2000" dirty="0">
              <a:latin typeface="微软雅黑" panose="020B0503020204020204" pitchFamily="34" charset="-122"/>
              <a:ea typeface="微软雅黑" panose="020B0503020204020204" pitchFamily="34" charset="-122"/>
            </a:endParaRPr>
          </a:p>
        </p:txBody>
      </p:sp>
      <p:sp>
        <p:nvSpPr>
          <p:cNvPr id="25615" name="椭圆 25614"/>
          <p:cNvSpPr/>
          <p:nvPr/>
        </p:nvSpPr>
        <p:spPr>
          <a:xfrm>
            <a:off x="10559181" y="3200502"/>
            <a:ext cx="1128670" cy="62564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busy</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3" name="椭圆 82"/>
          <p:cNvSpPr/>
          <p:nvPr/>
        </p:nvSpPr>
        <p:spPr>
          <a:xfrm>
            <a:off x="10324493" y="4497367"/>
            <a:ext cx="1636547" cy="57514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anose="020B0503020204020204" pitchFamily="34" charset="-122"/>
                <a:ea typeface="微软雅黑" panose="020B0503020204020204" pitchFamily="34" charset="-122"/>
              </a:rPr>
              <a:t>sleeping</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84" name="直接箭头连接符 83"/>
          <p:cNvCxnSpPr>
            <a:stCxn id="25615" idx="4"/>
            <a:endCxn id="83" idx="0"/>
          </p:cNvCxnSpPr>
          <p:nvPr/>
        </p:nvCxnSpPr>
        <p:spPr>
          <a:xfrm>
            <a:off x="11123516" y="3826144"/>
            <a:ext cx="19251" cy="671223"/>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4887365" y="4691491"/>
            <a:ext cx="1287497"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enter</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91" name="直接箭头连接符 90"/>
          <p:cNvCxnSpPr>
            <a:stCxn id="92" idx="0"/>
            <a:endCxn id="89" idx="4"/>
          </p:cNvCxnSpPr>
          <p:nvPr/>
        </p:nvCxnSpPr>
        <p:spPr>
          <a:xfrm flipV="1">
            <a:off x="4516151" y="5247729"/>
            <a:ext cx="1014963" cy="34925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3872402" y="5596980"/>
            <a:ext cx="1287497"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leave</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3" name="椭圆 92"/>
          <p:cNvSpPr/>
          <p:nvPr/>
        </p:nvSpPr>
        <p:spPr>
          <a:xfrm>
            <a:off x="6038875" y="5444165"/>
            <a:ext cx="1540502"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waiting</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4" name="椭圆 93"/>
          <p:cNvSpPr/>
          <p:nvPr/>
        </p:nvSpPr>
        <p:spPr>
          <a:xfrm>
            <a:off x="6888375" y="6219275"/>
            <a:ext cx="1540502" cy="55623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served</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97" name="直接箭头连接符 96"/>
          <p:cNvCxnSpPr>
            <a:stCxn id="93" idx="0"/>
            <a:endCxn id="89" idx="4"/>
          </p:cNvCxnSpPr>
          <p:nvPr/>
        </p:nvCxnSpPr>
        <p:spPr>
          <a:xfrm flipH="1" flipV="1">
            <a:off x="5531114" y="5247729"/>
            <a:ext cx="1278012" cy="19643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4" idx="0"/>
            <a:endCxn id="93" idx="4"/>
          </p:cNvCxnSpPr>
          <p:nvPr/>
        </p:nvCxnSpPr>
        <p:spPr>
          <a:xfrm flipH="1" flipV="1">
            <a:off x="6809126" y="6000403"/>
            <a:ext cx="849500" cy="218872"/>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633" name="TextBox 25632"/>
          <p:cNvSpPr txBox="1"/>
          <p:nvPr/>
        </p:nvSpPr>
        <p:spPr>
          <a:xfrm>
            <a:off x="326804" y="3826144"/>
            <a:ext cx="2500417" cy="2246769"/>
          </a:xfrm>
          <a:prstGeom prst="rect">
            <a:avLst/>
          </a:prstGeom>
          <a:solidFill>
            <a:schemeClr val="bg1">
              <a:lumMod val="85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要求：</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waiting room</a:t>
            </a:r>
            <a:r>
              <a:rPr lang="zh-CN" altLang="en-US" sz="2000" dirty="0" smtClean="0">
                <a:latin typeface="微软雅黑" panose="020B0503020204020204" pitchFamily="34" charset="-122"/>
                <a:ea typeface="微软雅黑" panose="020B0503020204020204" pitchFamily="34" charset="-122"/>
              </a:rPr>
              <a:t>容量为</a:t>
            </a:r>
            <a:r>
              <a:rPr lang="en-US" altLang="zh-CN" sz="2000" dirty="0">
                <a:solidFill>
                  <a:srgbClr val="FF0000"/>
                </a:solidFill>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，当容量已满时（</a:t>
            </a:r>
            <a:r>
              <a:rPr lang="en-US" altLang="zh-CN" sz="2000" dirty="0" smtClean="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个顾客等待），后续顾客离开，不能被阻塞，故引入计数变量</a:t>
            </a:r>
            <a:r>
              <a:rPr lang="en-US" altLang="zh-CN" sz="2000" dirty="0" err="1" smtClean="0">
                <a:latin typeface="微软雅黑" panose="020B0503020204020204" pitchFamily="34" charset="-122"/>
                <a:ea typeface="微软雅黑" panose="020B0503020204020204" pitchFamily="34" charset="-122"/>
              </a:rPr>
              <a:t>waitingN</a:t>
            </a:r>
            <a:endParaRPr lang="zh-CN" altLang="en-US" sz="2000" dirty="0">
              <a:latin typeface="微软雅黑" panose="020B0503020204020204" pitchFamily="34" charset="-122"/>
              <a:ea typeface="微软雅黑" panose="020B0503020204020204" pitchFamily="34" charset="-122"/>
            </a:endParaRPr>
          </a:p>
        </p:txBody>
      </p:sp>
      <p:cxnSp>
        <p:nvCxnSpPr>
          <p:cNvPr id="25645" name="直接箭头连接符 25644"/>
          <p:cNvCxnSpPr/>
          <p:nvPr/>
        </p:nvCxnSpPr>
        <p:spPr>
          <a:xfrm flipH="1">
            <a:off x="7014568" y="563494"/>
            <a:ext cx="229814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646" name="TextBox 25645"/>
          <p:cNvSpPr txBox="1"/>
          <p:nvPr/>
        </p:nvSpPr>
        <p:spPr>
          <a:xfrm>
            <a:off x="7314688" y="205894"/>
            <a:ext cx="1697901" cy="369332"/>
          </a:xfrm>
          <a:prstGeom prst="rect">
            <a:avLst/>
          </a:prstGeom>
          <a:noFill/>
        </p:spPr>
        <p:txBody>
          <a:bodyPr wrap="none" rtlCol="0">
            <a:spAutoFit/>
          </a:bodyPr>
          <a:lstStyle/>
          <a:p>
            <a:r>
              <a:rPr lang="en-US" altLang="zh-CN" dirty="0"/>
              <a:t>w</a:t>
            </a:r>
            <a:r>
              <a:rPr lang="en-US" altLang="zh-CN" dirty="0" smtClean="0"/>
              <a:t>ait(customer)</a:t>
            </a:r>
            <a:endParaRPr lang="zh-CN" altLang="en-US" dirty="0"/>
          </a:p>
        </p:txBody>
      </p:sp>
      <p:cxnSp>
        <p:nvCxnSpPr>
          <p:cNvPr id="125" name="直接箭头连接符 124"/>
          <p:cNvCxnSpPr/>
          <p:nvPr/>
        </p:nvCxnSpPr>
        <p:spPr>
          <a:xfrm>
            <a:off x="7020403" y="723430"/>
            <a:ext cx="2298143"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7283755" y="739241"/>
            <a:ext cx="1890261" cy="369332"/>
          </a:xfrm>
          <a:prstGeom prst="rect">
            <a:avLst/>
          </a:prstGeom>
          <a:noFill/>
        </p:spPr>
        <p:txBody>
          <a:bodyPr wrap="none" rtlCol="0">
            <a:spAutoFit/>
          </a:bodyPr>
          <a:lstStyle/>
          <a:p>
            <a:r>
              <a:rPr lang="en-US" altLang="zh-CN" dirty="0" smtClean="0"/>
              <a:t>signal(customer)</a:t>
            </a:r>
            <a:endParaRPr lang="zh-CN" altLang="en-US" dirty="0"/>
          </a:p>
        </p:txBody>
      </p:sp>
      <p:cxnSp>
        <p:nvCxnSpPr>
          <p:cNvPr id="130" name="直接箭头连接符 129"/>
          <p:cNvCxnSpPr/>
          <p:nvPr/>
        </p:nvCxnSpPr>
        <p:spPr>
          <a:xfrm>
            <a:off x="7014566" y="1940543"/>
            <a:ext cx="2298143"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7542155" y="1550572"/>
            <a:ext cx="1415772" cy="369332"/>
          </a:xfrm>
          <a:prstGeom prst="rect">
            <a:avLst/>
          </a:prstGeom>
          <a:noFill/>
        </p:spPr>
        <p:txBody>
          <a:bodyPr wrap="none" rtlCol="0">
            <a:spAutoFit/>
          </a:bodyPr>
          <a:lstStyle/>
          <a:p>
            <a:r>
              <a:rPr lang="en-US" altLang="zh-CN" dirty="0" smtClean="0"/>
              <a:t>wait(barber)</a:t>
            </a:r>
            <a:endParaRPr lang="zh-CN" altLang="en-US" dirty="0"/>
          </a:p>
        </p:txBody>
      </p:sp>
      <p:cxnSp>
        <p:nvCxnSpPr>
          <p:cNvPr id="132" name="直接箭头连接符 131"/>
          <p:cNvCxnSpPr/>
          <p:nvPr/>
        </p:nvCxnSpPr>
        <p:spPr>
          <a:xfrm flipH="1">
            <a:off x="7014568" y="2108377"/>
            <a:ext cx="229814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7424818" y="2095127"/>
            <a:ext cx="1608133" cy="369332"/>
          </a:xfrm>
          <a:prstGeom prst="rect">
            <a:avLst/>
          </a:prstGeom>
          <a:noFill/>
        </p:spPr>
        <p:txBody>
          <a:bodyPr wrap="none" rtlCol="0">
            <a:spAutoFit/>
          </a:bodyPr>
          <a:lstStyle/>
          <a:p>
            <a:r>
              <a:rPr lang="en-US" altLang="zh-CN" dirty="0" smtClean="0"/>
              <a:t>signal(barber)</a:t>
            </a:r>
            <a:endParaRPr lang="zh-CN" altLang="en-US" dirty="0"/>
          </a:p>
        </p:txBody>
      </p:sp>
      <p:sp>
        <p:nvSpPr>
          <p:cNvPr id="134" name="TextBox 133"/>
          <p:cNvSpPr txBox="1"/>
          <p:nvPr/>
        </p:nvSpPr>
        <p:spPr>
          <a:xfrm>
            <a:off x="3195485" y="2560227"/>
            <a:ext cx="3176123" cy="1938992"/>
          </a:xfrm>
          <a:prstGeom prst="rect">
            <a:avLst/>
          </a:prstGeom>
          <a:solidFill>
            <a:srgbClr val="FFFF00"/>
          </a:solidFill>
        </p:spPr>
        <p:txBody>
          <a:bodyPr wrap="square" rtlCol="0">
            <a:spAutoFit/>
          </a:bodyPr>
          <a:lstStyle/>
          <a:p>
            <a:r>
              <a:rPr lang="en-US" altLang="zh-CN" sz="2000" dirty="0"/>
              <a:t> </a:t>
            </a:r>
            <a:r>
              <a:rPr lang="zh-CN" altLang="en-US" sz="2000" dirty="0" smtClean="0"/>
              <a:t>多元信号量</a:t>
            </a:r>
            <a:r>
              <a:rPr lang="en-US" altLang="zh-CN" sz="2000" dirty="0" smtClean="0"/>
              <a:t>customer:  </a:t>
            </a:r>
          </a:p>
          <a:p>
            <a:r>
              <a:rPr lang="en-US" altLang="zh-CN" sz="2000" dirty="0" smtClean="0"/>
              <a:t>customer-barber</a:t>
            </a:r>
            <a:r>
              <a:rPr lang="zh-CN" altLang="en-US" sz="2000" dirty="0" smtClean="0"/>
              <a:t>间通知是否有顾客，唤醒</a:t>
            </a:r>
            <a:r>
              <a:rPr lang="en-US" altLang="zh-CN" sz="2000" dirty="0" smtClean="0"/>
              <a:t>barber</a:t>
            </a:r>
            <a:r>
              <a:rPr lang="zh-CN" altLang="en-US" sz="2000" dirty="0" smtClean="0"/>
              <a:t>为顾客理发</a:t>
            </a:r>
            <a:endParaRPr lang="en-US" altLang="zh-CN" sz="2000" dirty="0" smtClean="0"/>
          </a:p>
          <a:p>
            <a:r>
              <a:rPr lang="en-US" altLang="zh-CN" sz="2000" dirty="0"/>
              <a:t>b</a:t>
            </a:r>
            <a:r>
              <a:rPr lang="en-US" altLang="zh-CN" sz="2000" dirty="0" smtClean="0"/>
              <a:t>arber: </a:t>
            </a:r>
            <a:r>
              <a:rPr lang="en-US" altLang="zh-CN" sz="2000" dirty="0"/>
              <a:t>wait(customer)</a:t>
            </a:r>
            <a:endParaRPr lang="zh-CN" altLang="en-US" sz="2000" dirty="0"/>
          </a:p>
          <a:p>
            <a:r>
              <a:rPr lang="en-US" altLang="zh-CN" sz="2000" dirty="0" smtClean="0"/>
              <a:t>customer: signal(customer)</a:t>
            </a:r>
            <a:endParaRPr lang="en-US" altLang="zh-CN" sz="2000" dirty="0"/>
          </a:p>
        </p:txBody>
      </p:sp>
      <p:sp>
        <p:nvSpPr>
          <p:cNvPr id="135" name="TextBox 134"/>
          <p:cNvSpPr txBox="1"/>
          <p:nvPr/>
        </p:nvSpPr>
        <p:spPr>
          <a:xfrm>
            <a:off x="6739616" y="2809463"/>
            <a:ext cx="2859715" cy="1631216"/>
          </a:xfrm>
          <a:prstGeom prst="rect">
            <a:avLst/>
          </a:prstGeom>
          <a:solidFill>
            <a:srgbClr val="FFFF00"/>
          </a:solidFill>
        </p:spPr>
        <p:txBody>
          <a:bodyPr wrap="square" rtlCol="0">
            <a:spAutoFit/>
          </a:bodyPr>
          <a:lstStyle/>
          <a:p>
            <a:r>
              <a:rPr lang="zh-CN" altLang="en-US" sz="2000" dirty="0" smtClean="0"/>
              <a:t>同步信号量</a:t>
            </a:r>
            <a:r>
              <a:rPr lang="en-US" altLang="zh-CN" sz="2000" dirty="0" smtClean="0"/>
              <a:t>barber:</a:t>
            </a:r>
          </a:p>
          <a:p>
            <a:r>
              <a:rPr lang="en-US" altLang="zh-CN" sz="2000" dirty="0" smtClean="0"/>
              <a:t>barber</a:t>
            </a:r>
            <a:r>
              <a:rPr lang="zh-CN" altLang="en-US" sz="2000" dirty="0" smtClean="0"/>
              <a:t>是否空闲、可以为顾客理发</a:t>
            </a:r>
            <a:endParaRPr lang="en-US" altLang="zh-CN" sz="2000" dirty="0" smtClean="0"/>
          </a:p>
          <a:p>
            <a:r>
              <a:rPr lang="en-US" altLang="zh-CN" sz="2000" dirty="0"/>
              <a:t>b</a:t>
            </a:r>
            <a:r>
              <a:rPr lang="en-US" altLang="zh-CN" sz="2000" dirty="0" smtClean="0"/>
              <a:t>arber: signal(barber)</a:t>
            </a:r>
          </a:p>
          <a:p>
            <a:r>
              <a:rPr lang="en-US" altLang="zh-CN" sz="2000" dirty="0" smtClean="0"/>
              <a:t>customer:  wait(barber)</a:t>
            </a:r>
            <a:endParaRPr lang="zh-CN" altLang="en-US" sz="2000" dirty="0"/>
          </a:p>
        </p:txBody>
      </p:sp>
      <p:sp>
        <p:nvSpPr>
          <p:cNvPr id="18" name="TextBox 17"/>
          <p:cNvSpPr txBox="1"/>
          <p:nvPr/>
        </p:nvSpPr>
        <p:spPr>
          <a:xfrm>
            <a:off x="338373" y="2652559"/>
            <a:ext cx="2471950" cy="707886"/>
          </a:xfrm>
          <a:prstGeom prst="rect">
            <a:avLst/>
          </a:prstGeom>
          <a:solidFill>
            <a:srgbClr val="FFFF00"/>
          </a:solidFill>
        </p:spPr>
        <p:txBody>
          <a:bodyPr wrap="square" rtlCol="0">
            <a:spAutoFit/>
          </a:bodyPr>
          <a:lstStyle>
            <a:defPPr>
              <a:defRPr lang="zh-CN"/>
            </a:defPPr>
          </a:lstStyle>
          <a:p>
            <a:r>
              <a:rPr lang="en-US" altLang="zh-CN" sz="2000" dirty="0" err="1"/>
              <a:t>waitingN</a:t>
            </a:r>
            <a:r>
              <a:rPr lang="en-US" altLang="zh-CN" sz="2000" dirty="0"/>
              <a:t>&lt;CHAIRS?</a:t>
            </a:r>
          </a:p>
          <a:p>
            <a:r>
              <a:rPr lang="zh-CN" altLang="en-US" sz="2000" dirty="0"/>
              <a:t>决定是否进入或离开</a:t>
            </a:r>
          </a:p>
        </p:txBody>
      </p:sp>
    </p:spTree>
    <p:extLst>
      <p:ext uri="{BB962C8B-B14F-4D97-AF65-F5344CB8AC3E}">
        <p14:creationId xmlns:p14="http://schemas.microsoft.com/office/powerpoint/2010/main" val="34188129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2172" y="1113503"/>
            <a:ext cx="11567656" cy="5361039"/>
          </a:xfrm>
        </p:spPr>
        <p:txBody>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Problem description in P233 in the textbook</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barbershop</a:t>
            </a:r>
            <a:r>
              <a:rPr lang="en-US" altLang="zh-CN" sz="2400" dirty="0">
                <a:latin typeface="微软雅黑" panose="020B0503020204020204" pitchFamily="34" charset="-122"/>
                <a:ea typeface="微软雅黑" panose="020B0503020204020204" pitchFamily="34" charset="-122"/>
                <a:cs typeface="Times New Roman" pitchFamily="18" charset="0"/>
              </a:rPr>
              <a:t>: waiting room, barber room</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n chairs in waiting room, one barber chair in barber room</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customers:  enter—wait or leave—severed</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barber:  sleep—be waken up—be busy/working</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400" dirty="0">
                <a:latin typeface="微软雅黑" panose="020B0503020204020204" pitchFamily="34" charset="-122"/>
                <a:ea typeface="微软雅黑" panose="020B0503020204020204" pitchFamily="34" charset="-122"/>
              </a:rPr>
              <a:t>Shared variables</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semaphore  </a:t>
            </a:r>
            <a:r>
              <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rPr>
              <a:t>customer</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fontAlgn="base">
              <a:lnSpc>
                <a:spcPct val="11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the number of waiting customers */</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binary semaphore  </a:t>
            </a:r>
            <a:r>
              <a:rPr lang="en-US" altLang="zh-CN" sz="2400" b="1" dirty="0">
                <a:solidFill>
                  <a:srgbClr val="FF0000"/>
                </a:solidFill>
                <a:latin typeface="微软雅黑" panose="020B0503020204020204" pitchFamily="34" charset="-122"/>
                <a:ea typeface="微软雅黑" panose="020B0503020204020204" pitchFamily="34" charset="-122"/>
                <a:cs typeface="Times New Roman" pitchFamily="18" charset="0"/>
              </a:rPr>
              <a:t>barber</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fontAlgn="base">
              <a:lnSpc>
                <a:spcPct val="11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barber-customer</a:t>
            </a:r>
            <a:r>
              <a:rPr lang="zh-CN" altLang="en-US" sz="2400" dirty="0">
                <a:latin typeface="微软雅黑" panose="020B0503020204020204" pitchFamily="34" charset="-122"/>
                <a:ea typeface="微软雅黑" panose="020B0503020204020204" pitchFamily="34" charset="-122"/>
                <a:cs typeface="Times New Roman" pitchFamily="18" charset="0"/>
              </a:rPr>
              <a:t>间的同步</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唤醒信号量</a:t>
            </a:r>
            <a:r>
              <a:rPr lang="en-US" altLang="zh-CN" sz="2400" dirty="0">
                <a:latin typeface="微软雅黑" panose="020B0503020204020204" pitchFamily="34" charset="-122"/>
                <a:ea typeface="微软雅黑" panose="020B0503020204020204" pitchFamily="34" charset="-122"/>
                <a:cs typeface="Times New Roman" pitchFamily="18" charset="0"/>
              </a:rPr>
              <a:t> </a:t>
            </a:r>
          </a:p>
        </p:txBody>
      </p:sp>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13. Sleeping Barber Problem</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9663765" y="1113503"/>
            <a:ext cx="2321412" cy="1938992"/>
          </a:xfrm>
          <a:prstGeom prst="rect">
            <a:avLst/>
          </a:prstGeom>
          <a:solidFill>
            <a:schemeClr val="bg1">
              <a:lumMod val="95000"/>
            </a:schemeClr>
          </a:solidFill>
        </p:spPr>
        <p:txBody>
          <a:bodyPr wrap="square" rtlCol="0">
            <a:spAutoFit/>
          </a:bodyPr>
          <a:lstStyle/>
          <a:p>
            <a:r>
              <a:rPr lang="zh-CN" altLang="en-US" sz="2000" dirty="0" smtClean="0"/>
              <a:t>特点：</a:t>
            </a:r>
            <a:endParaRPr lang="en-US" altLang="zh-CN" sz="2000" dirty="0" smtClean="0"/>
          </a:p>
          <a:p>
            <a:r>
              <a:rPr lang="en-US" altLang="zh-CN" sz="2000" dirty="0" smtClean="0"/>
              <a:t>1. </a:t>
            </a:r>
            <a:r>
              <a:rPr lang="zh-CN" altLang="en-US" sz="2000" dirty="0" smtClean="0"/>
              <a:t>资源竞争</a:t>
            </a:r>
            <a:endParaRPr lang="en-US" altLang="zh-CN" sz="2000" dirty="0" smtClean="0"/>
          </a:p>
          <a:p>
            <a:r>
              <a:rPr lang="en-US" altLang="zh-CN" sz="2000" dirty="0"/>
              <a:t> </a:t>
            </a:r>
            <a:r>
              <a:rPr lang="en-US" altLang="zh-CN" sz="2000" dirty="0" smtClean="0"/>
              <a:t>  </a:t>
            </a:r>
            <a:r>
              <a:rPr lang="zh-CN" altLang="en-US" sz="2000" dirty="0" smtClean="0"/>
              <a:t>顾客竞争</a:t>
            </a:r>
            <a:r>
              <a:rPr lang="en-US" altLang="zh-CN" sz="2000" dirty="0" smtClean="0"/>
              <a:t>chairs</a:t>
            </a:r>
          </a:p>
          <a:p>
            <a:r>
              <a:rPr lang="en-US" altLang="zh-CN" sz="2000" dirty="0"/>
              <a:t> </a:t>
            </a:r>
            <a:r>
              <a:rPr lang="en-US" altLang="zh-CN" sz="2000" dirty="0" smtClean="0"/>
              <a:t> </a:t>
            </a:r>
            <a:r>
              <a:rPr lang="zh-CN" altLang="en-US" sz="2000" dirty="0" smtClean="0"/>
              <a:t>顾客竞争</a:t>
            </a:r>
            <a:r>
              <a:rPr lang="en-US" altLang="zh-CN" sz="2000" dirty="0" smtClean="0"/>
              <a:t>barbers       </a:t>
            </a:r>
          </a:p>
          <a:p>
            <a:r>
              <a:rPr lang="en-US" altLang="zh-CN" sz="2000" dirty="0" smtClean="0"/>
              <a:t>2. </a:t>
            </a:r>
            <a:r>
              <a:rPr lang="zh-CN" altLang="en-US" sz="2000" dirty="0" smtClean="0"/>
              <a:t>同步</a:t>
            </a:r>
            <a:endParaRPr lang="en-US" altLang="zh-CN" sz="2000" dirty="0" smtClean="0"/>
          </a:p>
          <a:p>
            <a:r>
              <a:rPr lang="en-US" altLang="zh-CN" sz="2000" dirty="0"/>
              <a:t> </a:t>
            </a:r>
            <a:r>
              <a:rPr lang="en-US" altLang="zh-CN" sz="2000" dirty="0" smtClean="0"/>
              <a:t>    </a:t>
            </a:r>
            <a:r>
              <a:rPr lang="zh-CN" altLang="en-US" sz="2000" dirty="0" smtClean="0"/>
              <a:t>顾客</a:t>
            </a:r>
            <a:r>
              <a:rPr lang="en-US" altLang="zh-CN" sz="2000" dirty="0" smtClean="0"/>
              <a:t>-barber</a:t>
            </a:r>
            <a:endParaRPr lang="zh-CN" altLang="en-US" sz="2000" dirty="0"/>
          </a:p>
        </p:txBody>
      </p:sp>
      <p:sp>
        <p:nvSpPr>
          <p:cNvPr id="8" name="TextBox 7"/>
          <p:cNvSpPr txBox="1"/>
          <p:nvPr/>
        </p:nvSpPr>
        <p:spPr>
          <a:xfrm>
            <a:off x="8528364" y="5241661"/>
            <a:ext cx="2859715" cy="1200329"/>
          </a:xfrm>
          <a:prstGeom prst="rect">
            <a:avLst/>
          </a:prstGeom>
          <a:solidFill>
            <a:srgbClr val="FFFF00"/>
          </a:solidFill>
        </p:spPr>
        <p:txBody>
          <a:bodyPr wrap="square" rtlCol="0">
            <a:spAutoFit/>
          </a:bodyPr>
          <a:lstStyle/>
          <a:p>
            <a:r>
              <a:rPr lang="en-US" altLang="zh-CN" sz="1800" dirty="0"/>
              <a:t>b</a:t>
            </a:r>
            <a:r>
              <a:rPr lang="en-US" altLang="zh-CN" sz="1800" dirty="0" smtClean="0"/>
              <a:t>arber</a:t>
            </a:r>
            <a:r>
              <a:rPr lang="zh-CN" altLang="en-US" sz="1800" dirty="0" smtClean="0"/>
              <a:t>是否可以</a:t>
            </a:r>
            <a:endParaRPr lang="en-US" altLang="zh-CN" sz="1800" dirty="0" smtClean="0"/>
          </a:p>
          <a:p>
            <a:r>
              <a:rPr lang="zh-CN" altLang="en-US" sz="1800" dirty="0" smtClean="0"/>
              <a:t>为顾客理发</a:t>
            </a:r>
            <a:endParaRPr lang="en-US" altLang="zh-CN" sz="1800" dirty="0" smtClean="0"/>
          </a:p>
          <a:p>
            <a:r>
              <a:rPr lang="en-US" altLang="zh-CN" sz="1800" dirty="0"/>
              <a:t>b</a:t>
            </a:r>
            <a:r>
              <a:rPr lang="en-US" altLang="zh-CN" sz="1800" dirty="0" smtClean="0"/>
              <a:t>arber: signal(barber)</a:t>
            </a:r>
          </a:p>
          <a:p>
            <a:r>
              <a:rPr lang="en-US" altLang="zh-CN" sz="1800" dirty="0" smtClean="0"/>
              <a:t>customer:  wait(barber)</a:t>
            </a:r>
            <a:endParaRPr lang="zh-CN" altLang="en-US" sz="1800" dirty="0"/>
          </a:p>
        </p:txBody>
      </p:sp>
      <p:sp>
        <p:nvSpPr>
          <p:cNvPr id="9" name="AutoShape 5">
            <a:hlinkClick r:id="" action="ppaction://hlinkshowjump?jump=lastslideviewed" highlightClick="1"/>
          </p:cNvPr>
          <p:cNvSpPr>
            <a:spLocks noChangeArrowheads="1"/>
          </p:cNvSpPr>
          <p:nvPr/>
        </p:nvSpPr>
        <p:spPr bwMode="auto">
          <a:xfrm>
            <a:off x="11832777" y="6284258"/>
            <a:ext cx="3048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sz="2400"/>
          </a:p>
        </p:txBody>
      </p:sp>
      <p:sp>
        <p:nvSpPr>
          <p:cNvPr id="10" name="TextBox 9"/>
          <p:cNvSpPr txBox="1"/>
          <p:nvPr/>
        </p:nvSpPr>
        <p:spPr>
          <a:xfrm>
            <a:off x="8528365" y="3517046"/>
            <a:ext cx="2885115" cy="1477328"/>
          </a:xfrm>
          <a:prstGeom prst="rect">
            <a:avLst/>
          </a:prstGeom>
          <a:solidFill>
            <a:srgbClr val="FFFF00"/>
          </a:solidFill>
        </p:spPr>
        <p:txBody>
          <a:bodyPr wrap="square" rtlCol="0">
            <a:spAutoFit/>
          </a:bodyPr>
          <a:lstStyle/>
          <a:p>
            <a:r>
              <a:rPr lang="en-US" altLang="zh-CN" sz="1800" dirty="0" smtClean="0"/>
              <a:t>customer-barber</a:t>
            </a:r>
            <a:r>
              <a:rPr lang="zh-CN" altLang="en-US" sz="1800" dirty="0" smtClean="0"/>
              <a:t>间通知是否有顾客，唤醒</a:t>
            </a:r>
            <a:r>
              <a:rPr lang="en-US" altLang="zh-CN" sz="1800" dirty="0" smtClean="0"/>
              <a:t>barber</a:t>
            </a:r>
            <a:r>
              <a:rPr lang="zh-CN" altLang="en-US" sz="1800" dirty="0" smtClean="0"/>
              <a:t>为顾客理发</a:t>
            </a:r>
            <a:endParaRPr lang="en-US" altLang="zh-CN" sz="1800" dirty="0" smtClean="0"/>
          </a:p>
          <a:p>
            <a:r>
              <a:rPr lang="en-US" altLang="zh-CN" sz="1800" dirty="0"/>
              <a:t>b</a:t>
            </a:r>
            <a:r>
              <a:rPr lang="en-US" altLang="zh-CN" sz="1800" dirty="0" smtClean="0"/>
              <a:t>arber: </a:t>
            </a:r>
            <a:r>
              <a:rPr lang="en-US" altLang="zh-CN" sz="1800" dirty="0"/>
              <a:t>wait(customer)</a:t>
            </a:r>
            <a:endParaRPr lang="zh-CN" altLang="en-US" sz="1800" dirty="0"/>
          </a:p>
          <a:p>
            <a:r>
              <a:rPr lang="en-US" altLang="zh-CN" sz="1800" dirty="0" smtClean="0"/>
              <a:t>customer: signal(customer)</a:t>
            </a:r>
            <a:endParaRPr lang="en-US" altLang="zh-CN" sz="1800" dirty="0"/>
          </a:p>
        </p:txBody>
      </p:sp>
      <p:cxnSp>
        <p:nvCxnSpPr>
          <p:cNvPr id="11" name="直接箭头连接符 10"/>
          <p:cNvCxnSpPr/>
          <p:nvPr/>
        </p:nvCxnSpPr>
        <p:spPr bwMode="auto">
          <a:xfrm flipV="1">
            <a:off x="4494998" y="3661062"/>
            <a:ext cx="4033367" cy="699182"/>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a:off x="5091764" y="5297488"/>
            <a:ext cx="3436601" cy="544337"/>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23978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Process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Synchronizing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7" name="内容占位符 2"/>
          <p:cNvSpPr>
            <a:spLocks noGrp="1"/>
          </p:cNvSpPr>
          <p:nvPr>
            <p:ph idx="1"/>
          </p:nvPr>
        </p:nvSpPr>
        <p:spPr>
          <a:xfrm>
            <a:off x="333515" y="1103326"/>
            <a:ext cx="11515183" cy="5335975"/>
          </a:xfrm>
        </p:spPr>
        <p:txBody>
          <a:bodyPr>
            <a:normAutofit lnSpcReduction="10000"/>
          </a:bodyPr>
          <a:lstStyle/>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Consider </a:t>
            </a:r>
            <a:r>
              <a:rPr lang="en-US" altLang="zh-CN" sz="2400" dirty="0">
                <a:latin typeface="微软雅黑" panose="020B0503020204020204" pitchFamily="34" charset="-122"/>
                <a:ea typeface="微软雅黑" panose="020B0503020204020204" pitchFamily="34" charset="-122"/>
                <a:cs typeface="Times New Roman" pitchFamily="18" charset="0"/>
              </a:rPr>
              <a:t>processes P1, P2, and P3 in the following figures</a:t>
            </a:r>
          </a:p>
          <a:p>
            <a:pPr marL="800100" lvl="1" indent="-342900">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in Fig. (a), only after P1 ends, can P2 begin. And only after P2 ends, can P3 begin;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in </a:t>
            </a:r>
            <a:r>
              <a:rPr lang="en-US" altLang="zh-CN" sz="2400" dirty="0">
                <a:latin typeface="微软雅黑" panose="020B0503020204020204" pitchFamily="34" charset="-122"/>
                <a:ea typeface="微软雅黑" panose="020B0503020204020204" pitchFamily="34" charset="-122"/>
                <a:cs typeface="Times New Roman" pitchFamily="18" charset="0"/>
              </a:rPr>
              <a:t>Fig. (b), only after both P1 and P2 end, can P3 begin;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in </a:t>
            </a:r>
            <a:r>
              <a:rPr lang="en-US" altLang="zh-CN" sz="2400" dirty="0">
                <a:latin typeface="微软雅黑" panose="020B0503020204020204" pitchFamily="34" charset="-122"/>
                <a:ea typeface="微软雅黑" panose="020B0503020204020204" pitchFamily="34" charset="-122"/>
                <a:cs typeface="Times New Roman" pitchFamily="18" charset="0"/>
              </a:rPr>
              <a:t>Fig. (c), only after P1 ends, can both P2 and P3 begin</a:t>
            </a:r>
          </a:p>
          <a:p>
            <a:pPr marL="342900" lvl="1" indent="-342900" algn="l">
              <a:lnSpc>
                <a:spcPct val="13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Define </a:t>
            </a:r>
            <a:r>
              <a:rPr lang="en-US" altLang="zh-CN" sz="2400" dirty="0">
                <a:latin typeface="微软雅黑" panose="020B0503020204020204" pitchFamily="34" charset="-122"/>
                <a:ea typeface="微软雅黑" panose="020B0503020204020204" pitchFamily="34" charset="-122"/>
                <a:cs typeface="Times New Roman" pitchFamily="18" charset="0"/>
              </a:rPr>
              <a:t>semaphores, and synchronize the execution of P1, P2, and P3 by wait() and signal() on these semaphores.  Assuming the main bodies of P1, P2, and P3 are as </a:t>
            </a:r>
            <a:r>
              <a:rPr lang="en-US" altLang="zh-CN" sz="2400" dirty="0" smtClean="0">
                <a:latin typeface="微软雅黑" panose="020B0503020204020204" pitchFamily="34" charset="-122"/>
                <a:ea typeface="微软雅黑" panose="020B0503020204020204" pitchFamily="34" charset="-122"/>
                <a:cs typeface="Times New Roman" pitchFamily="18" charset="0"/>
              </a:rPr>
              <a:t>follows</a:t>
            </a:r>
          </a:p>
          <a:p>
            <a:pPr marL="571500" lvl="1" indent="-190500"/>
            <a:r>
              <a:rPr lang="en-US" altLang="zh-CN" sz="2400" b="1" dirty="0">
                <a:latin typeface="Times New Roman" pitchFamily="18" charset="0"/>
              </a:rPr>
              <a:t> </a:t>
            </a:r>
            <a:r>
              <a:rPr lang="en-US" altLang="zh-CN" sz="2400" b="1" dirty="0" smtClean="0">
                <a:latin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P1</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P2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P3</a:t>
            </a:r>
            <a:r>
              <a:rPr lang="en-US" altLang="zh-CN" sz="2400" dirty="0">
                <a:latin typeface="微软雅黑" panose="020B0503020204020204" pitchFamily="34" charset="-122"/>
                <a:ea typeface="微软雅黑" panose="020B0503020204020204" pitchFamily="34" charset="-122"/>
                <a:cs typeface="Times New Roman" pitchFamily="18" charset="0"/>
              </a:rPr>
              <a:t>:</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begin                  </a:t>
            </a:r>
            <a:r>
              <a:rPr lang="en-US" altLang="zh-CN" sz="2400" dirty="0" err="1">
                <a:latin typeface="微软雅黑" panose="020B0503020204020204" pitchFamily="34" charset="-122"/>
                <a:ea typeface="微软雅黑" panose="020B0503020204020204" pitchFamily="34" charset="-122"/>
                <a:cs typeface="Times New Roman" pitchFamily="18" charset="0"/>
              </a:rPr>
              <a:t>begin</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err="1">
                <a:latin typeface="微软雅黑" panose="020B0503020204020204" pitchFamily="34" charset="-122"/>
                <a:ea typeface="微软雅黑" panose="020B0503020204020204" pitchFamily="34" charset="-122"/>
                <a:cs typeface="Times New Roman" pitchFamily="18" charset="0"/>
              </a:rPr>
              <a:t>begin</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S1;                      S3;                          S5;</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S2;                      S4;                          S6;</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end                     </a:t>
            </a:r>
            <a:r>
              <a:rPr lang="en-US" altLang="zh-CN" sz="2400" dirty="0" err="1">
                <a:latin typeface="微软雅黑" panose="020B0503020204020204" pitchFamily="34" charset="-122"/>
                <a:ea typeface="微软雅黑" panose="020B0503020204020204" pitchFamily="34" charset="-122"/>
                <a:cs typeface="Times New Roman" pitchFamily="18" charset="0"/>
              </a:rPr>
              <a:t>end</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dirty="0" err="1" smtClean="0">
                <a:latin typeface="微软雅黑" panose="020B0503020204020204" pitchFamily="34" charset="-122"/>
                <a:ea typeface="微软雅黑" panose="020B0503020204020204" pitchFamily="34" charset="-122"/>
                <a:cs typeface="Times New Roman" pitchFamily="18" charset="0"/>
              </a:rPr>
              <a:t>end</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Tree>
    <p:extLst>
      <p:ext uri="{BB962C8B-B14F-4D97-AF65-F5344CB8AC3E}">
        <p14:creationId xmlns:p14="http://schemas.microsoft.com/office/powerpoint/2010/main" val="1553366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41427"/>
            <a:ext cx="11567656" cy="6833936"/>
          </a:xfrm>
        </p:spPr>
        <p:txBody>
          <a:bodyPr>
            <a:normAutofit lnSpcReduction="10000"/>
          </a:bodyPr>
          <a:lstStyle/>
          <a:p>
            <a:pPr marL="800100" lvl="1" indent="-342900" fontAlgn="base">
              <a:lnSpc>
                <a:spcPct val="120000"/>
              </a:lnSpc>
              <a:spcBef>
                <a:spcPts val="600"/>
              </a:spcBef>
              <a:spcAft>
                <a:spcPct val="0"/>
              </a:spcAft>
              <a:buClr>
                <a:srgbClr val="FF0000"/>
              </a:buClr>
              <a:buSzPct val="80000"/>
              <a:buFont typeface="Wingdings" pitchFamily="2" charset="2"/>
              <a:buChar char="n"/>
            </a:pPr>
            <a:r>
              <a:rPr lang="en-US" altLang="zh-CN" sz="2400" dirty="0" err="1">
                <a:latin typeface="微软雅黑" panose="020B0503020204020204" pitchFamily="34" charset="-122"/>
                <a:ea typeface="微软雅黑" panose="020B0503020204020204" pitchFamily="34" charset="-122"/>
                <a:cs typeface="Times New Roman" pitchFamily="18" charset="0"/>
              </a:rPr>
              <a:t>int</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err="1" smtClean="0">
                <a:latin typeface="微软雅黑" panose="020B0503020204020204" pitchFamily="34" charset="-122"/>
                <a:ea typeface="微软雅黑" panose="020B0503020204020204" pitchFamily="34" charset="-122"/>
                <a:cs typeface="Times New Roman" pitchFamily="18" charset="0"/>
              </a:rPr>
              <a:t>waitingN</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fontAlgn="base">
              <a:lnSpc>
                <a:spcPct val="120000"/>
              </a:lnSpc>
              <a:spcBef>
                <a:spcPts val="600"/>
              </a:spcBef>
              <a:spcAft>
                <a:spcPct val="0"/>
              </a:spcAft>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the </a:t>
            </a:r>
            <a:r>
              <a:rPr lang="en-US" altLang="zh-CN" sz="2400" dirty="0">
                <a:latin typeface="微软雅黑" panose="020B0503020204020204" pitchFamily="34" charset="-122"/>
                <a:ea typeface="微软雅黑" panose="020B0503020204020204" pitchFamily="34" charset="-122"/>
                <a:cs typeface="Times New Roman" pitchFamily="18" charset="0"/>
              </a:rPr>
              <a:t>number of waiting customers, a copy of semaphore customers</a:t>
            </a:r>
          </a:p>
          <a:p>
            <a:pPr marL="800100" lvl="1" indent="-342900" fontAlgn="base">
              <a:lnSpc>
                <a:spcPct val="12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binary semaphore  </a:t>
            </a:r>
            <a:r>
              <a:rPr lang="en-US" altLang="zh-CN" sz="2400" dirty="0" err="1">
                <a:latin typeface="微软雅黑" panose="020B0503020204020204" pitchFamily="34" charset="-122"/>
                <a:ea typeface="微软雅黑" panose="020B0503020204020204" pitchFamily="34" charset="-122"/>
                <a:cs typeface="Times New Roman" pitchFamily="18" charset="0"/>
              </a:rPr>
              <a:t>mutex</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a:r>
              <a:rPr lang="en-US" altLang="zh-CN" sz="2400" dirty="0">
                <a:latin typeface="微软雅黑" panose="020B0503020204020204" pitchFamily="34" charset="-122"/>
                <a:ea typeface="微软雅黑" panose="020B0503020204020204" pitchFamily="34" charset="-122"/>
              </a:rPr>
              <a:t>                     /*  mutual exclusion on  the variable waiting</a:t>
            </a:r>
          </a:p>
          <a:p>
            <a:pPr marL="342900" lvl="1" indent="-342900" fontAlgn="base">
              <a:lnSpc>
                <a:spcPct val="13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600" dirty="0">
                <a:latin typeface="微软雅黑" panose="020B0503020204020204" pitchFamily="34" charset="-122"/>
                <a:ea typeface="微软雅黑" panose="020B0503020204020204" pitchFamily="34" charset="-122"/>
              </a:rPr>
              <a:t>initially, customers=0, barber=0, </a:t>
            </a:r>
            <a:r>
              <a:rPr kumimoji="1" lang="en-US" altLang="zh-CN" sz="2600" dirty="0" err="1">
                <a:latin typeface="微软雅黑" panose="020B0503020204020204" pitchFamily="34" charset="-122"/>
                <a:ea typeface="微软雅黑" panose="020B0503020204020204" pitchFamily="34" charset="-122"/>
              </a:rPr>
              <a:t>mutex</a:t>
            </a:r>
            <a:r>
              <a:rPr kumimoji="1" lang="en-US" altLang="zh-CN" sz="2600" dirty="0">
                <a:latin typeface="微软雅黑" panose="020B0503020204020204" pitchFamily="34" charset="-122"/>
                <a:ea typeface="微软雅黑" panose="020B0503020204020204" pitchFamily="34" charset="-122"/>
              </a:rPr>
              <a:t>=1, waiting=0</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CHAIRS=N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椅子数目*</a:t>
            </a:r>
            <a:r>
              <a:rPr lang="en-US" altLang="zh-CN" sz="2400" dirty="0">
                <a:latin typeface="微软雅黑" panose="020B0503020204020204" pitchFamily="34" charset="-122"/>
                <a:ea typeface="微软雅黑" panose="020B0503020204020204" pitchFamily="34" charset="-122"/>
              </a:rPr>
              <a:t>/</a:t>
            </a:r>
          </a:p>
          <a:p>
            <a:pPr marL="342900" lvl="1" indent="-342900" fontAlgn="base">
              <a:lnSpc>
                <a:spcPct val="13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kumimoji="1" lang="en-US" altLang="zh-CN" sz="2600" dirty="0">
                <a:latin typeface="微软雅黑" panose="020B0503020204020204" pitchFamily="34" charset="-122"/>
                <a:ea typeface="微软雅黑" panose="020B0503020204020204" pitchFamily="34" charset="-122"/>
              </a:rPr>
              <a:t>Void Barber(void) {</a:t>
            </a:r>
          </a:p>
          <a:p>
            <a:pPr marL="609600" indent="-609600"/>
            <a:r>
              <a:rPr lang="en-US" altLang="zh-CN" sz="2400" dirty="0">
                <a:latin typeface="微软雅黑" panose="020B0503020204020204" pitchFamily="34" charset="-122"/>
                <a:ea typeface="微软雅黑" panose="020B0503020204020204" pitchFamily="34" charset="-122"/>
              </a:rPr>
              <a:t>    while (true)  {</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wait(customers)</a:t>
            </a:r>
            <a:r>
              <a:rPr lang="en-US" altLang="zh-CN" sz="2400" dirty="0">
                <a:solidFill>
                  <a:schemeClr val="hlink"/>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如果无等待顾客，则睡觉*</a:t>
            </a:r>
            <a:r>
              <a:rPr lang="en-US" altLang="zh-CN" sz="2400" dirty="0">
                <a:latin typeface="微软雅黑" panose="020B0503020204020204" pitchFamily="34" charset="-122"/>
                <a:ea typeface="微软雅黑" panose="020B0503020204020204" pitchFamily="34" charset="-122"/>
              </a:rPr>
              <a:t>/</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wait(</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服务顾客，将等待顾客数减</a:t>
            </a:r>
            <a:r>
              <a:rPr lang="en-US" altLang="zh-CN" sz="2400" dirty="0">
                <a:latin typeface="微软雅黑" panose="020B0503020204020204" pitchFamily="34" charset="-122"/>
                <a:ea typeface="微软雅黑" panose="020B0503020204020204" pitchFamily="34" charset="-122"/>
              </a:rPr>
              <a:t>1</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err="1" smtClean="0">
                <a:solidFill>
                  <a:srgbClr val="C00000"/>
                </a:solidFill>
                <a:latin typeface="微软雅黑" panose="020B0503020204020204" pitchFamily="34" charset="-122"/>
                <a:ea typeface="微软雅黑" panose="020B0503020204020204" pitchFamily="34" charset="-122"/>
              </a:rPr>
              <a:t>waitingN</a:t>
            </a:r>
            <a:r>
              <a:rPr lang="en-US" altLang="zh-CN" sz="2400" dirty="0" smtClean="0">
                <a:solidFill>
                  <a:srgbClr val="C00000"/>
                </a:solidFill>
                <a:latin typeface="微软雅黑" panose="020B0503020204020204" pitchFamily="34" charset="-122"/>
                <a:ea typeface="微软雅黑" panose="020B0503020204020204" pitchFamily="34" charset="-122"/>
              </a:rPr>
              <a:t>:=waitingN-1</a:t>
            </a:r>
            <a:r>
              <a:rPr lang="en-US" altLang="zh-CN" sz="2400" dirty="0">
                <a:latin typeface="微软雅黑" panose="020B0503020204020204" pitchFamily="34" charset="-122"/>
                <a:ea typeface="微软雅黑" panose="020B0503020204020204" pitchFamily="34" charset="-122"/>
              </a:rPr>
              <a:t>;</a:t>
            </a:r>
          </a:p>
          <a:p>
            <a:pPr marL="609600" indent="-609600"/>
            <a:r>
              <a:rPr lang="en-US" altLang="zh-CN" sz="2400" dirty="0">
                <a:solidFill>
                  <a:schemeClr val="tx1"/>
                </a:solidFill>
                <a:latin typeface="微软雅黑" panose="020B0503020204020204" pitchFamily="34" charset="-122"/>
                <a:ea typeface="微软雅黑" panose="020B0503020204020204" pitchFamily="34" charset="-122"/>
              </a:rPr>
              <a:t>             signal(</a:t>
            </a:r>
            <a:r>
              <a:rPr lang="en-US" altLang="zh-CN" sz="2400" dirty="0" err="1">
                <a:solidFill>
                  <a:schemeClr val="tx1"/>
                </a:solidFill>
                <a:latin typeface="微软雅黑" panose="020B0503020204020204" pitchFamily="34" charset="-122"/>
                <a:ea typeface="微软雅黑" panose="020B0503020204020204" pitchFamily="34" charset="-122"/>
              </a:rPr>
              <a:t>mutex</a:t>
            </a:r>
            <a:r>
              <a:rPr lang="en-US" altLang="zh-CN" sz="2400" dirty="0">
                <a:solidFill>
                  <a:schemeClr val="tx1"/>
                </a:solidFill>
                <a:latin typeface="微软雅黑" panose="020B0503020204020204" pitchFamily="34" charset="-122"/>
                <a:ea typeface="微软雅黑" panose="020B0503020204020204" pitchFamily="34" charset="-122"/>
              </a:rPr>
              <a:t>); </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signal(barber)</a:t>
            </a:r>
            <a:r>
              <a:rPr lang="en-US" altLang="zh-CN" sz="2400" dirty="0">
                <a:solidFill>
                  <a:srgbClr val="996633"/>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理发师召唤</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个等待顾客，开始理发</a:t>
            </a:r>
            <a:endParaRPr lang="en-US" altLang="zh-CN" sz="2400" dirty="0">
              <a:latin typeface="微软雅黑" panose="020B0503020204020204" pitchFamily="34" charset="-122"/>
              <a:ea typeface="微软雅黑" panose="020B0503020204020204" pitchFamily="34" charset="-122"/>
            </a:endParaRPr>
          </a:p>
          <a:p>
            <a:pPr marL="609600" indent="-609600"/>
            <a:r>
              <a:rPr lang="en-US" altLang="zh-CN" sz="2400" dirty="0">
                <a:latin typeface="微软雅黑" panose="020B0503020204020204" pitchFamily="34" charset="-122"/>
                <a:ea typeface="微软雅黑" panose="020B0503020204020204" pitchFamily="34" charset="-122"/>
              </a:rPr>
              <a:t>             cut-hair()     }</a:t>
            </a:r>
          </a:p>
          <a:p>
            <a:pPr marL="609600" indent="-609600"/>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60</a:t>
            </a:fld>
            <a:endParaRPr kumimoji="1" lang="zh-CN" altLang="en-US" dirty="0"/>
          </a:p>
        </p:txBody>
      </p:sp>
      <p:sp>
        <p:nvSpPr>
          <p:cNvPr id="7" name="Text Box 8"/>
          <p:cNvSpPr txBox="1">
            <a:spLocks noChangeArrowheads="1"/>
          </p:cNvSpPr>
          <p:nvPr/>
        </p:nvSpPr>
        <p:spPr bwMode="auto">
          <a:xfrm>
            <a:off x="3707904" y="6225647"/>
            <a:ext cx="7380399" cy="400110"/>
          </a:xfrm>
          <a:prstGeom prst="rect">
            <a:avLst/>
          </a:prstGeom>
          <a:solidFill>
            <a:srgbClr val="FFFF00"/>
          </a:solidFill>
          <a:ln>
            <a:noFill/>
          </a:ln>
          <a:effectLst/>
          <a:extLst/>
        </p:spPr>
        <p:txBody>
          <a:bodyPr wrap="square">
            <a:spAutoFit/>
          </a:bodyPr>
          <a:lstStyle>
            <a:lvl1pPr marL="457200" indent="-457200"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000" b="1" i="1"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barber</a:t>
            </a:r>
            <a:r>
              <a:rPr lang="zh-CN" altLang="en-US" sz="2000" dirty="0">
                <a:latin typeface="微软雅黑" panose="020B0503020204020204" pitchFamily="34" charset="-122"/>
                <a:ea typeface="微软雅黑" panose="020B0503020204020204" pitchFamily="34" charset="-122"/>
              </a:rPr>
              <a:t>工作前提：有等待顾客，</a:t>
            </a:r>
            <a:r>
              <a:rPr lang="en-US" altLang="zh-CN" sz="2000" dirty="0">
                <a:solidFill>
                  <a:srgbClr val="FF0000"/>
                </a:solidFill>
                <a:latin typeface="微软雅黑" panose="020B0503020204020204" pitchFamily="34" charset="-122"/>
                <a:ea typeface="微软雅黑" panose="020B0503020204020204" pitchFamily="34" charset="-122"/>
              </a:rPr>
              <a:t>wait(customers)</a:t>
            </a:r>
          </a:p>
        </p:txBody>
      </p:sp>
      <p:sp>
        <p:nvSpPr>
          <p:cNvPr id="8" name="TextBox 7"/>
          <p:cNvSpPr txBox="1"/>
          <p:nvPr/>
        </p:nvSpPr>
        <p:spPr>
          <a:xfrm>
            <a:off x="6061692" y="2396691"/>
            <a:ext cx="6130308" cy="1015663"/>
          </a:xfrm>
          <a:prstGeom prst="rect">
            <a:avLst/>
          </a:prstGeom>
          <a:solidFill>
            <a:schemeClr val="bg1">
              <a:lumMod val="95000"/>
            </a:schemeClr>
          </a:solid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customer</a:t>
            </a:r>
            <a:r>
              <a:rPr lang="zh-CN" altLang="en-US" sz="2000" dirty="0" smtClean="0">
                <a:latin typeface="微软雅黑" panose="020B0503020204020204" pitchFamily="34" charset="-122"/>
                <a:ea typeface="微软雅黑" panose="020B0503020204020204" pitchFamily="34" charset="-122"/>
              </a:rPr>
              <a:t>表示顾客总数，但无法与椅子总数</a:t>
            </a:r>
            <a:r>
              <a:rPr lang="en-US" altLang="zh-CN" sz="2000" dirty="0">
                <a:solidFill>
                  <a:srgbClr val="FF0000"/>
                </a:solidFill>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进行比较，引入</a:t>
            </a:r>
            <a:r>
              <a:rPr lang="en-US" altLang="zh-CN" sz="2000" dirty="0" smtClean="0">
                <a:latin typeface="微软雅黑" panose="020B0503020204020204" pitchFamily="34" charset="-122"/>
                <a:ea typeface="微软雅黑" panose="020B0503020204020204" pitchFamily="34" charset="-122"/>
              </a:rPr>
              <a:t>1) </a:t>
            </a:r>
            <a:r>
              <a:rPr lang="en-US" altLang="zh-CN" sz="2000" dirty="0" err="1" smtClean="0">
                <a:latin typeface="微软雅黑" panose="020B0503020204020204" pitchFamily="34" charset="-122"/>
                <a:ea typeface="微软雅黑" panose="020B0503020204020204" pitchFamily="34" charset="-122"/>
              </a:rPr>
              <a:t>waitingN</a:t>
            </a:r>
            <a:r>
              <a:rPr lang="zh-CN" altLang="en-US" sz="2000" dirty="0" smtClean="0">
                <a:latin typeface="微软雅黑" panose="020B0503020204020204" pitchFamily="34" charset="-122"/>
                <a:ea typeface="微软雅黑" panose="020B0503020204020204" pitchFamily="34" charset="-122"/>
              </a:rPr>
              <a:t>作为</a:t>
            </a:r>
            <a:r>
              <a:rPr lang="en-US" altLang="zh-CN" sz="2000" dirty="0" smtClean="0">
                <a:latin typeface="微软雅黑" panose="020B0503020204020204" pitchFamily="34" charset="-122"/>
                <a:ea typeface="微软雅黑" panose="020B0503020204020204" pitchFamily="34" charset="-122"/>
              </a:rPr>
              <a:t>customer</a:t>
            </a:r>
            <a:r>
              <a:rPr lang="zh-CN" altLang="en-US" sz="2000" dirty="0" smtClean="0">
                <a:latin typeface="微软雅黑" panose="020B0503020204020204" pitchFamily="34" charset="-122"/>
                <a:ea typeface="微软雅黑" panose="020B0503020204020204" pitchFamily="34" charset="-122"/>
              </a:rPr>
              <a:t>的</a:t>
            </a:r>
            <a:r>
              <a:rPr lang="en-US" altLang="zh-CN" sz="2000" dirty="0" smtClean="0">
                <a:latin typeface="微软雅黑" panose="020B0503020204020204" pitchFamily="34" charset="-122"/>
                <a:ea typeface="微软雅黑" panose="020B0503020204020204" pitchFamily="34" charset="-122"/>
              </a:rPr>
              <a:t>copy, </a:t>
            </a: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2) </a:t>
            </a:r>
            <a:r>
              <a:rPr lang="en-US" altLang="zh-CN" sz="2000" dirty="0" err="1" smtClean="0">
                <a:latin typeface="微软雅黑" panose="020B0503020204020204" pitchFamily="34" charset="-122"/>
                <a:ea typeface="微软雅黑" panose="020B0503020204020204" pitchFamily="34" charset="-122"/>
              </a:rPr>
              <a:t>mutex</a:t>
            </a:r>
            <a:r>
              <a:rPr lang="zh-CN" altLang="en-US" sz="2000" dirty="0" smtClean="0">
                <a:latin typeface="微软雅黑" panose="020B0503020204020204" pitchFamily="34" charset="-122"/>
                <a:ea typeface="微软雅黑" panose="020B0503020204020204" pitchFamily="34" charset="-122"/>
              </a:rPr>
              <a:t>控制互斥访问</a:t>
            </a:r>
            <a:r>
              <a:rPr lang="en-US" altLang="zh-CN" sz="2000" dirty="0" err="1" smtClean="0">
                <a:latin typeface="微软雅黑" panose="020B0503020204020204" pitchFamily="34" charset="-122"/>
                <a:ea typeface="微软雅黑" panose="020B0503020204020204" pitchFamily="34" charset="-122"/>
              </a:rPr>
              <a:t>waitingN</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9082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61</a:t>
            </a:fld>
            <a:endParaRPr kumimoji="1" lang="zh-CN" altLang="en-US" dirty="0"/>
          </a:p>
        </p:txBody>
      </p:sp>
      <p:sp>
        <p:nvSpPr>
          <p:cNvPr id="7" name="Rectangle 3"/>
          <p:cNvSpPr txBox="1">
            <a:spLocks noChangeArrowheads="1"/>
          </p:cNvSpPr>
          <p:nvPr/>
        </p:nvSpPr>
        <p:spPr>
          <a:xfrm>
            <a:off x="365672" y="245302"/>
            <a:ext cx="11460656" cy="6322284"/>
          </a:xfrm>
          <a:prstGeom prst="rect">
            <a:avLst/>
          </a:prstGeom>
        </p:spPr>
        <p:txBody>
          <a:bodyPr vert="horz" lIns="91440" tIns="45720" rIns="91440" bIns="45720" rtlCol="0">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100" indent="-292100">
              <a:lnSpc>
                <a:spcPct val="85000"/>
              </a:lnSpc>
            </a:pPr>
            <a:r>
              <a:rPr lang="en-US" altLang="zh-CN" sz="2400" dirty="0" smtClean="0">
                <a:latin typeface="微软雅黑" panose="020B0503020204020204" pitchFamily="34" charset="-122"/>
                <a:ea typeface="微软雅黑" panose="020B0503020204020204" pitchFamily="34" charset="-122"/>
              </a:rPr>
              <a:t>Void Customers(void) </a:t>
            </a:r>
          </a:p>
          <a:p>
            <a:pPr>
              <a:lnSpc>
                <a:spcPct val="85000"/>
              </a:lnSpc>
            </a:pPr>
            <a:r>
              <a:rPr lang="en-US" altLang="zh-CN" sz="2400" dirty="0" smtClean="0">
                <a:latin typeface="微软雅黑" panose="020B0503020204020204" pitchFamily="34" charset="-122"/>
                <a:ea typeface="微软雅黑" panose="020B0503020204020204" pitchFamily="34" charset="-122"/>
              </a:rPr>
              <a:t>   {</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wait(</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a:t>
            </a:r>
            <a:r>
              <a:rPr lang="en-US" altLang="zh-CN" sz="2400" dirty="0" smtClean="0">
                <a:solidFill>
                  <a:schemeClr val="folHlink"/>
                </a:solidFill>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if  (</a:t>
            </a:r>
            <a:r>
              <a:rPr lang="en-US" altLang="zh-CN" sz="2400" dirty="0" err="1" smtClean="0">
                <a:latin typeface="微软雅黑" panose="020B0503020204020204" pitchFamily="34" charset="-122"/>
                <a:ea typeface="微软雅黑" panose="020B0503020204020204" pitchFamily="34" charset="-122"/>
              </a:rPr>
              <a:t>waitingN</a:t>
            </a:r>
            <a:r>
              <a:rPr lang="en-US" altLang="zh-CN" sz="2400" dirty="0" smtClean="0">
                <a:latin typeface="微软雅黑" panose="020B0503020204020204" pitchFamily="34" charset="-122"/>
                <a:ea typeface="微软雅黑" panose="020B0503020204020204" pitchFamily="34" charset="-122"/>
              </a:rPr>
              <a:t> &lt; CHAIRS) {     /*</a:t>
            </a:r>
            <a:r>
              <a:rPr lang="zh-CN" altLang="en-US" sz="2400" dirty="0" smtClean="0">
                <a:latin typeface="微软雅黑" panose="020B0503020204020204" pitchFamily="34" charset="-122"/>
                <a:ea typeface="微软雅黑" panose="020B0503020204020204" pitchFamily="34" charset="-122"/>
              </a:rPr>
              <a:t>判断是否有空椅子，等待</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waitingN</a:t>
            </a:r>
            <a:r>
              <a:rPr lang="en-US" altLang="zh-CN" sz="2400" dirty="0" smtClean="0">
                <a:latin typeface="微软雅黑" panose="020B0503020204020204" pitchFamily="34" charset="-122"/>
                <a:ea typeface="微软雅黑" panose="020B0503020204020204" pitchFamily="34" charset="-122"/>
              </a:rPr>
              <a:t>:= waitingN+1; </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signal(customers)</a:t>
            </a:r>
            <a:r>
              <a:rPr lang="en-US" altLang="zh-CN" sz="2400" b="1" i="1" dirty="0" smtClean="0">
                <a:solidFill>
                  <a:schemeClr val="hlink"/>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通知理发师，有等待顾客*</a:t>
            </a:r>
            <a:r>
              <a:rPr lang="en-US" altLang="zh-CN" sz="2400" dirty="0" smtClean="0">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solidFill>
                  <a:schemeClr val="tx1"/>
                </a:solidFill>
                <a:latin typeface="微软雅黑" panose="020B0503020204020204" pitchFamily="34" charset="-122"/>
                <a:ea typeface="微软雅黑" panose="020B0503020204020204" pitchFamily="34" charset="-122"/>
              </a:rPr>
              <a:t>                 signal(</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wait(barber);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请求理发师为自己服务*</a:t>
            </a:r>
            <a:r>
              <a:rPr lang="en-US" altLang="zh-CN" sz="2400" dirty="0" smtClean="0">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get-hair()    </a:t>
            </a:r>
          </a:p>
          <a:p>
            <a:pPr marL="292100" indent="-292100">
              <a:lnSpc>
                <a:spcPct val="85000"/>
              </a:lnSpc>
            </a:pPr>
            <a:r>
              <a:rPr lang="en-US" altLang="zh-CN" sz="2400" dirty="0" smtClean="0">
                <a:latin typeface="微软雅黑" panose="020B0503020204020204" pitchFamily="34" charset="-122"/>
                <a:ea typeface="微软雅黑" panose="020B0503020204020204" pitchFamily="34" charset="-122"/>
              </a:rPr>
              <a:t>            }  </a:t>
            </a:r>
          </a:p>
          <a:p>
            <a:pPr marL="292100" indent="-292100">
              <a:lnSpc>
                <a:spcPct val="85000"/>
              </a:lnSpc>
            </a:pPr>
            <a:r>
              <a:rPr lang="en-US" altLang="zh-CN" sz="2400" dirty="0" smtClean="0">
                <a:latin typeface="微软雅黑" panose="020B0503020204020204" pitchFamily="34" charset="-122"/>
                <a:ea typeface="微软雅黑" panose="020B0503020204020204" pitchFamily="34" charset="-122"/>
              </a:rPr>
              <a:t>            else  /*</a:t>
            </a:r>
            <a:r>
              <a:rPr lang="zh-CN" altLang="en-US" sz="2400" dirty="0" smtClean="0">
                <a:latin typeface="微软雅黑" panose="020B0503020204020204" pitchFamily="34" charset="-122"/>
                <a:ea typeface="微软雅黑" panose="020B0503020204020204" pitchFamily="34" charset="-122"/>
              </a:rPr>
              <a:t>如果客满无空椅子，离开</a:t>
            </a:r>
            <a:endParaRPr lang="en-US" altLang="zh-CN" sz="2400" dirty="0" smtClean="0">
              <a:latin typeface="微软雅黑" panose="020B0503020204020204" pitchFamily="34" charset="-122"/>
              <a:ea typeface="微软雅黑" panose="020B0503020204020204" pitchFamily="34" charset="-122"/>
            </a:endParaRP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 </a:t>
            </a:r>
            <a:r>
              <a:rPr lang="en-US" altLang="zh-CN" sz="2400" dirty="0" smtClean="0">
                <a:solidFill>
                  <a:schemeClr val="tx1"/>
                </a:solidFill>
                <a:latin typeface="微软雅黑" panose="020B0503020204020204" pitchFamily="34" charset="-122"/>
                <a:ea typeface="微软雅黑" panose="020B0503020204020204" pitchFamily="34" charset="-122"/>
              </a:rPr>
              <a:t>signal(</a:t>
            </a:r>
            <a:r>
              <a:rPr lang="en-US" altLang="zh-CN" sz="2400" dirty="0" err="1" smtClean="0">
                <a:solidFill>
                  <a:schemeClr val="tx1"/>
                </a:solidFill>
                <a:latin typeface="微软雅黑" panose="020B0503020204020204" pitchFamily="34" charset="-122"/>
                <a:ea typeface="微软雅黑" panose="020B0503020204020204" pitchFamily="34" charset="-122"/>
              </a:rPr>
              <a:t>mutex</a:t>
            </a:r>
            <a:r>
              <a:rPr lang="en-US" altLang="zh-CN" sz="2400" dirty="0" smtClean="0">
                <a:solidFill>
                  <a:schemeClr val="tx1"/>
                </a:solidFill>
                <a:latin typeface="微软雅黑" panose="020B0503020204020204" pitchFamily="34" charset="-122"/>
                <a:ea typeface="微软雅黑" panose="020B0503020204020204" pitchFamily="34" charset="-122"/>
              </a:rPr>
              <a:t>)</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       </a:t>
            </a:r>
          </a:p>
          <a:p>
            <a:pPr marL="292100" indent="-292100">
              <a:lnSpc>
                <a:spcPct val="85000"/>
              </a:lnSpc>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    </a:t>
            </a:r>
            <a:endParaRPr lang="zh-CN" altLang="en-US" sz="2400" dirty="0" smtClean="0">
              <a:solidFill>
                <a:schemeClr val="hlink"/>
              </a:solidFill>
              <a:latin typeface="微软雅黑" panose="020B0503020204020204" pitchFamily="34" charset="-122"/>
              <a:ea typeface="微软雅黑" panose="020B0503020204020204" pitchFamily="34" charset="-122"/>
            </a:endParaRPr>
          </a:p>
        </p:txBody>
      </p:sp>
      <p:sp>
        <p:nvSpPr>
          <p:cNvPr id="8" name="Text Box 8"/>
          <p:cNvSpPr txBox="1">
            <a:spLocks noChangeArrowheads="1"/>
          </p:cNvSpPr>
          <p:nvPr/>
        </p:nvSpPr>
        <p:spPr bwMode="auto">
          <a:xfrm>
            <a:off x="6756400" y="4794250"/>
            <a:ext cx="5435600" cy="1569660"/>
          </a:xfrm>
          <a:prstGeom prst="rect">
            <a:avLst/>
          </a:prstGeom>
          <a:solidFill>
            <a:srgbClr val="FFFF00"/>
          </a:solidFill>
          <a:ln>
            <a:noFill/>
          </a:ln>
          <a:effectLst/>
          <a:extLst/>
        </p:spPr>
        <p:txBody>
          <a:bodyPr>
            <a:spAutoFit/>
          </a:bodyPr>
          <a:lstStyle>
            <a:lvl1pPr marL="457200" indent="-457200"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400" b="1" dirty="0">
                <a:latin typeface="微软雅黑" panose="020B0503020204020204" pitchFamily="34" charset="-122"/>
                <a:ea typeface="微软雅黑" panose="020B0503020204020204" pitchFamily="34" charset="-122"/>
              </a:rPr>
              <a:t>顾客</a:t>
            </a:r>
            <a:r>
              <a:rPr lang="zh-CN" altLang="en-US" sz="2400" dirty="0">
                <a:latin typeface="微软雅黑" panose="020B0503020204020204" pitchFamily="34" charset="-122"/>
                <a:ea typeface="微软雅黑" panose="020B0503020204020204" pitchFamily="34" charset="-122"/>
              </a:rPr>
              <a:t>被服务前提：</a:t>
            </a:r>
          </a:p>
          <a:p>
            <a:pPr marL="0" indent="0" eaLnBrk="1" hangingPunct="1"/>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有空</a:t>
            </a:r>
            <a:r>
              <a:rPr lang="zh-CN" altLang="en-US" sz="2400" dirty="0">
                <a:latin typeface="微软雅黑" panose="020B0503020204020204" pitchFamily="34" charset="-122"/>
                <a:ea typeface="微软雅黑" panose="020B0503020204020204" pitchFamily="34" charset="-122"/>
              </a:rPr>
              <a:t>椅子，可以等待，</a:t>
            </a:r>
            <a:r>
              <a:rPr lang="en-US" altLang="zh-CN" sz="2400" dirty="0" err="1" smtClean="0">
                <a:latin typeface="微软雅黑" panose="020B0503020204020204" pitchFamily="34" charset="-122"/>
                <a:ea typeface="微软雅黑" panose="020B0503020204020204" pitchFamily="34" charset="-122"/>
              </a:rPr>
              <a:t>waitingN</a:t>
            </a:r>
            <a:r>
              <a:rPr lang="en-US" altLang="zh-CN" sz="2400" dirty="0" smtClean="0">
                <a:latin typeface="微软雅黑" panose="020B0503020204020204" pitchFamily="34" charset="-122"/>
                <a:ea typeface="微软雅黑" panose="020B0503020204020204" pitchFamily="34" charset="-122"/>
              </a:rPr>
              <a:t>&lt;CHAIRS</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0" indent="0" eaLnBrk="1" hangingPunct="1"/>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被</a:t>
            </a:r>
            <a:r>
              <a:rPr lang="zh-CN" altLang="en-US" sz="2400" dirty="0">
                <a:latin typeface="微软雅黑" panose="020B0503020204020204" pitchFamily="34" charset="-122"/>
                <a:ea typeface="微软雅黑" panose="020B0503020204020204" pitchFamily="34" charset="-122"/>
              </a:rPr>
              <a:t>理发师召唤</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wait(barber)</a:t>
            </a:r>
          </a:p>
        </p:txBody>
      </p:sp>
    </p:spTree>
    <p:extLst>
      <p:ext uri="{BB962C8B-B14F-4D97-AF65-F5344CB8AC3E}">
        <p14:creationId xmlns:p14="http://schemas.microsoft.com/office/powerpoint/2010/main" val="2602242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pPr lvl="1" algn="ctr"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14</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串行</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竞争多种临界资源</a:t>
            </a:r>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62</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192" y="3045897"/>
            <a:ext cx="7747615" cy="336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3474" y="1106905"/>
            <a:ext cx="11573725" cy="1938992"/>
          </a:xfrm>
          <a:prstGeom prst="rect">
            <a:avLst/>
          </a:prstGeom>
          <a:noFill/>
        </p:spPr>
        <p:txBody>
          <a:bodyPr wrap="square" rtlCol="0">
            <a:spAutoFit/>
          </a:bodyPr>
          <a:lstStyle/>
          <a:p>
            <a:pPr marL="342900" lvl="1" indent="-342900" algn="just"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例</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南开大学</a:t>
            </a:r>
            <a:r>
              <a:rPr lang="zh-CN" altLang="zh-CN" sz="2400" dirty="0">
                <a:latin typeface="微软雅黑" panose="020B0503020204020204" pitchFamily="34" charset="-122"/>
                <a:ea typeface="微软雅黑" panose="020B0503020204020204" pitchFamily="34" charset="-122"/>
              </a:rPr>
              <a:t>和天津大学之间有－条弯曲的小路，其中从</a:t>
            </a:r>
            <a:r>
              <a:rPr lang="en-US" altLang="zh-CN" sz="2400" dirty="0">
                <a:solidFill>
                  <a:srgbClr val="FF0000"/>
                </a:solidFill>
                <a:latin typeface="微软雅黑" panose="020B0503020204020204" pitchFamily="34" charset="-122"/>
                <a:ea typeface="微软雅黑" panose="020B0503020204020204" pitchFamily="34" charset="-122"/>
              </a:rPr>
              <a:t>S</a:t>
            </a:r>
            <a:r>
              <a:rPr lang="zh-CN" altLang="zh-CN" sz="2400" dirty="0">
                <a:solidFill>
                  <a:srgbClr val="FF0000"/>
                </a:solidFill>
                <a:latin typeface="微软雅黑" panose="020B0503020204020204" pitchFamily="34" charset="-122"/>
                <a:ea typeface="微软雅黑" panose="020B0503020204020204" pitchFamily="34" charset="-122"/>
              </a:rPr>
              <a:t>到</a:t>
            </a:r>
            <a:r>
              <a:rPr lang="en-US" altLang="zh-CN" sz="2400" dirty="0" smtClean="0">
                <a:solidFill>
                  <a:srgbClr val="FF0000"/>
                </a:solidFill>
                <a:latin typeface="微软雅黑" panose="020B0503020204020204" pitchFamily="34" charset="-122"/>
                <a:ea typeface="微软雅黑" panose="020B0503020204020204" pitchFamily="34" charset="-122"/>
              </a:rPr>
              <a:t>T</a:t>
            </a:r>
            <a:r>
              <a:rPr lang="zh-CN" altLang="en-US" sz="2400" dirty="0" smtClean="0">
                <a:solidFill>
                  <a:srgbClr val="FF0000"/>
                </a:solidFill>
                <a:latin typeface="微软雅黑" panose="020B0503020204020204" pitchFamily="34" charset="-122"/>
                <a:ea typeface="微软雅黑" panose="020B0503020204020204" pitchFamily="34" charset="-122"/>
              </a:rPr>
              <a:t>一</a:t>
            </a:r>
            <a:r>
              <a:rPr lang="zh-CN" altLang="zh-CN" sz="2400" dirty="0" smtClean="0">
                <a:solidFill>
                  <a:srgbClr val="FF0000"/>
                </a:solidFill>
                <a:latin typeface="微软雅黑" panose="020B0503020204020204" pitchFamily="34" charset="-122"/>
                <a:ea typeface="微软雅黑" panose="020B0503020204020204" pitchFamily="34" charset="-122"/>
              </a:rPr>
              <a:t>段路</a:t>
            </a:r>
            <a:r>
              <a:rPr lang="zh-CN" altLang="zh-CN" sz="2400" dirty="0">
                <a:solidFill>
                  <a:srgbClr val="FF0000"/>
                </a:solidFill>
                <a:latin typeface="微软雅黑" panose="020B0503020204020204" pitchFamily="34" charset="-122"/>
                <a:ea typeface="微软雅黑" panose="020B0503020204020204" pitchFamily="34" charset="-122"/>
              </a:rPr>
              <a:t>每次只</a:t>
            </a:r>
            <a:r>
              <a:rPr lang="zh-CN" altLang="zh-CN" sz="2400" dirty="0" smtClean="0">
                <a:solidFill>
                  <a:srgbClr val="FF0000"/>
                </a:solidFill>
                <a:latin typeface="微软雅黑" panose="020B0503020204020204" pitchFamily="34" charset="-122"/>
                <a:ea typeface="微软雅黑" panose="020B0503020204020204" pitchFamily="34" charset="-122"/>
              </a:rPr>
              <a:t>允许</a:t>
            </a:r>
            <a:r>
              <a:rPr lang="zh-CN" altLang="en-US" sz="2400" dirty="0">
                <a:solidFill>
                  <a:srgbClr val="FF0000"/>
                </a:solidFill>
                <a:latin typeface="微软雅黑" panose="020B0503020204020204" pitchFamily="34" charset="-122"/>
                <a:ea typeface="微软雅黑" panose="020B0503020204020204" pitchFamily="34" charset="-122"/>
              </a:rPr>
              <a:t>一</a:t>
            </a:r>
            <a:r>
              <a:rPr lang="zh-CN" altLang="zh-CN" sz="2400" dirty="0" smtClean="0">
                <a:solidFill>
                  <a:srgbClr val="FF0000"/>
                </a:solidFill>
                <a:latin typeface="微软雅黑" panose="020B0503020204020204" pitchFamily="34" charset="-122"/>
                <a:ea typeface="微软雅黑" panose="020B0503020204020204" pitchFamily="34" charset="-122"/>
              </a:rPr>
              <a:t>辆</a:t>
            </a:r>
            <a:r>
              <a:rPr lang="zh-CN" altLang="zh-CN" sz="2400" dirty="0">
                <a:solidFill>
                  <a:srgbClr val="FF0000"/>
                </a:solidFill>
                <a:latin typeface="微软雅黑" panose="020B0503020204020204" pitchFamily="34" charset="-122"/>
                <a:ea typeface="微软雅黑" panose="020B0503020204020204" pitchFamily="34" charset="-122"/>
              </a:rPr>
              <a:t>自行车</a:t>
            </a:r>
            <a:r>
              <a:rPr lang="zh-CN" altLang="zh-CN" sz="2400" dirty="0" smtClean="0">
                <a:solidFill>
                  <a:srgbClr val="FF0000"/>
                </a:solidFill>
                <a:latin typeface="微软雅黑" panose="020B0503020204020204" pitchFamily="34" charset="-122"/>
                <a:ea typeface="微软雅黑" panose="020B0503020204020204" pitchFamily="34" charset="-122"/>
              </a:rPr>
              <a:t>通过</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solidFill>
                  <a:srgbClr val="0070C0"/>
                </a:solidFill>
                <a:latin typeface="微软雅黑" panose="020B0503020204020204" pitchFamily="34" charset="-122"/>
                <a:ea typeface="微软雅黑" panose="020B0503020204020204" pitchFamily="34" charset="-122"/>
              </a:rPr>
              <a:t>不属于过桥问题！</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但中间</a:t>
            </a:r>
            <a:r>
              <a:rPr lang="zh-CN" altLang="zh-CN" sz="2400" dirty="0" smtClean="0">
                <a:latin typeface="微软雅黑" panose="020B0503020204020204" pitchFamily="34" charset="-122"/>
                <a:ea typeface="微软雅黑" panose="020B0503020204020204" pitchFamily="34" charset="-122"/>
              </a:rPr>
              <a:t>有</a:t>
            </a:r>
            <a:r>
              <a:rPr lang="zh-CN" altLang="en-US" sz="2400" dirty="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个</a:t>
            </a:r>
            <a:r>
              <a:rPr lang="zh-CN" altLang="zh-CN" sz="2400" dirty="0">
                <a:latin typeface="微软雅黑" panose="020B0503020204020204" pitchFamily="34" charset="-122"/>
                <a:ea typeface="微软雅黑" panose="020B0503020204020204" pitchFamily="34" charset="-122"/>
              </a:rPr>
              <a:t>小的“安全岛”</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同时允许两辆自行车停留</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，可供两辆自行车已从两端进人小路情况下错车使用，如图</a:t>
            </a:r>
            <a:r>
              <a:rPr lang="en-US" altLang="zh-CN" sz="2400" dirty="0">
                <a:latin typeface="微软雅黑" panose="020B0503020204020204" pitchFamily="34" charset="-122"/>
                <a:ea typeface="微软雅黑" panose="020B0503020204020204" pitchFamily="34" charset="-122"/>
              </a:rPr>
              <a:t>4.3</a:t>
            </a:r>
            <a:r>
              <a:rPr lang="zh-CN" altLang="zh-CN" sz="2400" dirty="0">
                <a:latin typeface="微软雅黑" panose="020B0503020204020204" pitchFamily="34" charset="-122"/>
                <a:ea typeface="微软雅黑" panose="020B0503020204020204" pitchFamily="34" charset="-122"/>
              </a:rPr>
              <a:t>所示。试</a:t>
            </a:r>
            <a:r>
              <a:rPr lang="zh-CN" altLang="zh-CN" sz="2400" dirty="0" smtClean="0">
                <a:latin typeface="微软雅黑" panose="020B0503020204020204" pitchFamily="34" charset="-122"/>
                <a:ea typeface="微软雅黑" panose="020B0503020204020204" pitchFamily="34" charset="-122"/>
              </a:rPr>
              <a:t>设计</a:t>
            </a:r>
            <a:r>
              <a:rPr lang="zh-CN" altLang="en-US" sz="2400" dirty="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个</a:t>
            </a:r>
            <a:r>
              <a:rPr lang="zh-CN" altLang="zh-CN" sz="2400" dirty="0">
                <a:latin typeface="微软雅黑" panose="020B0503020204020204" pitchFamily="34" charset="-122"/>
                <a:ea typeface="微软雅黑" panose="020B0503020204020204" pitchFamily="34" charset="-122"/>
              </a:rPr>
              <a:t>算法使来往的自行车均可顺利通过</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02753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4"/>
            <a:ext cx="11567656" cy="5277672"/>
          </a:xfrm>
        </p:spPr>
        <p:txBody>
          <a:bodyPr>
            <a:normAutofit/>
          </a:bodyPr>
          <a:lstStyle/>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smtClean="0">
                <a:latin typeface="微软雅黑" panose="020B0503020204020204" pitchFamily="34" charset="-122"/>
                <a:ea typeface="微软雅黑" panose="020B0503020204020204" pitchFamily="34" charset="-122"/>
              </a:rPr>
              <a:t>本题</a:t>
            </a:r>
            <a:r>
              <a:rPr lang="zh-CN" altLang="zh-CN" sz="2400" dirty="0">
                <a:latin typeface="微软雅黑" panose="020B0503020204020204" pitchFamily="34" charset="-122"/>
                <a:ea typeface="微软雅黑" panose="020B0503020204020204" pitchFamily="34" charset="-122"/>
              </a:rPr>
              <a:t>临界资源较多</a:t>
            </a:r>
            <a:r>
              <a:rPr lang="zh-CN"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有安全岛</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路口</a:t>
            </a:r>
            <a:r>
              <a:rPr lang="en-US" altLang="zh-CN" sz="2400" dirty="0" smtClean="0">
                <a:latin typeface="微软雅黑" panose="020B0503020204020204" pitchFamily="34" charset="-122"/>
                <a:ea typeface="微软雅黑" panose="020B0503020204020204" pitchFamily="34" charset="-122"/>
              </a:rPr>
              <a:t>S</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T</a:t>
            </a:r>
            <a:r>
              <a:rPr lang="zh-CN" altLang="en-US" sz="2400" dirty="0" smtClean="0">
                <a:latin typeface="微软雅黑" panose="020B0503020204020204" pitchFamily="34" charset="-122"/>
                <a:ea typeface="微软雅黑" panose="020B0503020204020204" pitchFamily="34" charset="-122"/>
              </a:rPr>
              <a:t>，路段</a:t>
            </a:r>
            <a:r>
              <a:rPr lang="en-US" altLang="zh-CN" sz="2400" dirty="0" smtClean="0">
                <a:latin typeface="微软雅黑" panose="020B0503020204020204" pitchFamily="34" charset="-122"/>
                <a:ea typeface="微软雅黑" panose="020B0503020204020204" pitchFamily="34" charset="-122"/>
              </a:rPr>
              <a:t>SK</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LT</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安全岛：</a:t>
            </a:r>
            <a:r>
              <a:rPr lang="zh-CN" altLang="zh-CN" sz="2400" dirty="0" smtClean="0">
                <a:latin typeface="微软雅黑" panose="020B0503020204020204" pitchFamily="34" charset="-122"/>
                <a:ea typeface="微软雅黑" panose="020B0503020204020204" pitchFamily="34" charset="-122"/>
              </a:rPr>
              <a:t>中间</a:t>
            </a:r>
            <a:r>
              <a:rPr lang="zh-CN" altLang="zh-CN" sz="2400" dirty="0">
                <a:latin typeface="微软雅黑" panose="020B0503020204020204" pitchFamily="34" charset="-122"/>
                <a:ea typeface="微软雅黑" panose="020B0503020204020204" pitchFamily="34" charset="-122"/>
              </a:rPr>
              <a:t>的安全岛</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仅允许两辆自行车通过，应作为临界资源设置信号量。但仔细分析发现，在任何时刻</a:t>
            </a:r>
            <a:r>
              <a:rPr lang="zh-CN" altLang="zh-CN" sz="2400" dirty="0" smtClean="0">
                <a:latin typeface="微软雅黑" panose="020B0503020204020204" pitchFamily="34" charset="-122"/>
                <a:ea typeface="微软雅黑" panose="020B0503020204020204" pitchFamily="34" charset="-122"/>
              </a:rPr>
              <a:t>进</a:t>
            </a:r>
            <a:r>
              <a:rPr lang="zh-CN" altLang="en-US" sz="2400" dirty="0" smtClean="0">
                <a:latin typeface="微软雅黑" panose="020B0503020204020204" pitchFamily="34" charset="-122"/>
                <a:ea typeface="微软雅黑" panose="020B0503020204020204" pitchFamily="34" charset="-122"/>
              </a:rPr>
              <a:t>入</a:t>
            </a:r>
            <a:r>
              <a:rPr lang="zh-CN" altLang="zh-CN" sz="2400" dirty="0" smtClean="0">
                <a:latin typeface="微软雅黑" panose="020B0503020204020204" pitchFamily="34" charset="-122"/>
                <a:ea typeface="微软雅黑" panose="020B0503020204020204" pitchFamily="34" charset="-122"/>
              </a:rPr>
              <a:t>小路</a:t>
            </a:r>
            <a:r>
              <a:rPr lang="zh-CN" altLang="zh-CN" sz="2400" dirty="0">
                <a:latin typeface="微软雅黑" panose="020B0503020204020204" pitchFamily="34" charset="-122"/>
                <a:ea typeface="微软雅黑" panose="020B0503020204020204" pitchFamily="34" charset="-122"/>
              </a:rPr>
              <a:t>的自行车最多不会超过两辆</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南开和天大方向</a:t>
            </a:r>
            <a:r>
              <a:rPr lang="zh-CN" altLang="zh-CN" sz="2400" dirty="0" smtClean="0">
                <a:latin typeface="微软雅黑" panose="020B0503020204020204" pitchFamily="34" charset="-122"/>
                <a:ea typeface="微软雅黑" panose="020B0503020204020204" pitchFamily="34" charset="-122"/>
              </a:rPr>
              <a:t>各</a:t>
            </a:r>
            <a:r>
              <a:rPr lang="zh-CN" altLang="en-US" sz="2400" dirty="0" smtClean="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辆</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，因此不需为安全岛</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设置</a:t>
            </a:r>
            <a:r>
              <a:rPr lang="zh-CN" altLang="zh-CN" sz="2400" dirty="0" smtClean="0">
                <a:latin typeface="微软雅黑" panose="020B0503020204020204" pitchFamily="34" charset="-122"/>
                <a:ea typeface="微软雅黑" panose="020B0503020204020204" pitchFamily="34" charset="-122"/>
              </a:rPr>
              <a:t>信号量</a:t>
            </a:r>
            <a:endParaRPr lang="en-US" altLang="zh-CN" sz="2400" dirty="0" smtClean="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路口：</a:t>
            </a:r>
            <a:r>
              <a:rPr lang="zh-CN" altLang="zh-CN" sz="2400" dirty="0" smtClean="0">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路口</a:t>
            </a:r>
            <a:r>
              <a:rPr lang="en-US" altLang="zh-CN" sz="2400" dirty="0">
                <a:latin typeface="微软雅黑" panose="020B0503020204020204" pitchFamily="34" charset="-122"/>
                <a:ea typeface="微软雅黑" panose="020B0503020204020204" pitchFamily="34" charset="-122"/>
              </a:rPr>
              <a:t>S</a:t>
            </a:r>
            <a:r>
              <a:rPr lang="zh-CN" altLang="zh-CN" sz="2400" dirty="0">
                <a:latin typeface="微软雅黑" panose="020B0503020204020204" pitchFamily="34" charset="-122"/>
                <a:ea typeface="微软雅黑" panose="020B0503020204020204" pitchFamily="34" charset="-122"/>
              </a:rPr>
              <a:t>处，南开出发的若干辆自行车应进行路口资源的争夺，以决定谁先进人小路</a:t>
            </a:r>
            <a:r>
              <a:rPr lang="en-US" altLang="zh-CN" sz="2400" dirty="0">
                <a:latin typeface="微软雅黑" panose="020B0503020204020204" pitchFamily="34" charset="-122"/>
                <a:ea typeface="微软雅黑" panose="020B0503020204020204" pitchFamily="34" charset="-122"/>
              </a:rPr>
              <a:t>SK</a:t>
            </a:r>
            <a:r>
              <a:rPr lang="zh-CN" altLang="zh-CN" sz="2400" dirty="0">
                <a:latin typeface="微软雅黑" panose="020B0503020204020204" pitchFamily="34" charset="-122"/>
                <a:ea typeface="微软雅黑" panose="020B0503020204020204" pitchFamily="34" charset="-122"/>
              </a:rPr>
              <a:t>段，为此设置信号量</a:t>
            </a:r>
            <a:r>
              <a:rPr lang="en-US" altLang="zh-CN" sz="2400" dirty="0">
                <a:latin typeface="微软雅黑" panose="020B0503020204020204" pitchFamily="34" charset="-122"/>
                <a:ea typeface="微软雅黑" panose="020B0503020204020204" pitchFamily="34" charset="-122"/>
              </a:rPr>
              <a:t>S</a:t>
            </a:r>
            <a:r>
              <a:rPr lang="zh-CN" altLang="zh-CN" sz="2400" dirty="0">
                <a:latin typeface="微软雅黑" panose="020B0503020204020204" pitchFamily="34" charset="-122"/>
                <a:ea typeface="微软雅黑" panose="020B0503020204020204" pitchFamily="34" charset="-122"/>
              </a:rPr>
              <a:t>，用以控制路口资源的争夺</a:t>
            </a:r>
            <a:r>
              <a:rPr lang="zh-CN" altLang="zh-CN" sz="2400" dirty="0" smtClean="0">
                <a:latin typeface="微软雅黑" panose="020B0503020204020204" pitchFamily="34" charset="-122"/>
                <a:ea typeface="微软雅黑" panose="020B0503020204020204" pitchFamily="34" charset="-122"/>
              </a:rPr>
              <a:t>；同理</a:t>
            </a:r>
            <a:r>
              <a:rPr lang="zh-CN" altLang="zh-CN" sz="2400" dirty="0">
                <a:latin typeface="微软雅黑" panose="020B0503020204020204" pitchFamily="34" charset="-122"/>
                <a:ea typeface="微软雅黑" panose="020B0503020204020204" pitchFamily="34" charset="-122"/>
              </a:rPr>
              <a:t>，设置信号量</a:t>
            </a:r>
            <a:r>
              <a:rPr lang="en-US" altLang="zh-CN" sz="2400" dirty="0">
                <a:latin typeface="微软雅黑" panose="020B0503020204020204" pitchFamily="34" charset="-122"/>
                <a:ea typeface="微软雅黑" panose="020B0503020204020204" pitchFamily="34" charset="-122"/>
              </a:rPr>
              <a:t>T</a:t>
            </a:r>
            <a:r>
              <a:rPr lang="zh-CN" altLang="zh-CN" sz="2400" dirty="0">
                <a:latin typeface="微软雅黑" panose="020B0503020204020204" pitchFamily="34" charset="-122"/>
                <a:ea typeface="微软雅黑" panose="020B0503020204020204" pitchFamily="34" charset="-122"/>
              </a:rPr>
              <a:t>，控制天大方向自行车对路口</a:t>
            </a:r>
            <a:r>
              <a:rPr lang="en-US" altLang="zh-CN" sz="2400" dirty="0">
                <a:latin typeface="微软雅黑" panose="020B0503020204020204" pitchFamily="34" charset="-122"/>
                <a:ea typeface="微软雅黑" panose="020B0503020204020204" pitchFamily="34" charset="-122"/>
              </a:rPr>
              <a:t>T</a:t>
            </a:r>
            <a:r>
              <a:rPr lang="zh-CN" altLang="zh-CN" sz="2400" dirty="0">
                <a:latin typeface="微软雅黑" panose="020B0503020204020204" pitchFamily="34" charset="-122"/>
                <a:ea typeface="微软雅黑" panose="020B0503020204020204" pitchFamily="34" charset="-122"/>
              </a:rPr>
              <a:t>的</a:t>
            </a:r>
            <a:r>
              <a:rPr lang="zh-CN" altLang="zh-CN" sz="2400" dirty="0" smtClean="0">
                <a:latin typeface="微软雅黑" panose="020B0503020204020204" pitchFamily="34" charset="-122"/>
                <a:ea typeface="微软雅黑" panose="020B0503020204020204" pitchFamily="34" charset="-122"/>
              </a:rPr>
              <a:t>争夺</a:t>
            </a:r>
            <a:endParaRPr lang="en-US" altLang="zh-CN" sz="2400" dirty="0" smtClean="0">
              <a:latin typeface="微软雅黑" panose="020B0503020204020204" pitchFamily="34" charset="-122"/>
              <a:ea typeface="微软雅黑" panose="020B0503020204020204" pitchFamily="34" charset="-122"/>
            </a:endParaRP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路段：</a:t>
            </a:r>
            <a:r>
              <a:rPr lang="zh-CN" altLang="zh-CN" sz="2400" dirty="0" smtClean="0">
                <a:latin typeface="微软雅黑" panose="020B0503020204020204" pitchFamily="34" charset="-122"/>
                <a:ea typeface="微软雅黑" panose="020B0503020204020204" pitchFamily="34" charset="-122"/>
              </a:rPr>
              <a:t>小路</a:t>
            </a:r>
            <a:r>
              <a:rPr lang="en-US" altLang="zh-CN" sz="2400" dirty="0">
                <a:latin typeface="微软雅黑" panose="020B0503020204020204" pitchFamily="34" charset="-122"/>
                <a:ea typeface="微软雅黑" panose="020B0503020204020204" pitchFamily="34" charset="-122"/>
              </a:rPr>
              <a:t>SK</a:t>
            </a:r>
            <a:r>
              <a:rPr lang="zh-CN" altLang="zh-CN" sz="2400" dirty="0">
                <a:latin typeface="微软雅黑" panose="020B0503020204020204" pitchFamily="34" charset="-122"/>
                <a:ea typeface="微软雅黑" panose="020B0503020204020204" pitchFamily="34" charset="-122"/>
              </a:rPr>
              <a:t>段仅</a:t>
            </a:r>
            <a:r>
              <a:rPr lang="zh-CN" altLang="zh-CN" sz="2400" dirty="0" smtClean="0">
                <a:latin typeface="微软雅黑" panose="020B0503020204020204" pitchFamily="34" charset="-122"/>
                <a:ea typeface="微软雅黑" panose="020B0503020204020204" pitchFamily="34" charset="-122"/>
              </a:rPr>
              <a:t>允许</a:t>
            </a:r>
            <a:r>
              <a:rPr lang="zh-CN" altLang="en-US" sz="2400" dirty="0" smtClean="0">
                <a:latin typeface="微软雅黑" panose="020B0503020204020204" pitchFamily="34" charset="-122"/>
                <a:ea typeface="微软雅黑" panose="020B0503020204020204" pitchFamily="34" charset="-122"/>
              </a:rPr>
              <a:t>一</a:t>
            </a:r>
            <a:r>
              <a:rPr lang="zh-CN" altLang="zh-CN" sz="2400" dirty="0" smtClean="0">
                <a:latin typeface="微软雅黑" panose="020B0503020204020204" pitchFamily="34" charset="-122"/>
                <a:ea typeface="微软雅黑" panose="020B0503020204020204" pitchFamily="34" charset="-122"/>
              </a:rPr>
              <a:t>辆</a:t>
            </a:r>
            <a:r>
              <a:rPr lang="zh-CN" altLang="zh-CN" sz="2400" dirty="0">
                <a:latin typeface="微软雅黑" panose="020B0503020204020204" pitchFamily="34" charset="-122"/>
                <a:ea typeface="微软雅黑" panose="020B0503020204020204" pitchFamily="34" charset="-122"/>
              </a:rPr>
              <a:t>车通过，设置信号量</a:t>
            </a:r>
            <a:r>
              <a:rPr lang="en-US" altLang="zh-CN" sz="2400" dirty="0">
                <a:latin typeface="微软雅黑" panose="020B0503020204020204" pitchFamily="34" charset="-122"/>
                <a:ea typeface="微软雅黑" panose="020B0503020204020204" pitchFamily="34" charset="-122"/>
              </a:rPr>
              <a:t>SK</a:t>
            </a:r>
            <a:r>
              <a:rPr lang="zh-CN" altLang="zh-CN" sz="2400" dirty="0">
                <a:latin typeface="微软雅黑" panose="020B0503020204020204" pitchFamily="34" charset="-122"/>
                <a:ea typeface="微软雅黑" panose="020B0503020204020204" pitchFamily="34" charset="-122"/>
              </a:rPr>
              <a:t>初值为</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，同理设置小路</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段信号量</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初值为</a:t>
            </a:r>
            <a:r>
              <a:rPr lang="en-US" altLang="zh-CN" sz="2400" dirty="0" smtClean="0">
                <a:latin typeface="微软雅黑" panose="020B0503020204020204" pitchFamily="34" charset="-122"/>
                <a:ea typeface="微软雅黑" panose="020B0503020204020204" pitchFamily="34" charset="-122"/>
              </a:rPr>
              <a:t>1</a:t>
            </a:r>
          </a:p>
          <a:p>
            <a:pPr marL="342900" lvl="1" indent="-342900" fontAlgn="base">
              <a:lnSpc>
                <a:spcPct val="125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信号量初值：</a:t>
            </a:r>
            <a:r>
              <a:rPr lang="en-US" altLang="zh-CN" sz="2400" dirty="0" smtClean="0">
                <a:latin typeface="微软雅黑" panose="020B0503020204020204" pitchFamily="34" charset="-122"/>
                <a:ea typeface="微软雅黑" panose="020B0503020204020204" pitchFamily="34" charset="-122"/>
              </a:rPr>
              <a:t>S=1;   T=1</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SK=1</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LT=1</a:t>
            </a:r>
            <a:endParaRPr lang="zh-CN" altLang="zh-CN" sz="2400" dirty="0">
              <a:latin typeface="微软雅黑" panose="020B0503020204020204" pitchFamily="34" charset="-122"/>
              <a:ea typeface="微软雅黑" panose="020B0503020204020204" pitchFamily="34" charset="-122"/>
            </a:endParaRPr>
          </a:p>
          <a:p>
            <a:pPr marL="0" lvl="1" fontAlgn="base">
              <a:lnSpc>
                <a:spcPct val="125000"/>
              </a:lnSpc>
              <a:spcBef>
                <a:spcPts val="600"/>
              </a:spcBef>
              <a:spcAft>
                <a:spcPct val="0"/>
              </a:spcAft>
              <a:buClr>
                <a:srgbClr val="FF0000"/>
              </a:buClr>
              <a:buSzPct val="100000"/>
              <a:tabLst>
                <a:tab pos="2232025" algn="l"/>
                <a:tab pos="2513013" algn="l"/>
                <a:tab pos="2857500" algn="l"/>
              </a:tabLst>
              <a:defRPr/>
            </a:pP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14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串行</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竞争多种临界资源</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276293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303549" y="1078029"/>
            <a:ext cx="5792451" cy="5121980"/>
          </a:xfrm>
          <a:prstGeom prst="rect">
            <a:avLst/>
          </a:prstGeom>
          <a:noFill/>
        </p:spPr>
        <p:txBody>
          <a:bodyPr wrap="square" rtlCol="0">
            <a:spAutoFit/>
          </a:bodyPr>
          <a:lstStyle/>
          <a:p>
            <a:pPr>
              <a:lnSpc>
                <a:spcPct val="125000"/>
              </a:lnSpc>
            </a:pPr>
            <a:r>
              <a:rPr lang="zh-CN" altLang="zh-CN" sz="2400" b="1" dirty="0"/>
              <a:t>进程</a:t>
            </a:r>
            <a:r>
              <a:rPr lang="en-US" altLang="zh-CN" sz="2400" b="1" dirty="0"/>
              <a:t>P:(</a:t>
            </a:r>
            <a:r>
              <a:rPr lang="zh-CN" altLang="zh-CN" sz="2400" b="1" dirty="0"/>
              <a:t>南开方向自行车</a:t>
            </a:r>
            <a:r>
              <a:rPr lang="en-US" altLang="zh-CN" sz="2400" b="1" dirty="0" smtClean="0"/>
              <a:t>)</a:t>
            </a:r>
            <a:endParaRPr lang="zh-CN" altLang="zh-CN" sz="2400" b="1" dirty="0"/>
          </a:p>
          <a:p>
            <a:pPr>
              <a:lnSpc>
                <a:spcPct val="125000"/>
              </a:lnSpc>
            </a:pPr>
            <a:r>
              <a:rPr lang="en-US" altLang="zh-CN" sz="2400" dirty="0"/>
              <a:t>P(S) ;  {</a:t>
            </a:r>
            <a:r>
              <a:rPr lang="zh-CN" altLang="zh-CN" sz="2400" dirty="0"/>
              <a:t>与其它同方向的自行车争夺路口</a:t>
            </a:r>
            <a:r>
              <a:rPr lang="en-US" altLang="zh-CN" sz="2400" dirty="0"/>
              <a:t>S}</a:t>
            </a:r>
            <a:endParaRPr lang="zh-CN" altLang="zh-CN" sz="2400" dirty="0"/>
          </a:p>
          <a:p>
            <a:pPr>
              <a:lnSpc>
                <a:spcPct val="125000"/>
              </a:lnSpc>
            </a:pPr>
            <a:r>
              <a:rPr lang="en-US" altLang="zh-CN" sz="2400" dirty="0"/>
              <a:t>P(SK); </a:t>
            </a:r>
            <a:r>
              <a:rPr lang="zh-CN" altLang="zh-CN" sz="2400" dirty="0"/>
              <a:t>｛同对面自行车争夺路段</a:t>
            </a:r>
            <a:r>
              <a:rPr lang="en-US" altLang="zh-CN" sz="2400" dirty="0"/>
              <a:t>SK</a:t>
            </a:r>
            <a:r>
              <a:rPr lang="zh-CN" altLang="zh-CN" sz="2400" dirty="0"/>
              <a:t>｝</a:t>
            </a:r>
          </a:p>
          <a:p>
            <a:pPr>
              <a:lnSpc>
                <a:spcPct val="125000"/>
              </a:lnSpc>
            </a:pPr>
            <a:r>
              <a:rPr lang="zh-CN" altLang="zh-CN" sz="2400" dirty="0"/>
              <a:t>通过</a:t>
            </a:r>
            <a:r>
              <a:rPr lang="en-US" altLang="zh-CN" sz="2400" dirty="0"/>
              <a:t>SK;</a:t>
            </a:r>
            <a:endParaRPr lang="zh-CN" altLang="zh-CN" sz="2400" dirty="0"/>
          </a:p>
          <a:p>
            <a:pPr>
              <a:lnSpc>
                <a:spcPct val="125000"/>
              </a:lnSpc>
            </a:pPr>
            <a:r>
              <a:rPr lang="zh-CN" altLang="zh-CN" sz="2400" dirty="0" smtClean="0"/>
              <a:t>进</a:t>
            </a:r>
            <a:r>
              <a:rPr lang="zh-CN" altLang="en-US" sz="2400" dirty="0" smtClean="0"/>
              <a:t>入</a:t>
            </a:r>
            <a:r>
              <a:rPr lang="en-US" altLang="zh-CN" sz="2400" dirty="0" smtClean="0"/>
              <a:t>M</a:t>
            </a:r>
            <a:r>
              <a:rPr lang="zh-CN" altLang="zh-CN" sz="2400" dirty="0"/>
              <a:t>；</a:t>
            </a:r>
            <a:r>
              <a:rPr lang="en-US" altLang="zh-CN" sz="2400" dirty="0"/>
              <a:t> **</a:t>
            </a:r>
            <a:endParaRPr lang="zh-CN" altLang="zh-CN" sz="2400" dirty="0"/>
          </a:p>
          <a:p>
            <a:pPr>
              <a:lnSpc>
                <a:spcPct val="125000"/>
              </a:lnSpc>
            </a:pPr>
            <a:r>
              <a:rPr lang="en-US" altLang="zh-CN" sz="2400" dirty="0" smtClean="0"/>
              <a:t>V(SK</a:t>
            </a:r>
            <a:r>
              <a:rPr lang="en-US" altLang="zh-CN" sz="2400" dirty="0"/>
              <a:t>);</a:t>
            </a:r>
            <a:r>
              <a:rPr lang="zh-CN" altLang="zh-CN" sz="2400" dirty="0"/>
              <a:t>｛－旦</a:t>
            </a:r>
            <a:r>
              <a:rPr lang="zh-CN" altLang="zh-CN" sz="2400" dirty="0" smtClean="0"/>
              <a:t>进</a:t>
            </a:r>
            <a:r>
              <a:rPr lang="zh-CN" altLang="en-US" sz="2400" dirty="0" smtClean="0"/>
              <a:t>入</a:t>
            </a:r>
            <a:r>
              <a:rPr lang="en-US" altLang="zh-CN" sz="2400" dirty="0" smtClean="0"/>
              <a:t>M</a:t>
            </a:r>
            <a:r>
              <a:rPr lang="zh-CN" altLang="zh-CN" sz="2400" dirty="0"/>
              <a:t>，便可释放路段</a:t>
            </a:r>
            <a:r>
              <a:rPr lang="en-US" altLang="zh-CN" sz="2400" dirty="0"/>
              <a:t>SK</a:t>
            </a:r>
            <a:r>
              <a:rPr lang="zh-CN" altLang="zh-CN" sz="2400" dirty="0"/>
              <a:t>｝</a:t>
            </a:r>
          </a:p>
          <a:p>
            <a:pPr>
              <a:lnSpc>
                <a:spcPct val="125000"/>
              </a:lnSpc>
            </a:pPr>
            <a:r>
              <a:rPr lang="en-US" altLang="zh-CN" sz="2400" dirty="0"/>
              <a:t>P (LT) ; {</a:t>
            </a:r>
            <a:r>
              <a:rPr lang="zh-CN" altLang="zh-CN" sz="2400" dirty="0"/>
              <a:t>同对面的自行车争夺路段</a:t>
            </a:r>
            <a:r>
              <a:rPr lang="en-US" altLang="zh-CN" sz="2400" dirty="0"/>
              <a:t>LT}</a:t>
            </a:r>
            <a:endParaRPr lang="zh-CN" altLang="zh-CN" sz="2400" dirty="0"/>
          </a:p>
          <a:p>
            <a:pPr>
              <a:lnSpc>
                <a:spcPct val="125000"/>
              </a:lnSpc>
            </a:pPr>
            <a:r>
              <a:rPr lang="zh-CN" altLang="zh-CN" sz="2400" dirty="0"/>
              <a:t>通过</a:t>
            </a:r>
            <a:r>
              <a:rPr lang="en-US" altLang="zh-CN" sz="2400" dirty="0"/>
              <a:t>LT;</a:t>
            </a:r>
            <a:endParaRPr lang="zh-CN" altLang="zh-CN" sz="2400" dirty="0"/>
          </a:p>
          <a:p>
            <a:pPr>
              <a:lnSpc>
                <a:spcPct val="125000"/>
              </a:lnSpc>
            </a:pPr>
            <a:r>
              <a:rPr lang="en-US" altLang="zh-CN" sz="2400" dirty="0"/>
              <a:t>V (LT)</a:t>
            </a:r>
            <a:r>
              <a:rPr lang="zh-CN" altLang="zh-CN" sz="2400" dirty="0"/>
              <a:t>；｛将路段</a:t>
            </a:r>
            <a:r>
              <a:rPr lang="en-US" altLang="zh-CN" sz="2400" dirty="0"/>
              <a:t>LT</a:t>
            </a:r>
            <a:r>
              <a:rPr lang="zh-CN" altLang="zh-CN" sz="2400" dirty="0"/>
              <a:t>释放｝</a:t>
            </a:r>
          </a:p>
          <a:p>
            <a:pPr>
              <a:lnSpc>
                <a:spcPct val="125000"/>
              </a:lnSpc>
            </a:pPr>
            <a:r>
              <a:rPr lang="en-US" altLang="zh-CN" sz="2400" dirty="0"/>
              <a:t>V(S);  </a:t>
            </a:r>
            <a:r>
              <a:rPr lang="zh-CN" altLang="zh-CN" sz="2400" dirty="0"/>
              <a:t>｛将路口</a:t>
            </a:r>
            <a:r>
              <a:rPr lang="en-US" altLang="zh-CN" sz="2400" dirty="0"/>
              <a:t>S</a:t>
            </a:r>
            <a:r>
              <a:rPr lang="zh-CN" altLang="zh-CN" sz="2400" dirty="0"/>
              <a:t>释放给同方向的正在</a:t>
            </a:r>
            <a:r>
              <a:rPr lang="zh-CN" altLang="zh-CN" sz="2400" dirty="0" smtClean="0"/>
              <a:t>路</a:t>
            </a:r>
            <a:endParaRPr lang="en-US" altLang="zh-CN" sz="2400" dirty="0" smtClean="0"/>
          </a:p>
          <a:p>
            <a:pPr>
              <a:lnSpc>
                <a:spcPct val="125000"/>
              </a:lnSpc>
            </a:pPr>
            <a:r>
              <a:rPr lang="en-US" altLang="zh-CN" sz="2400" dirty="0"/>
              <a:t> </a:t>
            </a:r>
            <a:r>
              <a:rPr lang="en-US" altLang="zh-CN" sz="2400" dirty="0" smtClean="0"/>
              <a:t>             </a:t>
            </a:r>
            <a:r>
              <a:rPr lang="zh-CN" altLang="zh-CN" sz="2400" dirty="0" smtClean="0"/>
              <a:t>口</a:t>
            </a:r>
            <a:r>
              <a:rPr lang="en-US" altLang="zh-CN" sz="2400" dirty="0"/>
              <a:t>S</a:t>
            </a:r>
            <a:r>
              <a:rPr lang="zh-CN" altLang="zh-CN" sz="2400" dirty="0"/>
              <a:t>处等待的自行车</a:t>
            </a:r>
            <a:r>
              <a:rPr lang="zh-CN" altLang="zh-CN" sz="2400" dirty="0" smtClean="0"/>
              <a:t>｝</a:t>
            </a:r>
            <a:endParaRPr lang="zh-CN" altLang="zh-CN" sz="2400" dirty="0"/>
          </a:p>
        </p:txBody>
      </p:sp>
      <p:sp>
        <p:nvSpPr>
          <p:cNvPr id="8" name="TextBox 7"/>
          <p:cNvSpPr txBox="1"/>
          <p:nvPr/>
        </p:nvSpPr>
        <p:spPr>
          <a:xfrm>
            <a:off x="6785811" y="1078029"/>
            <a:ext cx="5053263" cy="4708981"/>
          </a:xfrm>
          <a:prstGeom prst="rect">
            <a:avLst/>
          </a:prstGeom>
          <a:noFill/>
        </p:spPr>
        <p:txBody>
          <a:bodyPr wrap="square" rtlCol="0">
            <a:spAutoFit/>
          </a:bodyPr>
          <a:lstStyle/>
          <a:p>
            <a:pPr>
              <a:lnSpc>
                <a:spcPct val="125000"/>
              </a:lnSpc>
            </a:pPr>
            <a:r>
              <a:rPr lang="zh-CN" altLang="zh-CN" sz="2400" b="1" dirty="0"/>
              <a:t>进程</a:t>
            </a:r>
            <a:r>
              <a:rPr lang="en-US" altLang="zh-CN" sz="2400" b="1" dirty="0"/>
              <a:t>Q:(</a:t>
            </a:r>
            <a:r>
              <a:rPr lang="zh-CN" altLang="zh-CN" sz="2400" b="1" dirty="0"/>
              <a:t>天大方向</a:t>
            </a:r>
            <a:r>
              <a:rPr lang="zh-CN" altLang="zh-CN" sz="2400" b="1" dirty="0" smtClean="0"/>
              <a:t>自行车</a:t>
            </a:r>
            <a:r>
              <a:rPr lang="en-US" altLang="zh-CN" sz="2400" b="1" dirty="0" smtClean="0"/>
              <a:t>)</a:t>
            </a:r>
            <a:endParaRPr lang="zh-CN" altLang="zh-CN" sz="2400" b="1" dirty="0"/>
          </a:p>
          <a:p>
            <a:pPr>
              <a:lnSpc>
                <a:spcPct val="125000"/>
              </a:lnSpc>
            </a:pPr>
            <a:r>
              <a:rPr lang="en-US" altLang="zh-CN" sz="2400" dirty="0" smtClean="0"/>
              <a:t>P(T</a:t>
            </a:r>
            <a:r>
              <a:rPr lang="en-US" altLang="zh-CN" sz="2400" dirty="0"/>
              <a:t>)</a:t>
            </a:r>
            <a:r>
              <a:rPr lang="zh-CN" altLang="zh-CN" sz="2400" dirty="0"/>
              <a:t>；</a:t>
            </a:r>
          </a:p>
          <a:p>
            <a:pPr>
              <a:lnSpc>
                <a:spcPct val="125000"/>
              </a:lnSpc>
            </a:pPr>
            <a:r>
              <a:rPr lang="en-US" altLang="zh-CN" sz="2400" dirty="0"/>
              <a:t>P(LT)</a:t>
            </a:r>
            <a:r>
              <a:rPr lang="zh-CN" altLang="zh-CN" sz="2400" dirty="0"/>
              <a:t>；</a:t>
            </a:r>
          </a:p>
          <a:p>
            <a:pPr>
              <a:lnSpc>
                <a:spcPct val="125000"/>
              </a:lnSpc>
            </a:pPr>
            <a:r>
              <a:rPr lang="zh-CN" altLang="zh-CN" sz="2400" dirty="0"/>
              <a:t>通过</a:t>
            </a:r>
            <a:r>
              <a:rPr lang="en-US" altLang="zh-CN" sz="2400" dirty="0"/>
              <a:t>LT;</a:t>
            </a:r>
            <a:endParaRPr lang="zh-CN" altLang="zh-CN" sz="2400" dirty="0"/>
          </a:p>
          <a:p>
            <a:pPr>
              <a:lnSpc>
                <a:spcPct val="125000"/>
              </a:lnSpc>
            </a:pPr>
            <a:r>
              <a:rPr lang="zh-CN" altLang="zh-CN" sz="2400" dirty="0"/>
              <a:t>进人</a:t>
            </a:r>
            <a:r>
              <a:rPr lang="en-US" altLang="zh-CN" sz="2400" dirty="0"/>
              <a:t>M;</a:t>
            </a:r>
            <a:endParaRPr lang="zh-CN" altLang="zh-CN" sz="2400" dirty="0"/>
          </a:p>
          <a:p>
            <a:pPr>
              <a:lnSpc>
                <a:spcPct val="125000"/>
              </a:lnSpc>
            </a:pPr>
            <a:r>
              <a:rPr lang="en-US" altLang="zh-CN" sz="2400" dirty="0"/>
              <a:t>V(LT)</a:t>
            </a:r>
            <a:r>
              <a:rPr lang="zh-CN" altLang="zh-CN" sz="2400" dirty="0"/>
              <a:t>；</a:t>
            </a:r>
          </a:p>
          <a:p>
            <a:pPr>
              <a:lnSpc>
                <a:spcPct val="125000"/>
              </a:lnSpc>
            </a:pPr>
            <a:r>
              <a:rPr lang="en-US" altLang="zh-CN" sz="2400" dirty="0"/>
              <a:t>P(SK)</a:t>
            </a:r>
            <a:r>
              <a:rPr lang="zh-CN" altLang="zh-CN" sz="2400" dirty="0"/>
              <a:t>；</a:t>
            </a:r>
          </a:p>
          <a:p>
            <a:pPr>
              <a:lnSpc>
                <a:spcPct val="125000"/>
              </a:lnSpc>
            </a:pPr>
            <a:r>
              <a:rPr lang="zh-CN" altLang="zh-CN" sz="2400" dirty="0"/>
              <a:t>通过</a:t>
            </a:r>
            <a:r>
              <a:rPr lang="en-US" altLang="zh-CN" sz="2400" dirty="0"/>
              <a:t>SK;</a:t>
            </a:r>
            <a:endParaRPr lang="zh-CN" altLang="zh-CN" sz="2400" dirty="0"/>
          </a:p>
          <a:p>
            <a:pPr>
              <a:lnSpc>
                <a:spcPct val="125000"/>
              </a:lnSpc>
            </a:pPr>
            <a:r>
              <a:rPr lang="en-US" altLang="zh-CN" sz="2400" dirty="0"/>
              <a:t>V(SK)</a:t>
            </a:r>
            <a:r>
              <a:rPr lang="zh-CN" altLang="zh-CN" sz="2400" dirty="0"/>
              <a:t>；</a:t>
            </a:r>
          </a:p>
          <a:p>
            <a:pPr>
              <a:lnSpc>
                <a:spcPct val="125000"/>
              </a:lnSpc>
            </a:pPr>
            <a:r>
              <a:rPr lang="en-US" altLang="zh-CN" sz="2400" dirty="0"/>
              <a:t>V(T)</a:t>
            </a:r>
            <a:r>
              <a:rPr lang="zh-CN" altLang="zh-CN" sz="2400" dirty="0"/>
              <a:t>；</a:t>
            </a:r>
            <a:endParaRPr lang="zh-CN" altLang="en-US" sz="2400" dirty="0"/>
          </a:p>
        </p:txBody>
      </p:sp>
      <p:sp>
        <p:nvSpPr>
          <p:cNvPr id="9" name="标题 2"/>
          <p:cNvSpPr>
            <a:spLocks noGrp="1"/>
          </p:cNvSpPr>
          <p:nvPr>
            <p:ph type="title"/>
          </p:nvPr>
        </p:nvSpPr>
        <p:spPr>
          <a:xfrm>
            <a:off x="819730" y="365126"/>
            <a:ext cx="10552540" cy="549274"/>
          </a:xfrm>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14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串行</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竞争多种临界资源</a:t>
            </a:r>
            <a:endParaRPr lang="zh-CN" altLang="en-US" sz="2400" dirty="0"/>
          </a:p>
        </p:txBody>
      </p:sp>
    </p:spTree>
    <p:extLst>
      <p:ext uri="{BB962C8B-B14F-4D97-AF65-F5344CB8AC3E}">
        <p14:creationId xmlns:p14="http://schemas.microsoft.com/office/powerpoint/2010/main" val="13661204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Example 15 408</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试题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60" y="1515172"/>
            <a:ext cx="11966680" cy="201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p:cNvSpPr txBox="1">
            <a:spLocks noChangeArrowheads="1"/>
          </p:cNvSpPr>
          <p:nvPr/>
        </p:nvSpPr>
        <p:spPr bwMode="auto">
          <a:xfrm>
            <a:off x="197196" y="1057972"/>
            <a:ext cx="1403350" cy="457200"/>
          </a:xfrm>
          <a:prstGeom prst="rect">
            <a:avLst/>
          </a:prstGeom>
          <a:solidFill>
            <a:schemeClr val="bg1"/>
          </a:solidFill>
          <a:ln>
            <a:noFill/>
          </a:ln>
          <a:effectLs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dirty="0"/>
              <a:t>2009</a:t>
            </a:r>
            <a:r>
              <a:rPr lang="zh-CN" altLang="en-US" sz="2400" dirty="0"/>
              <a:t>年：</a:t>
            </a:r>
          </a:p>
        </p:txBody>
      </p:sp>
    </p:spTree>
    <p:extLst>
      <p:ext uri="{BB962C8B-B14F-4D97-AF65-F5344CB8AC3E}">
        <p14:creationId xmlns:p14="http://schemas.microsoft.com/office/powerpoint/2010/main" val="9617372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6"/>
          <p:cNvSpPr txBox="1">
            <a:spLocks noChangeArrowheads="1"/>
          </p:cNvSpPr>
          <p:nvPr/>
        </p:nvSpPr>
        <p:spPr bwMode="auto">
          <a:xfrm>
            <a:off x="299864" y="1155299"/>
            <a:ext cx="792162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dirty="0">
                <a:latin typeface="微软雅黑" panose="020B0503020204020204" pitchFamily="34" charset="-122"/>
                <a:ea typeface="微软雅黑" panose="020B0503020204020204" pitchFamily="34" charset="-122"/>
              </a:rPr>
              <a:t>Semaphore  empty, </a:t>
            </a:r>
          </a:p>
          <a:p>
            <a:pPr eaLnBrk="1" hangingPunct="1"/>
            <a:r>
              <a:rPr lang="en-US" altLang="zh-CN" sz="2400" dirty="0">
                <a:latin typeface="微软雅黑" panose="020B0503020204020204" pitchFamily="34" charset="-122"/>
                <a:ea typeface="微软雅黑" panose="020B0503020204020204" pitchFamily="34" charset="-122"/>
              </a:rPr>
              <a:t>           full1, full2 /*</a:t>
            </a:r>
            <a:r>
              <a:rPr lang="zh-CN" altLang="en-US" sz="2400" dirty="0">
                <a:latin typeface="微软雅黑" panose="020B0503020204020204" pitchFamily="34" charset="-122"/>
                <a:ea typeface="微软雅黑" panose="020B0503020204020204" pitchFamily="34" charset="-122"/>
              </a:rPr>
              <a:t>分别用于唤醒</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个消费者</a:t>
            </a:r>
            <a:r>
              <a:rPr lang="zh-CN" altLang="en-US" sz="2400" dirty="0" smtClean="0">
                <a:latin typeface="微软雅黑" panose="020B0503020204020204" pitchFamily="34" charset="-122"/>
                <a:ea typeface="微软雅黑" panose="020B0503020204020204" pitchFamily="34" charset="-122"/>
              </a:rPr>
              <a:t>进程</a:t>
            </a:r>
            <a:endParaRPr lang="en-US" altLang="zh-CN" sz="2400" dirty="0" smtClean="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奇数、偶数进程。两类产品</a:t>
            </a:r>
            <a:r>
              <a:rPr lang="en-US" altLang="zh-CN" sz="2400" dirty="0" smtClean="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Binary semaphore  </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buffe</a:t>
            </a:r>
            <a:r>
              <a:rPr lang="zh-CN" altLang="en-US" sz="2400" dirty="0">
                <a:latin typeface="微软雅黑" panose="020B0503020204020204" pitchFamily="34" charset="-122"/>
                <a:ea typeface="微软雅黑" panose="020B0503020204020204" pitchFamily="34" charset="-122"/>
              </a:rPr>
              <a:t>互斥访问</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err="1">
                <a:latin typeface="微软雅黑" panose="020B0503020204020204" pitchFamily="34" charset="-122"/>
                <a:ea typeface="微软雅黑" panose="020B0503020204020204" pitchFamily="34" charset="-122"/>
              </a:rPr>
              <a:t>int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countodd</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counteven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奇数、偶数个数</a:t>
            </a:r>
            <a:endParaRPr lang="en-US" altLang="zh-CN" sz="2400" dirty="0">
              <a:latin typeface="微软雅黑" panose="020B0503020204020204" pitchFamily="34" charset="-122"/>
              <a:ea typeface="微软雅黑" panose="020B0503020204020204" pitchFamily="34" charset="-122"/>
            </a:endParaRPr>
          </a:p>
          <a:p>
            <a:pPr eaLnBrk="1" hangingPunct="1"/>
            <a:r>
              <a:rPr lang="en-US" altLang="zh-CN" sz="2400" dirty="0">
                <a:latin typeface="微软雅黑" panose="020B0503020204020204" pitchFamily="34" charset="-122"/>
                <a:ea typeface="微软雅黑" panose="020B0503020204020204" pitchFamily="34" charset="-122"/>
              </a:rPr>
              <a:t> </a:t>
            </a:r>
          </a:p>
          <a:p>
            <a:pPr eaLnBrk="1" hangingPunct="1"/>
            <a:r>
              <a:rPr lang="en-US" altLang="zh-CN" sz="2400" dirty="0">
                <a:latin typeface="微软雅黑" panose="020B0503020204020204" pitchFamily="34" charset="-122"/>
                <a:ea typeface="微软雅黑" panose="020B0503020204020204" pitchFamily="34" charset="-122"/>
              </a:rPr>
              <a:t>  empty=N,  </a:t>
            </a:r>
          </a:p>
          <a:p>
            <a:pPr eaLnBrk="1" hangingPunct="1"/>
            <a:r>
              <a:rPr lang="en-US" altLang="zh-CN" sz="2400" dirty="0">
                <a:latin typeface="微软雅黑" panose="020B0503020204020204" pitchFamily="34" charset="-122"/>
                <a:ea typeface="微软雅黑" panose="020B0503020204020204" pitchFamily="34" charset="-122"/>
              </a:rPr>
              <a:t> full1=full2=0, </a:t>
            </a:r>
          </a:p>
          <a:p>
            <a:pPr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=1;</a:t>
            </a:r>
          </a:p>
          <a:p>
            <a:pPr eaLnBrk="1" hangingPunct="1"/>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countodd</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counteven</a:t>
            </a:r>
            <a:r>
              <a:rPr lang="en-US" altLang="zh-CN" sz="2400" dirty="0">
                <a:latin typeface="微软雅黑" panose="020B0503020204020204" pitchFamily="34" charset="-122"/>
                <a:ea typeface="微软雅黑" panose="020B0503020204020204" pitchFamily="34" charset="-122"/>
              </a:rPr>
              <a:t>=0;</a:t>
            </a:r>
          </a:p>
        </p:txBody>
      </p:sp>
      <p:sp>
        <p:nvSpPr>
          <p:cNvPr id="8" name="矩形 7"/>
          <p:cNvSpPr/>
          <p:nvPr/>
        </p:nvSpPr>
        <p:spPr bwMode="auto">
          <a:xfrm>
            <a:off x="8341965" y="2652081"/>
            <a:ext cx="2194592" cy="792088"/>
          </a:xfrm>
          <a:prstGeom prst="rect">
            <a:avLst/>
          </a:prstGeom>
          <a:no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buffer</a:t>
            </a:r>
            <a:endParaRPr kumimoji="1" lang="zh-CN" altLang="en-US"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9156972" y="1579960"/>
            <a:ext cx="460382" cy="369332"/>
          </a:xfrm>
          <a:prstGeom prst="rect">
            <a:avLst/>
          </a:prstGeom>
          <a:solidFill>
            <a:schemeClr val="bg1">
              <a:lumMod val="85000"/>
            </a:schemeClr>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P1</a:t>
            </a:r>
            <a:endParaRPr lang="zh-CN" altLang="en-US" dirty="0">
              <a:latin typeface="微软雅黑" panose="020B0503020204020204" pitchFamily="34" charset="-122"/>
              <a:ea typeface="微软雅黑" panose="020B0503020204020204" pitchFamily="34" charset="-122"/>
            </a:endParaRPr>
          </a:p>
        </p:txBody>
      </p:sp>
      <p:sp>
        <p:nvSpPr>
          <p:cNvPr id="10" name="TextBox 9"/>
          <p:cNvSpPr txBox="1"/>
          <p:nvPr/>
        </p:nvSpPr>
        <p:spPr>
          <a:xfrm>
            <a:off x="8520333" y="4852904"/>
            <a:ext cx="460382" cy="369332"/>
          </a:xfrm>
          <a:prstGeom prst="rect">
            <a:avLst/>
          </a:prstGeom>
          <a:solidFill>
            <a:schemeClr val="bg1">
              <a:lumMod val="85000"/>
            </a:schemeClr>
          </a:solidFill>
        </p:spPr>
        <p:txBody>
          <a:bodyPr wrap="none" rtlCol="0">
            <a:spAutoFit/>
          </a:bodyPr>
          <a:lstStyle>
            <a:defPPr>
              <a:defRPr lang="en-US"/>
            </a:defPPr>
          </a:lstStyle>
          <a:p>
            <a:r>
              <a:rPr lang="en-US" altLang="zh-CN" dirty="0">
                <a:latin typeface="微软雅黑" panose="020B0503020204020204" pitchFamily="34" charset="-122"/>
                <a:ea typeface="微软雅黑" panose="020B0503020204020204" pitchFamily="34" charset="-122"/>
              </a:rPr>
              <a:t>P2</a:t>
            </a:r>
            <a:endParaRPr lang="zh-CN" altLang="en-US" dirty="0">
              <a:latin typeface="微软雅黑" panose="020B0503020204020204" pitchFamily="34" charset="-122"/>
              <a:ea typeface="微软雅黑" panose="020B0503020204020204" pitchFamily="34" charset="-122"/>
            </a:endParaRPr>
          </a:p>
        </p:txBody>
      </p:sp>
      <p:sp>
        <p:nvSpPr>
          <p:cNvPr id="11" name="TextBox 10"/>
          <p:cNvSpPr txBox="1"/>
          <p:nvPr/>
        </p:nvSpPr>
        <p:spPr>
          <a:xfrm>
            <a:off x="9844397" y="4829665"/>
            <a:ext cx="460382" cy="369332"/>
          </a:xfrm>
          <a:prstGeom prst="rect">
            <a:avLst/>
          </a:prstGeom>
          <a:solidFill>
            <a:schemeClr val="bg1">
              <a:lumMod val="85000"/>
            </a:schemeClr>
          </a:solidFill>
        </p:spPr>
        <p:txBody>
          <a:bodyPr wrap="none" rtlCol="0">
            <a:spAutoFit/>
          </a:bodyPr>
          <a:lstStyle/>
          <a:p>
            <a:r>
              <a:rPr lang="en-US" altLang="zh-CN" dirty="0">
                <a:latin typeface="微软雅黑" panose="020B0503020204020204" pitchFamily="34" charset="-122"/>
                <a:ea typeface="微软雅黑" panose="020B0503020204020204" pitchFamily="34" charset="-122"/>
              </a:rPr>
              <a:t>P3</a:t>
            </a:r>
            <a:endParaRPr lang="zh-CN" altLang="en-US" dirty="0">
              <a:latin typeface="微软雅黑" panose="020B0503020204020204" pitchFamily="34" charset="-122"/>
              <a:ea typeface="微软雅黑" panose="020B0503020204020204" pitchFamily="34" charset="-122"/>
            </a:endParaRPr>
          </a:p>
        </p:txBody>
      </p:sp>
      <p:cxnSp>
        <p:nvCxnSpPr>
          <p:cNvPr id="12" name="直接箭头连接符 11"/>
          <p:cNvCxnSpPr>
            <a:stCxn id="9" idx="2"/>
            <a:endCxn id="8" idx="0"/>
          </p:cNvCxnSpPr>
          <p:nvPr/>
        </p:nvCxnSpPr>
        <p:spPr bwMode="auto">
          <a:xfrm>
            <a:off x="9387163" y="1949292"/>
            <a:ext cx="52098" cy="702789"/>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a:endCxn id="10" idx="0"/>
          </p:cNvCxnSpPr>
          <p:nvPr/>
        </p:nvCxnSpPr>
        <p:spPr bwMode="auto">
          <a:xfrm flipH="1">
            <a:off x="8750524" y="3435982"/>
            <a:ext cx="52098" cy="1416922"/>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a:off x="10126686" y="3435982"/>
            <a:ext cx="0" cy="1416922"/>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122981" y="3435982"/>
            <a:ext cx="1442832" cy="646331"/>
          </a:xfrm>
          <a:prstGeom prst="rect">
            <a:avLst/>
          </a:prstGeom>
          <a:noFill/>
        </p:spPr>
        <p:txBody>
          <a:bodyPr wrap="none" rtlCol="0">
            <a:spAutoFit/>
          </a:bodyPr>
          <a:lstStyle>
            <a:defPPr>
              <a:defRPr lang="en-US"/>
            </a:defPPr>
            <a:lvl1pPr algn="ctr">
              <a:defRPr sz="1800">
                <a:solidFill>
                  <a:srgbClr val="FF0000"/>
                </a:solidFill>
              </a:defRPr>
            </a:lvl1pPr>
          </a:lstStyle>
          <a:p>
            <a:r>
              <a:rPr lang="en-US" altLang="zh-CN" dirty="0">
                <a:solidFill>
                  <a:schemeClr val="tx1"/>
                </a:solidFill>
                <a:latin typeface="微软雅黑" panose="020B0503020204020204" pitchFamily="34" charset="-122"/>
                <a:ea typeface="微软雅黑" panose="020B0503020204020204" pitchFamily="34" charset="-122"/>
              </a:rPr>
              <a:t>full1</a:t>
            </a:r>
          </a:p>
          <a:p>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counteven</a:t>
            </a:r>
            <a:endParaRPr lang="zh-CN" altLang="en-US" dirty="0">
              <a:latin typeface="微软雅黑" panose="020B0503020204020204" pitchFamily="34" charset="-122"/>
              <a:ea typeface="微软雅黑" panose="020B0503020204020204" pitchFamily="34" charset="-122"/>
            </a:endParaRPr>
          </a:p>
        </p:txBody>
      </p:sp>
      <p:sp>
        <p:nvSpPr>
          <p:cNvPr id="16" name="TextBox 15"/>
          <p:cNvSpPr txBox="1"/>
          <p:nvPr/>
        </p:nvSpPr>
        <p:spPr>
          <a:xfrm>
            <a:off x="7868907" y="3435981"/>
            <a:ext cx="1359347" cy="646331"/>
          </a:xfrm>
          <a:prstGeom prst="rect">
            <a:avLst/>
          </a:prstGeom>
          <a:noFill/>
        </p:spPr>
        <p:txBody>
          <a:bodyPr wrap="none" rtlCol="0">
            <a:spAutoFit/>
          </a:bodyPr>
          <a:lstStyle/>
          <a:p>
            <a:pPr algn="ctr"/>
            <a:r>
              <a:rPr lang="en-US" altLang="zh-CN" sz="1800" dirty="0" smtClean="0">
                <a:latin typeface="微软雅黑" panose="020B0503020204020204" pitchFamily="34" charset="-122"/>
                <a:ea typeface="微软雅黑" panose="020B0503020204020204" pitchFamily="34" charset="-122"/>
              </a:rPr>
              <a:t>full2</a:t>
            </a:r>
          </a:p>
          <a:p>
            <a:pPr algn="ctr"/>
            <a:r>
              <a:rPr lang="en-US" altLang="zh-CN" sz="1800" dirty="0" smtClean="0">
                <a:solidFill>
                  <a:srgbClr val="FF0000"/>
                </a:solidFill>
                <a:latin typeface="微软雅黑" panose="020B0503020204020204" pitchFamily="34" charset="-122"/>
                <a:ea typeface="微软雅黑" panose="020B0503020204020204" pitchFamily="34" charset="-122"/>
              </a:rPr>
              <a:t>/</a:t>
            </a:r>
            <a:r>
              <a:rPr lang="en-US" altLang="zh-CN" sz="1800" dirty="0" err="1" smtClean="0">
                <a:solidFill>
                  <a:srgbClr val="FF0000"/>
                </a:solidFill>
                <a:latin typeface="微软雅黑" panose="020B0503020204020204" pitchFamily="34" charset="-122"/>
                <a:ea typeface="微软雅黑" panose="020B0503020204020204" pitchFamily="34" charset="-122"/>
              </a:rPr>
              <a:t>countodd</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17" name="任意多边形 16"/>
          <p:cNvSpPr/>
          <p:nvPr/>
        </p:nvSpPr>
        <p:spPr bwMode="auto">
          <a:xfrm>
            <a:off x="7575634" y="2366068"/>
            <a:ext cx="3083057" cy="2136038"/>
          </a:xfrm>
          <a:custGeom>
            <a:avLst/>
            <a:gdLst>
              <a:gd name="connsiteX0" fmla="*/ 588574 w 3083057"/>
              <a:gd name="connsiteY0" fmla="*/ 168250 h 2136038"/>
              <a:gd name="connsiteX1" fmla="*/ 764139 w 3083057"/>
              <a:gd name="connsiteY1" fmla="*/ 153619 h 2136038"/>
              <a:gd name="connsiteX2" fmla="*/ 837291 w 3083057"/>
              <a:gd name="connsiteY2" fmla="*/ 131674 h 2136038"/>
              <a:gd name="connsiteX3" fmla="*/ 859237 w 3083057"/>
              <a:gd name="connsiteY3" fmla="*/ 124358 h 2136038"/>
              <a:gd name="connsiteX4" fmla="*/ 888497 w 3083057"/>
              <a:gd name="connsiteY4" fmla="*/ 117043 h 2136038"/>
              <a:gd name="connsiteX5" fmla="*/ 910443 w 3083057"/>
              <a:gd name="connsiteY5" fmla="*/ 102413 h 2136038"/>
              <a:gd name="connsiteX6" fmla="*/ 961649 w 3083057"/>
              <a:gd name="connsiteY6" fmla="*/ 87782 h 2136038"/>
              <a:gd name="connsiteX7" fmla="*/ 1049432 w 3083057"/>
              <a:gd name="connsiteY7" fmla="*/ 51206 h 2136038"/>
              <a:gd name="connsiteX8" fmla="*/ 1137214 w 3083057"/>
              <a:gd name="connsiteY8" fmla="*/ 36576 h 2136038"/>
              <a:gd name="connsiteX9" fmla="*/ 1188421 w 3083057"/>
              <a:gd name="connsiteY9" fmla="*/ 21946 h 2136038"/>
              <a:gd name="connsiteX10" fmla="*/ 1239627 w 3083057"/>
              <a:gd name="connsiteY10" fmla="*/ 7315 h 2136038"/>
              <a:gd name="connsiteX11" fmla="*/ 1290833 w 3083057"/>
              <a:gd name="connsiteY11" fmla="*/ 0 h 2136038"/>
              <a:gd name="connsiteX12" fmla="*/ 1561496 w 3083057"/>
              <a:gd name="connsiteY12" fmla="*/ 7315 h 2136038"/>
              <a:gd name="connsiteX13" fmla="*/ 1605387 w 3083057"/>
              <a:gd name="connsiteY13" fmla="*/ 14630 h 2136038"/>
              <a:gd name="connsiteX14" fmla="*/ 1671224 w 3083057"/>
              <a:gd name="connsiteY14" fmla="*/ 21946 h 2136038"/>
              <a:gd name="connsiteX15" fmla="*/ 1751691 w 3083057"/>
              <a:gd name="connsiteY15" fmla="*/ 43891 h 2136038"/>
              <a:gd name="connsiteX16" fmla="*/ 1780952 w 3083057"/>
              <a:gd name="connsiteY16" fmla="*/ 58522 h 2136038"/>
              <a:gd name="connsiteX17" fmla="*/ 1802897 w 3083057"/>
              <a:gd name="connsiteY17" fmla="*/ 65837 h 2136038"/>
              <a:gd name="connsiteX18" fmla="*/ 1861419 w 3083057"/>
              <a:gd name="connsiteY18" fmla="*/ 95098 h 2136038"/>
              <a:gd name="connsiteX19" fmla="*/ 1927256 w 3083057"/>
              <a:gd name="connsiteY19" fmla="*/ 109728 h 2136038"/>
              <a:gd name="connsiteX20" fmla="*/ 2000408 w 3083057"/>
              <a:gd name="connsiteY20" fmla="*/ 124358 h 2136038"/>
              <a:gd name="connsiteX21" fmla="*/ 2132081 w 3083057"/>
              <a:gd name="connsiteY21" fmla="*/ 117043 h 2136038"/>
              <a:gd name="connsiteX22" fmla="*/ 2175973 w 3083057"/>
              <a:gd name="connsiteY22" fmla="*/ 102413 h 2136038"/>
              <a:gd name="connsiteX23" fmla="*/ 2219864 w 3083057"/>
              <a:gd name="connsiteY23" fmla="*/ 80467 h 2136038"/>
              <a:gd name="connsiteX24" fmla="*/ 2256440 w 3083057"/>
              <a:gd name="connsiteY24" fmla="*/ 51206 h 2136038"/>
              <a:gd name="connsiteX25" fmla="*/ 2278385 w 3083057"/>
              <a:gd name="connsiteY25" fmla="*/ 43891 h 2136038"/>
              <a:gd name="connsiteX26" fmla="*/ 2322277 w 3083057"/>
              <a:gd name="connsiteY26" fmla="*/ 21946 h 2136038"/>
              <a:gd name="connsiteX27" fmla="*/ 2410059 w 3083057"/>
              <a:gd name="connsiteY27" fmla="*/ 14630 h 2136038"/>
              <a:gd name="connsiteX28" fmla="*/ 2475896 w 3083057"/>
              <a:gd name="connsiteY28" fmla="*/ 21946 h 2136038"/>
              <a:gd name="connsiteX29" fmla="*/ 2497841 w 3083057"/>
              <a:gd name="connsiteY29" fmla="*/ 36576 h 2136038"/>
              <a:gd name="connsiteX30" fmla="*/ 2527102 w 3083057"/>
              <a:gd name="connsiteY30" fmla="*/ 43891 h 2136038"/>
              <a:gd name="connsiteX31" fmla="*/ 2549048 w 3083057"/>
              <a:gd name="connsiteY31" fmla="*/ 58522 h 2136038"/>
              <a:gd name="connsiteX32" fmla="*/ 2578309 w 3083057"/>
              <a:gd name="connsiteY32" fmla="*/ 102413 h 2136038"/>
              <a:gd name="connsiteX33" fmla="*/ 2600254 w 3083057"/>
              <a:gd name="connsiteY33" fmla="*/ 131674 h 2136038"/>
              <a:gd name="connsiteX34" fmla="*/ 2651461 w 3083057"/>
              <a:gd name="connsiteY34" fmla="*/ 182880 h 2136038"/>
              <a:gd name="connsiteX35" fmla="*/ 2673406 w 3083057"/>
              <a:gd name="connsiteY35" fmla="*/ 204826 h 2136038"/>
              <a:gd name="connsiteX36" fmla="*/ 2709982 w 3083057"/>
              <a:gd name="connsiteY36" fmla="*/ 241402 h 2136038"/>
              <a:gd name="connsiteX37" fmla="*/ 2739243 w 3083057"/>
              <a:gd name="connsiteY37" fmla="*/ 285293 h 2136038"/>
              <a:gd name="connsiteX38" fmla="*/ 2753873 w 3083057"/>
              <a:gd name="connsiteY38" fmla="*/ 307238 h 2136038"/>
              <a:gd name="connsiteX39" fmla="*/ 2775819 w 3083057"/>
              <a:gd name="connsiteY39" fmla="*/ 321869 h 2136038"/>
              <a:gd name="connsiteX40" fmla="*/ 2805080 w 3083057"/>
              <a:gd name="connsiteY40" fmla="*/ 358445 h 2136038"/>
              <a:gd name="connsiteX41" fmla="*/ 2863601 w 3083057"/>
              <a:gd name="connsiteY41" fmla="*/ 424282 h 2136038"/>
              <a:gd name="connsiteX42" fmla="*/ 2885547 w 3083057"/>
              <a:gd name="connsiteY42" fmla="*/ 438912 h 2136038"/>
              <a:gd name="connsiteX43" fmla="*/ 2929438 w 3083057"/>
              <a:gd name="connsiteY43" fmla="*/ 482803 h 2136038"/>
              <a:gd name="connsiteX44" fmla="*/ 2936753 w 3083057"/>
              <a:gd name="connsiteY44" fmla="*/ 504749 h 2136038"/>
              <a:gd name="connsiteX45" fmla="*/ 2987960 w 3083057"/>
              <a:gd name="connsiteY45" fmla="*/ 577901 h 2136038"/>
              <a:gd name="connsiteX46" fmla="*/ 3031851 w 3083057"/>
              <a:gd name="connsiteY46" fmla="*/ 629107 h 2136038"/>
              <a:gd name="connsiteX47" fmla="*/ 3053797 w 3083057"/>
              <a:gd name="connsiteY47" fmla="*/ 687629 h 2136038"/>
              <a:gd name="connsiteX48" fmla="*/ 3068427 w 3083057"/>
              <a:gd name="connsiteY48" fmla="*/ 716890 h 2136038"/>
              <a:gd name="connsiteX49" fmla="*/ 3083057 w 3083057"/>
              <a:gd name="connsiteY49" fmla="*/ 892454 h 2136038"/>
              <a:gd name="connsiteX50" fmla="*/ 3075742 w 3083057"/>
              <a:gd name="connsiteY50" fmla="*/ 1126541 h 2136038"/>
              <a:gd name="connsiteX51" fmla="*/ 3068427 w 3083057"/>
              <a:gd name="connsiteY51" fmla="*/ 1177747 h 2136038"/>
              <a:gd name="connsiteX52" fmla="*/ 3053797 w 3083057"/>
              <a:gd name="connsiteY52" fmla="*/ 1265530 h 2136038"/>
              <a:gd name="connsiteX53" fmla="*/ 3046481 w 3083057"/>
              <a:gd name="connsiteY53" fmla="*/ 1309421 h 2136038"/>
              <a:gd name="connsiteX54" fmla="*/ 3031851 w 3083057"/>
              <a:gd name="connsiteY54" fmla="*/ 1338682 h 2136038"/>
              <a:gd name="connsiteX55" fmla="*/ 3017221 w 3083057"/>
              <a:gd name="connsiteY55" fmla="*/ 1411834 h 2136038"/>
              <a:gd name="connsiteX56" fmla="*/ 3002590 w 3083057"/>
              <a:gd name="connsiteY56" fmla="*/ 1433779 h 2136038"/>
              <a:gd name="connsiteX57" fmla="*/ 2980645 w 3083057"/>
              <a:gd name="connsiteY57" fmla="*/ 1499616 h 2136038"/>
              <a:gd name="connsiteX58" fmla="*/ 2966014 w 3083057"/>
              <a:gd name="connsiteY58" fmla="*/ 1543507 h 2136038"/>
              <a:gd name="connsiteX59" fmla="*/ 2951384 w 3083057"/>
              <a:gd name="connsiteY59" fmla="*/ 1594714 h 2136038"/>
              <a:gd name="connsiteX60" fmla="*/ 2936753 w 3083057"/>
              <a:gd name="connsiteY60" fmla="*/ 1616659 h 2136038"/>
              <a:gd name="connsiteX61" fmla="*/ 2929438 w 3083057"/>
              <a:gd name="connsiteY61" fmla="*/ 1638605 h 2136038"/>
              <a:gd name="connsiteX62" fmla="*/ 2907493 w 3083057"/>
              <a:gd name="connsiteY62" fmla="*/ 1704442 h 2136038"/>
              <a:gd name="connsiteX63" fmla="*/ 2892862 w 3083057"/>
              <a:gd name="connsiteY63" fmla="*/ 1719072 h 2136038"/>
              <a:gd name="connsiteX64" fmla="*/ 2878232 w 3083057"/>
              <a:gd name="connsiteY64" fmla="*/ 1741018 h 2136038"/>
              <a:gd name="connsiteX65" fmla="*/ 2863601 w 3083057"/>
              <a:gd name="connsiteY65" fmla="*/ 1755648 h 2136038"/>
              <a:gd name="connsiteX66" fmla="*/ 2848971 w 3083057"/>
              <a:gd name="connsiteY66" fmla="*/ 1777594 h 2136038"/>
              <a:gd name="connsiteX67" fmla="*/ 2812395 w 3083057"/>
              <a:gd name="connsiteY67" fmla="*/ 1814170 h 2136038"/>
              <a:gd name="connsiteX68" fmla="*/ 2768504 w 3083057"/>
              <a:gd name="connsiteY68" fmla="*/ 1850746 h 2136038"/>
              <a:gd name="connsiteX69" fmla="*/ 2746558 w 3083057"/>
              <a:gd name="connsiteY69" fmla="*/ 1858061 h 2136038"/>
              <a:gd name="connsiteX70" fmla="*/ 2695352 w 3083057"/>
              <a:gd name="connsiteY70" fmla="*/ 1901952 h 2136038"/>
              <a:gd name="connsiteX71" fmla="*/ 2666091 w 3083057"/>
              <a:gd name="connsiteY71" fmla="*/ 1916582 h 2136038"/>
              <a:gd name="connsiteX72" fmla="*/ 2636830 w 3083057"/>
              <a:gd name="connsiteY72" fmla="*/ 1945843 h 2136038"/>
              <a:gd name="connsiteX73" fmla="*/ 2578309 w 3083057"/>
              <a:gd name="connsiteY73" fmla="*/ 1975104 h 2136038"/>
              <a:gd name="connsiteX74" fmla="*/ 2563678 w 3083057"/>
              <a:gd name="connsiteY74" fmla="*/ 1997050 h 2136038"/>
              <a:gd name="connsiteX75" fmla="*/ 2534417 w 3083057"/>
              <a:gd name="connsiteY75" fmla="*/ 2004365 h 2136038"/>
              <a:gd name="connsiteX76" fmla="*/ 2483211 w 3083057"/>
              <a:gd name="connsiteY76" fmla="*/ 2026310 h 2136038"/>
              <a:gd name="connsiteX77" fmla="*/ 2453950 w 3083057"/>
              <a:gd name="connsiteY77" fmla="*/ 2033626 h 2136038"/>
              <a:gd name="connsiteX78" fmla="*/ 2424689 w 3083057"/>
              <a:gd name="connsiteY78" fmla="*/ 2048256 h 2136038"/>
              <a:gd name="connsiteX79" fmla="*/ 2366168 w 3083057"/>
              <a:gd name="connsiteY79" fmla="*/ 2062886 h 2136038"/>
              <a:gd name="connsiteX80" fmla="*/ 2278385 w 3083057"/>
              <a:gd name="connsiteY80" fmla="*/ 2092147 h 2136038"/>
              <a:gd name="connsiteX81" fmla="*/ 2249125 w 3083057"/>
              <a:gd name="connsiteY81" fmla="*/ 2099462 h 2136038"/>
              <a:gd name="connsiteX82" fmla="*/ 2058929 w 3083057"/>
              <a:gd name="connsiteY82" fmla="*/ 2092147 h 2136038"/>
              <a:gd name="connsiteX83" fmla="*/ 2029669 w 3083057"/>
              <a:gd name="connsiteY83" fmla="*/ 2084832 h 2136038"/>
              <a:gd name="connsiteX84" fmla="*/ 1971147 w 3083057"/>
              <a:gd name="connsiteY84" fmla="*/ 2077517 h 2136038"/>
              <a:gd name="connsiteX85" fmla="*/ 1802897 w 3083057"/>
              <a:gd name="connsiteY85" fmla="*/ 2084832 h 2136038"/>
              <a:gd name="connsiteX86" fmla="*/ 1773637 w 3083057"/>
              <a:gd name="connsiteY86" fmla="*/ 2092147 h 2136038"/>
              <a:gd name="connsiteX87" fmla="*/ 1656593 w 3083057"/>
              <a:gd name="connsiteY87" fmla="*/ 2106778 h 2136038"/>
              <a:gd name="connsiteX88" fmla="*/ 1590757 w 3083057"/>
              <a:gd name="connsiteY88" fmla="*/ 2121408 h 2136038"/>
              <a:gd name="connsiteX89" fmla="*/ 1539550 w 3083057"/>
              <a:gd name="connsiteY89" fmla="*/ 2128723 h 2136038"/>
              <a:gd name="connsiteX90" fmla="*/ 1517605 w 3083057"/>
              <a:gd name="connsiteY90" fmla="*/ 2136038 h 2136038"/>
              <a:gd name="connsiteX91" fmla="*/ 1239627 w 3083057"/>
              <a:gd name="connsiteY91" fmla="*/ 2128723 h 2136038"/>
              <a:gd name="connsiteX92" fmla="*/ 1181105 w 3083057"/>
              <a:gd name="connsiteY92" fmla="*/ 2106778 h 2136038"/>
              <a:gd name="connsiteX93" fmla="*/ 1151845 w 3083057"/>
              <a:gd name="connsiteY93" fmla="*/ 2099462 h 2136038"/>
              <a:gd name="connsiteX94" fmla="*/ 1071377 w 3083057"/>
              <a:gd name="connsiteY94" fmla="*/ 2077517 h 2136038"/>
              <a:gd name="connsiteX95" fmla="*/ 1049432 w 3083057"/>
              <a:gd name="connsiteY95" fmla="*/ 2055571 h 2136038"/>
              <a:gd name="connsiteX96" fmla="*/ 1020171 w 3083057"/>
              <a:gd name="connsiteY96" fmla="*/ 2048256 h 2136038"/>
              <a:gd name="connsiteX97" fmla="*/ 961649 w 3083057"/>
              <a:gd name="connsiteY97" fmla="*/ 2026310 h 2136038"/>
              <a:gd name="connsiteX98" fmla="*/ 939704 w 3083057"/>
              <a:gd name="connsiteY98" fmla="*/ 2004365 h 2136038"/>
              <a:gd name="connsiteX99" fmla="*/ 881182 w 3083057"/>
              <a:gd name="connsiteY99" fmla="*/ 1982419 h 2136038"/>
              <a:gd name="connsiteX100" fmla="*/ 844606 w 3083057"/>
              <a:gd name="connsiteY100" fmla="*/ 1975104 h 2136038"/>
              <a:gd name="connsiteX101" fmla="*/ 808030 w 3083057"/>
              <a:gd name="connsiteY101" fmla="*/ 1953158 h 2136038"/>
              <a:gd name="connsiteX102" fmla="*/ 778769 w 3083057"/>
              <a:gd name="connsiteY102" fmla="*/ 1931213 h 2136038"/>
              <a:gd name="connsiteX103" fmla="*/ 720248 w 3083057"/>
              <a:gd name="connsiteY103" fmla="*/ 1901952 h 2136038"/>
              <a:gd name="connsiteX104" fmla="*/ 698302 w 3083057"/>
              <a:gd name="connsiteY104" fmla="*/ 1880006 h 2136038"/>
              <a:gd name="connsiteX105" fmla="*/ 610520 w 3083057"/>
              <a:gd name="connsiteY105" fmla="*/ 1843430 h 2136038"/>
              <a:gd name="connsiteX106" fmla="*/ 588574 w 3083057"/>
              <a:gd name="connsiteY106" fmla="*/ 1828800 h 2136038"/>
              <a:gd name="connsiteX107" fmla="*/ 515422 w 3083057"/>
              <a:gd name="connsiteY107" fmla="*/ 1799539 h 2136038"/>
              <a:gd name="connsiteX108" fmla="*/ 471531 w 3083057"/>
              <a:gd name="connsiteY108" fmla="*/ 1792224 h 2136038"/>
              <a:gd name="connsiteX109" fmla="*/ 449585 w 3083057"/>
              <a:gd name="connsiteY109" fmla="*/ 1777594 h 2136038"/>
              <a:gd name="connsiteX110" fmla="*/ 391064 w 3083057"/>
              <a:gd name="connsiteY110" fmla="*/ 1762963 h 2136038"/>
              <a:gd name="connsiteX111" fmla="*/ 361803 w 3083057"/>
              <a:gd name="connsiteY111" fmla="*/ 1748333 h 2136038"/>
              <a:gd name="connsiteX112" fmla="*/ 317912 w 3083057"/>
              <a:gd name="connsiteY112" fmla="*/ 1733702 h 2136038"/>
              <a:gd name="connsiteX113" fmla="*/ 295966 w 3083057"/>
              <a:gd name="connsiteY113" fmla="*/ 1726387 h 2136038"/>
              <a:gd name="connsiteX114" fmla="*/ 266705 w 3083057"/>
              <a:gd name="connsiteY114" fmla="*/ 1704442 h 2136038"/>
              <a:gd name="connsiteX115" fmla="*/ 244760 w 3083057"/>
              <a:gd name="connsiteY115" fmla="*/ 1697126 h 2136038"/>
              <a:gd name="connsiteX116" fmla="*/ 193553 w 3083057"/>
              <a:gd name="connsiteY116" fmla="*/ 1667866 h 2136038"/>
              <a:gd name="connsiteX117" fmla="*/ 178923 w 3083057"/>
              <a:gd name="connsiteY117" fmla="*/ 1645920 h 2136038"/>
              <a:gd name="connsiteX118" fmla="*/ 127717 w 3083057"/>
              <a:gd name="connsiteY118" fmla="*/ 1602029 h 2136038"/>
              <a:gd name="connsiteX119" fmla="*/ 83825 w 3083057"/>
              <a:gd name="connsiteY119" fmla="*/ 1572768 h 2136038"/>
              <a:gd name="connsiteX120" fmla="*/ 69195 w 3083057"/>
              <a:gd name="connsiteY120" fmla="*/ 1550822 h 2136038"/>
              <a:gd name="connsiteX121" fmla="*/ 47249 w 3083057"/>
              <a:gd name="connsiteY121" fmla="*/ 1521562 h 2136038"/>
              <a:gd name="connsiteX122" fmla="*/ 17989 w 3083057"/>
              <a:gd name="connsiteY122" fmla="*/ 1477670 h 2136038"/>
              <a:gd name="connsiteX123" fmla="*/ 10673 w 3083057"/>
              <a:gd name="connsiteY123" fmla="*/ 1448410 h 2136038"/>
              <a:gd name="connsiteX124" fmla="*/ 17989 w 3083057"/>
              <a:gd name="connsiteY124" fmla="*/ 1141171 h 2136038"/>
              <a:gd name="connsiteX125" fmla="*/ 32619 w 3083057"/>
              <a:gd name="connsiteY125" fmla="*/ 1060704 h 2136038"/>
              <a:gd name="connsiteX126" fmla="*/ 47249 w 3083057"/>
              <a:gd name="connsiteY126" fmla="*/ 1031443 h 2136038"/>
              <a:gd name="connsiteX127" fmla="*/ 69195 w 3083057"/>
              <a:gd name="connsiteY127" fmla="*/ 950976 h 2136038"/>
              <a:gd name="connsiteX128" fmla="*/ 76510 w 3083057"/>
              <a:gd name="connsiteY128" fmla="*/ 929030 h 2136038"/>
              <a:gd name="connsiteX129" fmla="*/ 105771 w 3083057"/>
              <a:gd name="connsiteY129" fmla="*/ 892454 h 2136038"/>
              <a:gd name="connsiteX130" fmla="*/ 127717 w 3083057"/>
              <a:gd name="connsiteY130" fmla="*/ 833933 h 2136038"/>
              <a:gd name="connsiteX131" fmla="*/ 135032 w 3083057"/>
              <a:gd name="connsiteY131" fmla="*/ 811987 h 2136038"/>
              <a:gd name="connsiteX132" fmla="*/ 149662 w 3083057"/>
              <a:gd name="connsiteY132" fmla="*/ 782726 h 2136038"/>
              <a:gd name="connsiteX133" fmla="*/ 156977 w 3083057"/>
              <a:gd name="connsiteY133" fmla="*/ 753466 h 2136038"/>
              <a:gd name="connsiteX134" fmla="*/ 171608 w 3083057"/>
              <a:gd name="connsiteY134" fmla="*/ 738835 h 2136038"/>
              <a:gd name="connsiteX135" fmla="*/ 215499 w 3083057"/>
              <a:gd name="connsiteY135" fmla="*/ 665683 h 2136038"/>
              <a:gd name="connsiteX136" fmla="*/ 230129 w 3083057"/>
              <a:gd name="connsiteY136" fmla="*/ 636422 h 2136038"/>
              <a:gd name="connsiteX137" fmla="*/ 281336 w 3083057"/>
              <a:gd name="connsiteY137" fmla="*/ 592531 h 2136038"/>
              <a:gd name="connsiteX138" fmla="*/ 339857 w 3083057"/>
              <a:gd name="connsiteY138" fmla="*/ 526694 h 2136038"/>
              <a:gd name="connsiteX139" fmla="*/ 354488 w 3083057"/>
              <a:gd name="connsiteY139" fmla="*/ 512064 h 2136038"/>
              <a:gd name="connsiteX140" fmla="*/ 376433 w 3083057"/>
              <a:gd name="connsiteY140" fmla="*/ 482803 h 2136038"/>
              <a:gd name="connsiteX141" fmla="*/ 405694 w 3083057"/>
              <a:gd name="connsiteY141" fmla="*/ 438912 h 2136038"/>
              <a:gd name="connsiteX142" fmla="*/ 434955 w 3083057"/>
              <a:gd name="connsiteY142" fmla="*/ 409651 h 2136038"/>
              <a:gd name="connsiteX143" fmla="*/ 456901 w 3083057"/>
              <a:gd name="connsiteY143" fmla="*/ 387706 h 2136038"/>
              <a:gd name="connsiteX144" fmla="*/ 508107 w 3083057"/>
              <a:gd name="connsiteY144" fmla="*/ 314554 h 2136038"/>
              <a:gd name="connsiteX145" fmla="*/ 537368 w 3083057"/>
              <a:gd name="connsiteY145" fmla="*/ 277978 h 2136038"/>
              <a:gd name="connsiteX146" fmla="*/ 566629 w 3083057"/>
              <a:gd name="connsiteY146" fmla="*/ 241402 h 2136038"/>
              <a:gd name="connsiteX147" fmla="*/ 625150 w 3083057"/>
              <a:gd name="connsiteY147" fmla="*/ 190195 h 2136038"/>
              <a:gd name="connsiteX148" fmla="*/ 588574 w 3083057"/>
              <a:gd name="connsiteY148" fmla="*/ 168250 h 213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083057" h="2136038">
                <a:moveTo>
                  <a:pt x="588574" y="168250"/>
                </a:moveTo>
                <a:cubicBezTo>
                  <a:pt x="659717" y="164065"/>
                  <a:pt x="701069" y="165086"/>
                  <a:pt x="764139" y="153619"/>
                </a:cubicBezTo>
                <a:cubicBezTo>
                  <a:pt x="788461" y="149197"/>
                  <a:pt x="814388" y="139309"/>
                  <a:pt x="837291" y="131674"/>
                </a:cubicBezTo>
                <a:cubicBezTo>
                  <a:pt x="844606" y="129235"/>
                  <a:pt x="851756" y="126228"/>
                  <a:pt x="859237" y="124358"/>
                </a:cubicBezTo>
                <a:lnTo>
                  <a:pt x="888497" y="117043"/>
                </a:lnTo>
                <a:cubicBezTo>
                  <a:pt x="895812" y="112166"/>
                  <a:pt x="902579" y="106345"/>
                  <a:pt x="910443" y="102413"/>
                </a:cubicBezTo>
                <a:cubicBezTo>
                  <a:pt x="935309" y="89981"/>
                  <a:pt x="933537" y="99496"/>
                  <a:pt x="961649" y="87782"/>
                </a:cubicBezTo>
                <a:cubicBezTo>
                  <a:pt x="1023869" y="61857"/>
                  <a:pt x="1001453" y="60202"/>
                  <a:pt x="1049432" y="51206"/>
                </a:cubicBezTo>
                <a:cubicBezTo>
                  <a:pt x="1078588" y="45739"/>
                  <a:pt x="1109072" y="45956"/>
                  <a:pt x="1137214" y="36576"/>
                </a:cubicBezTo>
                <a:cubicBezTo>
                  <a:pt x="1189859" y="19028"/>
                  <a:pt x="1124089" y="40328"/>
                  <a:pt x="1188421" y="21946"/>
                </a:cubicBezTo>
                <a:cubicBezTo>
                  <a:pt x="1215852" y="14108"/>
                  <a:pt x="1208168" y="13035"/>
                  <a:pt x="1239627" y="7315"/>
                </a:cubicBezTo>
                <a:cubicBezTo>
                  <a:pt x="1256591" y="4231"/>
                  <a:pt x="1273764" y="2438"/>
                  <a:pt x="1290833" y="0"/>
                </a:cubicBezTo>
                <a:lnTo>
                  <a:pt x="1561496" y="7315"/>
                </a:lnTo>
                <a:cubicBezTo>
                  <a:pt x="1576312" y="8004"/>
                  <a:pt x="1590685" y="12670"/>
                  <a:pt x="1605387" y="14630"/>
                </a:cubicBezTo>
                <a:cubicBezTo>
                  <a:pt x="1627274" y="17548"/>
                  <a:pt x="1649278" y="19507"/>
                  <a:pt x="1671224" y="21946"/>
                </a:cubicBezTo>
                <a:cubicBezTo>
                  <a:pt x="1680167" y="24182"/>
                  <a:pt x="1732551" y="35688"/>
                  <a:pt x="1751691" y="43891"/>
                </a:cubicBezTo>
                <a:cubicBezTo>
                  <a:pt x="1761714" y="48187"/>
                  <a:pt x="1770929" y="54226"/>
                  <a:pt x="1780952" y="58522"/>
                </a:cubicBezTo>
                <a:cubicBezTo>
                  <a:pt x="1788039" y="61559"/>
                  <a:pt x="1795877" y="62646"/>
                  <a:pt x="1802897" y="65837"/>
                </a:cubicBezTo>
                <a:cubicBezTo>
                  <a:pt x="1822752" y="74862"/>
                  <a:pt x="1840260" y="89809"/>
                  <a:pt x="1861419" y="95098"/>
                </a:cubicBezTo>
                <a:cubicBezTo>
                  <a:pt x="1932781" y="112938"/>
                  <a:pt x="1843673" y="91155"/>
                  <a:pt x="1927256" y="109728"/>
                </a:cubicBezTo>
                <a:cubicBezTo>
                  <a:pt x="1992731" y="124278"/>
                  <a:pt x="1914402" y="110024"/>
                  <a:pt x="2000408" y="124358"/>
                </a:cubicBezTo>
                <a:cubicBezTo>
                  <a:pt x="2044299" y="121920"/>
                  <a:pt x="2088462" y="122495"/>
                  <a:pt x="2132081" y="117043"/>
                </a:cubicBezTo>
                <a:cubicBezTo>
                  <a:pt x="2147384" y="115130"/>
                  <a:pt x="2175973" y="102413"/>
                  <a:pt x="2175973" y="102413"/>
                </a:cubicBezTo>
                <a:cubicBezTo>
                  <a:pt x="2238854" y="60489"/>
                  <a:pt x="2159300" y="110748"/>
                  <a:pt x="2219864" y="80467"/>
                </a:cubicBezTo>
                <a:cubicBezTo>
                  <a:pt x="2307684" y="36558"/>
                  <a:pt x="2188415" y="92022"/>
                  <a:pt x="2256440" y="51206"/>
                </a:cubicBezTo>
                <a:cubicBezTo>
                  <a:pt x="2263052" y="47239"/>
                  <a:pt x="2271488" y="47339"/>
                  <a:pt x="2278385" y="43891"/>
                </a:cubicBezTo>
                <a:cubicBezTo>
                  <a:pt x="2300804" y="32682"/>
                  <a:pt x="2297203" y="25289"/>
                  <a:pt x="2322277" y="21946"/>
                </a:cubicBezTo>
                <a:cubicBezTo>
                  <a:pt x="2351382" y="18065"/>
                  <a:pt x="2380798" y="17069"/>
                  <a:pt x="2410059" y="14630"/>
                </a:cubicBezTo>
                <a:cubicBezTo>
                  <a:pt x="2432005" y="17069"/>
                  <a:pt x="2454475" y="16591"/>
                  <a:pt x="2475896" y="21946"/>
                </a:cubicBezTo>
                <a:cubicBezTo>
                  <a:pt x="2484425" y="24078"/>
                  <a:pt x="2489760" y="33113"/>
                  <a:pt x="2497841" y="36576"/>
                </a:cubicBezTo>
                <a:cubicBezTo>
                  <a:pt x="2507082" y="40536"/>
                  <a:pt x="2517348" y="41453"/>
                  <a:pt x="2527102" y="43891"/>
                </a:cubicBezTo>
                <a:cubicBezTo>
                  <a:pt x="2534417" y="48768"/>
                  <a:pt x="2543258" y="51905"/>
                  <a:pt x="2549048" y="58522"/>
                </a:cubicBezTo>
                <a:cubicBezTo>
                  <a:pt x="2560627" y="71755"/>
                  <a:pt x="2567759" y="88346"/>
                  <a:pt x="2578309" y="102413"/>
                </a:cubicBezTo>
                <a:cubicBezTo>
                  <a:pt x="2585624" y="112167"/>
                  <a:pt x="2592154" y="122562"/>
                  <a:pt x="2600254" y="131674"/>
                </a:cubicBezTo>
                <a:cubicBezTo>
                  <a:pt x="2600291" y="131715"/>
                  <a:pt x="2641204" y="172623"/>
                  <a:pt x="2651461" y="182880"/>
                </a:cubicBezTo>
                <a:cubicBezTo>
                  <a:pt x="2658776" y="190195"/>
                  <a:pt x="2667667" y="196218"/>
                  <a:pt x="2673406" y="204826"/>
                </a:cubicBezTo>
                <a:cubicBezTo>
                  <a:pt x="2692914" y="234086"/>
                  <a:pt x="2680722" y="221894"/>
                  <a:pt x="2709982" y="241402"/>
                </a:cubicBezTo>
                <a:lnTo>
                  <a:pt x="2739243" y="285293"/>
                </a:lnTo>
                <a:cubicBezTo>
                  <a:pt x="2744120" y="292608"/>
                  <a:pt x="2746558" y="302361"/>
                  <a:pt x="2753873" y="307238"/>
                </a:cubicBezTo>
                <a:lnTo>
                  <a:pt x="2775819" y="321869"/>
                </a:lnTo>
                <a:cubicBezTo>
                  <a:pt x="2820847" y="389411"/>
                  <a:pt x="2763386" y="306328"/>
                  <a:pt x="2805080" y="358445"/>
                </a:cubicBezTo>
                <a:cubicBezTo>
                  <a:pt x="2830208" y="389855"/>
                  <a:pt x="2815797" y="392414"/>
                  <a:pt x="2863601" y="424282"/>
                </a:cubicBezTo>
                <a:cubicBezTo>
                  <a:pt x="2870916" y="429159"/>
                  <a:pt x="2878976" y="433071"/>
                  <a:pt x="2885547" y="438912"/>
                </a:cubicBezTo>
                <a:cubicBezTo>
                  <a:pt x="2901011" y="452658"/>
                  <a:pt x="2929438" y="482803"/>
                  <a:pt x="2929438" y="482803"/>
                </a:cubicBezTo>
                <a:cubicBezTo>
                  <a:pt x="2931876" y="490118"/>
                  <a:pt x="2933008" y="498008"/>
                  <a:pt x="2936753" y="504749"/>
                </a:cubicBezTo>
                <a:cubicBezTo>
                  <a:pt x="2962791" y="551618"/>
                  <a:pt x="2962388" y="539543"/>
                  <a:pt x="2987960" y="577901"/>
                </a:cubicBezTo>
                <a:cubicBezTo>
                  <a:pt x="3019723" y="625545"/>
                  <a:pt x="2994801" y="604408"/>
                  <a:pt x="3031851" y="629107"/>
                </a:cubicBezTo>
                <a:cubicBezTo>
                  <a:pt x="3072582" y="710573"/>
                  <a:pt x="3023917" y="607949"/>
                  <a:pt x="3053797" y="687629"/>
                </a:cubicBezTo>
                <a:cubicBezTo>
                  <a:pt x="3057626" y="697840"/>
                  <a:pt x="3063550" y="707136"/>
                  <a:pt x="3068427" y="716890"/>
                </a:cubicBezTo>
                <a:cubicBezTo>
                  <a:pt x="3078157" y="784998"/>
                  <a:pt x="3083057" y="809177"/>
                  <a:pt x="3083057" y="892454"/>
                </a:cubicBezTo>
                <a:cubicBezTo>
                  <a:pt x="3083057" y="970521"/>
                  <a:pt x="3079740" y="1048576"/>
                  <a:pt x="3075742" y="1126541"/>
                </a:cubicBezTo>
                <a:cubicBezTo>
                  <a:pt x="3074859" y="1143760"/>
                  <a:pt x="3070706" y="1160656"/>
                  <a:pt x="3068427" y="1177747"/>
                </a:cubicBezTo>
                <a:cubicBezTo>
                  <a:pt x="3048707" y="1325653"/>
                  <a:pt x="3071586" y="1176587"/>
                  <a:pt x="3053797" y="1265530"/>
                </a:cubicBezTo>
                <a:cubicBezTo>
                  <a:pt x="3050888" y="1280074"/>
                  <a:pt x="3050743" y="1295214"/>
                  <a:pt x="3046481" y="1309421"/>
                </a:cubicBezTo>
                <a:cubicBezTo>
                  <a:pt x="3043347" y="1319866"/>
                  <a:pt x="3036728" y="1328928"/>
                  <a:pt x="3031851" y="1338682"/>
                </a:cubicBezTo>
                <a:cubicBezTo>
                  <a:pt x="3030201" y="1348581"/>
                  <a:pt x="3023173" y="1397947"/>
                  <a:pt x="3017221" y="1411834"/>
                </a:cubicBezTo>
                <a:cubicBezTo>
                  <a:pt x="3013758" y="1419915"/>
                  <a:pt x="3007467" y="1426464"/>
                  <a:pt x="3002590" y="1433779"/>
                </a:cubicBezTo>
                <a:lnTo>
                  <a:pt x="2980645" y="1499616"/>
                </a:lnTo>
                <a:cubicBezTo>
                  <a:pt x="2980642" y="1499626"/>
                  <a:pt x="2966017" y="1543496"/>
                  <a:pt x="2966014" y="1543507"/>
                </a:cubicBezTo>
                <a:cubicBezTo>
                  <a:pt x="2963671" y="1552880"/>
                  <a:pt x="2956631" y="1584221"/>
                  <a:pt x="2951384" y="1594714"/>
                </a:cubicBezTo>
                <a:cubicBezTo>
                  <a:pt x="2947452" y="1602578"/>
                  <a:pt x="2941630" y="1609344"/>
                  <a:pt x="2936753" y="1616659"/>
                </a:cubicBezTo>
                <a:cubicBezTo>
                  <a:pt x="2934315" y="1623974"/>
                  <a:pt x="2931556" y="1631191"/>
                  <a:pt x="2929438" y="1638605"/>
                </a:cubicBezTo>
                <a:cubicBezTo>
                  <a:pt x="2921965" y="1664763"/>
                  <a:pt x="2921904" y="1679223"/>
                  <a:pt x="2907493" y="1704442"/>
                </a:cubicBezTo>
                <a:cubicBezTo>
                  <a:pt x="2904071" y="1710430"/>
                  <a:pt x="2897170" y="1713686"/>
                  <a:pt x="2892862" y="1719072"/>
                </a:cubicBezTo>
                <a:cubicBezTo>
                  <a:pt x="2887370" y="1725937"/>
                  <a:pt x="2883724" y="1734153"/>
                  <a:pt x="2878232" y="1741018"/>
                </a:cubicBezTo>
                <a:cubicBezTo>
                  <a:pt x="2873924" y="1746404"/>
                  <a:pt x="2867909" y="1750262"/>
                  <a:pt x="2863601" y="1755648"/>
                </a:cubicBezTo>
                <a:cubicBezTo>
                  <a:pt x="2858109" y="1762513"/>
                  <a:pt x="2854760" y="1770977"/>
                  <a:pt x="2848971" y="1777594"/>
                </a:cubicBezTo>
                <a:cubicBezTo>
                  <a:pt x="2837617" y="1790570"/>
                  <a:pt x="2824587" y="1801978"/>
                  <a:pt x="2812395" y="1814170"/>
                </a:cubicBezTo>
                <a:cubicBezTo>
                  <a:pt x="2796221" y="1830344"/>
                  <a:pt x="2788868" y="1840564"/>
                  <a:pt x="2768504" y="1850746"/>
                </a:cubicBezTo>
                <a:cubicBezTo>
                  <a:pt x="2761607" y="1854195"/>
                  <a:pt x="2753873" y="1855623"/>
                  <a:pt x="2746558" y="1858061"/>
                </a:cubicBezTo>
                <a:cubicBezTo>
                  <a:pt x="2726609" y="1878010"/>
                  <a:pt x="2720375" y="1886312"/>
                  <a:pt x="2695352" y="1901952"/>
                </a:cubicBezTo>
                <a:cubicBezTo>
                  <a:pt x="2686105" y="1907732"/>
                  <a:pt x="2675845" y="1911705"/>
                  <a:pt x="2666091" y="1916582"/>
                </a:cubicBezTo>
                <a:cubicBezTo>
                  <a:pt x="2656337" y="1926336"/>
                  <a:pt x="2649167" y="1939674"/>
                  <a:pt x="2636830" y="1945843"/>
                </a:cubicBezTo>
                <a:lnTo>
                  <a:pt x="2578309" y="1975104"/>
                </a:lnTo>
                <a:cubicBezTo>
                  <a:pt x="2573432" y="1982419"/>
                  <a:pt x="2570993" y="1992173"/>
                  <a:pt x="2563678" y="1997050"/>
                </a:cubicBezTo>
                <a:cubicBezTo>
                  <a:pt x="2555313" y="2002627"/>
                  <a:pt x="2544084" y="2001603"/>
                  <a:pt x="2534417" y="2004365"/>
                </a:cubicBezTo>
                <a:cubicBezTo>
                  <a:pt x="2483565" y="2018894"/>
                  <a:pt x="2545620" y="2002907"/>
                  <a:pt x="2483211" y="2026310"/>
                </a:cubicBezTo>
                <a:cubicBezTo>
                  <a:pt x="2473797" y="2029840"/>
                  <a:pt x="2463364" y="2030096"/>
                  <a:pt x="2453950" y="2033626"/>
                </a:cubicBezTo>
                <a:cubicBezTo>
                  <a:pt x="2443739" y="2037455"/>
                  <a:pt x="2435034" y="2044808"/>
                  <a:pt x="2424689" y="2048256"/>
                </a:cubicBezTo>
                <a:cubicBezTo>
                  <a:pt x="2405613" y="2054614"/>
                  <a:pt x="2366168" y="2062886"/>
                  <a:pt x="2366168" y="2062886"/>
                </a:cubicBezTo>
                <a:cubicBezTo>
                  <a:pt x="2318922" y="2086510"/>
                  <a:pt x="2347487" y="2074872"/>
                  <a:pt x="2278385" y="2092147"/>
                </a:cubicBezTo>
                <a:lnTo>
                  <a:pt x="2249125" y="2099462"/>
                </a:lnTo>
                <a:cubicBezTo>
                  <a:pt x="2185726" y="2097024"/>
                  <a:pt x="2122234" y="2096367"/>
                  <a:pt x="2058929" y="2092147"/>
                </a:cubicBezTo>
                <a:cubicBezTo>
                  <a:pt x="2048898" y="2091478"/>
                  <a:pt x="2039586" y="2086485"/>
                  <a:pt x="2029669" y="2084832"/>
                </a:cubicBezTo>
                <a:cubicBezTo>
                  <a:pt x="2010277" y="2081600"/>
                  <a:pt x="1990654" y="2079955"/>
                  <a:pt x="1971147" y="2077517"/>
                </a:cubicBezTo>
                <a:cubicBezTo>
                  <a:pt x="1915064" y="2079955"/>
                  <a:pt x="1858880" y="2080685"/>
                  <a:pt x="1802897" y="2084832"/>
                </a:cubicBezTo>
                <a:cubicBezTo>
                  <a:pt x="1792871" y="2085575"/>
                  <a:pt x="1783579" y="2090656"/>
                  <a:pt x="1773637" y="2092147"/>
                </a:cubicBezTo>
                <a:cubicBezTo>
                  <a:pt x="1734754" y="2097980"/>
                  <a:pt x="1694737" y="2097242"/>
                  <a:pt x="1656593" y="2106778"/>
                </a:cubicBezTo>
                <a:cubicBezTo>
                  <a:pt x="1630288" y="2113354"/>
                  <a:pt x="1618619" y="2116765"/>
                  <a:pt x="1590757" y="2121408"/>
                </a:cubicBezTo>
                <a:cubicBezTo>
                  <a:pt x="1573749" y="2124243"/>
                  <a:pt x="1556619" y="2126285"/>
                  <a:pt x="1539550" y="2128723"/>
                </a:cubicBezTo>
                <a:cubicBezTo>
                  <a:pt x="1532235" y="2131161"/>
                  <a:pt x="1525316" y="2136038"/>
                  <a:pt x="1517605" y="2136038"/>
                </a:cubicBezTo>
                <a:cubicBezTo>
                  <a:pt x="1424914" y="2136038"/>
                  <a:pt x="1332214" y="2133132"/>
                  <a:pt x="1239627" y="2128723"/>
                </a:cubicBezTo>
                <a:cubicBezTo>
                  <a:pt x="1210951" y="2127358"/>
                  <a:pt x="1207249" y="2116582"/>
                  <a:pt x="1181105" y="2106778"/>
                </a:cubicBezTo>
                <a:cubicBezTo>
                  <a:pt x="1171692" y="2103248"/>
                  <a:pt x="1161475" y="2102351"/>
                  <a:pt x="1151845" y="2099462"/>
                </a:cubicBezTo>
                <a:cubicBezTo>
                  <a:pt x="1077609" y="2077191"/>
                  <a:pt x="1138030" y="2090847"/>
                  <a:pt x="1071377" y="2077517"/>
                </a:cubicBezTo>
                <a:cubicBezTo>
                  <a:pt x="1064062" y="2070202"/>
                  <a:pt x="1058414" y="2060704"/>
                  <a:pt x="1049432" y="2055571"/>
                </a:cubicBezTo>
                <a:cubicBezTo>
                  <a:pt x="1040703" y="2050583"/>
                  <a:pt x="1029585" y="2051786"/>
                  <a:pt x="1020171" y="2048256"/>
                </a:cubicBezTo>
                <a:cubicBezTo>
                  <a:pt x="943653" y="2019563"/>
                  <a:pt x="1036767" y="2045092"/>
                  <a:pt x="961649" y="2026310"/>
                </a:cubicBezTo>
                <a:cubicBezTo>
                  <a:pt x="954334" y="2018995"/>
                  <a:pt x="948122" y="2010378"/>
                  <a:pt x="939704" y="2004365"/>
                </a:cubicBezTo>
                <a:cubicBezTo>
                  <a:pt x="920547" y="1990682"/>
                  <a:pt x="903416" y="1987360"/>
                  <a:pt x="881182" y="1982419"/>
                </a:cubicBezTo>
                <a:cubicBezTo>
                  <a:pt x="869045" y="1979722"/>
                  <a:pt x="856798" y="1977542"/>
                  <a:pt x="844606" y="1975104"/>
                </a:cubicBezTo>
                <a:cubicBezTo>
                  <a:pt x="832414" y="1967789"/>
                  <a:pt x="819860" y="1961045"/>
                  <a:pt x="808030" y="1953158"/>
                </a:cubicBezTo>
                <a:cubicBezTo>
                  <a:pt x="797886" y="1946395"/>
                  <a:pt x="789300" y="1937356"/>
                  <a:pt x="778769" y="1931213"/>
                </a:cubicBezTo>
                <a:cubicBezTo>
                  <a:pt x="759930" y="1920224"/>
                  <a:pt x="720248" y="1901952"/>
                  <a:pt x="720248" y="1901952"/>
                </a:cubicBezTo>
                <a:cubicBezTo>
                  <a:pt x="712933" y="1894637"/>
                  <a:pt x="707030" y="1885560"/>
                  <a:pt x="698302" y="1880006"/>
                </a:cubicBezTo>
                <a:cubicBezTo>
                  <a:pt x="654619" y="1852208"/>
                  <a:pt x="649953" y="1853289"/>
                  <a:pt x="610520" y="1843430"/>
                </a:cubicBezTo>
                <a:cubicBezTo>
                  <a:pt x="603205" y="1838553"/>
                  <a:pt x="596208" y="1833162"/>
                  <a:pt x="588574" y="1828800"/>
                </a:cubicBezTo>
                <a:cubicBezTo>
                  <a:pt x="565032" y="1815348"/>
                  <a:pt x="542063" y="1806199"/>
                  <a:pt x="515422" y="1799539"/>
                </a:cubicBezTo>
                <a:cubicBezTo>
                  <a:pt x="501033" y="1795942"/>
                  <a:pt x="486161" y="1794662"/>
                  <a:pt x="471531" y="1792224"/>
                </a:cubicBezTo>
                <a:cubicBezTo>
                  <a:pt x="464216" y="1787347"/>
                  <a:pt x="457847" y="1780599"/>
                  <a:pt x="449585" y="1777594"/>
                </a:cubicBezTo>
                <a:cubicBezTo>
                  <a:pt x="430688" y="1770722"/>
                  <a:pt x="409049" y="1771955"/>
                  <a:pt x="391064" y="1762963"/>
                </a:cubicBezTo>
                <a:cubicBezTo>
                  <a:pt x="381310" y="1758086"/>
                  <a:pt x="371928" y="1752383"/>
                  <a:pt x="361803" y="1748333"/>
                </a:cubicBezTo>
                <a:cubicBezTo>
                  <a:pt x="347484" y="1742605"/>
                  <a:pt x="332542" y="1738579"/>
                  <a:pt x="317912" y="1733702"/>
                </a:cubicBezTo>
                <a:lnTo>
                  <a:pt x="295966" y="1726387"/>
                </a:lnTo>
                <a:cubicBezTo>
                  <a:pt x="286212" y="1719072"/>
                  <a:pt x="277291" y="1710491"/>
                  <a:pt x="266705" y="1704442"/>
                </a:cubicBezTo>
                <a:cubicBezTo>
                  <a:pt x="260010" y="1700616"/>
                  <a:pt x="251455" y="1700952"/>
                  <a:pt x="244760" y="1697126"/>
                </a:cubicBezTo>
                <a:cubicBezTo>
                  <a:pt x="182765" y="1661700"/>
                  <a:pt x="243867" y="1684636"/>
                  <a:pt x="193553" y="1667866"/>
                </a:cubicBezTo>
                <a:cubicBezTo>
                  <a:pt x="188676" y="1660551"/>
                  <a:pt x="184551" y="1652674"/>
                  <a:pt x="178923" y="1645920"/>
                </a:cubicBezTo>
                <a:cubicBezTo>
                  <a:pt x="163769" y="1627735"/>
                  <a:pt x="147090" y="1615590"/>
                  <a:pt x="127717" y="1602029"/>
                </a:cubicBezTo>
                <a:cubicBezTo>
                  <a:pt x="113312" y="1591945"/>
                  <a:pt x="83825" y="1572768"/>
                  <a:pt x="83825" y="1572768"/>
                </a:cubicBezTo>
                <a:cubicBezTo>
                  <a:pt x="78948" y="1565453"/>
                  <a:pt x="74305" y="1557976"/>
                  <a:pt x="69195" y="1550822"/>
                </a:cubicBezTo>
                <a:cubicBezTo>
                  <a:pt x="62109" y="1540901"/>
                  <a:pt x="53711" y="1531901"/>
                  <a:pt x="47249" y="1521562"/>
                </a:cubicBezTo>
                <a:cubicBezTo>
                  <a:pt x="17721" y="1474318"/>
                  <a:pt x="47801" y="1507484"/>
                  <a:pt x="17989" y="1477670"/>
                </a:cubicBezTo>
                <a:cubicBezTo>
                  <a:pt x="15550" y="1467917"/>
                  <a:pt x="12645" y="1458268"/>
                  <a:pt x="10673" y="1448410"/>
                </a:cubicBezTo>
                <a:cubicBezTo>
                  <a:pt x="-11727" y="1336414"/>
                  <a:pt x="6282" y="1308971"/>
                  <a:pt x="17989" y="1141171"/>
                </a:cubicBezTo>
                <a:cubicBezTo>
                  <a:pt x="18981" y="1126956"/>
                  <a:pt x="25638" y="1079319"/>
                  <a:pt x="32619" y="1060704"/>
                </a:cubicBezTo>
                <a:cubicBezTo>
                  <a:pt x="36448" y="1050493"/>
                  <a:pt x="42372" y="1041197"/>
                  <a:pt x="47249" y="1031443"/>
                </a:cubicBezTo>
                <a:cubicBezTo>
                  <a:pt x="57590" y="979744"/>
                  <a:pt x="50633" y="1006664"/>
                  <a:pt x="69195" y="950976"/>
                </a:cubicBezTo>
                <a:cubicBezTo>
                  <a:pt x="71633" y="943661"/>
                  <a:pt x="71693" y="935051"/>
                  <a:pt x="76510" y="929030"/>
                </a:cubicBezTo>
                <a:lnTo>
                  <a:pt x="105771" y="892454"/>
                </a:lnTo>
                <a:cubicBezTo>
                  <a:pt x="119258" y="838506"/>
                  <a:pt x="104764" y="887490"/>
                  <a:pt x="127717" y="833933"/>
                </a:cubicBezTo>
                <a:cubicBezTo>
                  <a:pt x="130755" y="826845"/>
                  <a:pt x="131995" y="819075"/>
                  <a:pt x="135032" y="811987"/>
                </a:cubicBezTo>
                <a:cubicBezTo>
                  <a:pt x="139327" y="801964"/>
                  <a:pt x="145833" y="792937"/>
                  <a:pt x="149662" y="782726"/>
                </a:cubicBezTo>
                <a:cubicBezTo>
                  <a:pt x="153192" y="773313"/>
                  <a:pt x="152481" y="762458"/>
                  <a:pt x="156977" y="753466"/>
                </a:cubicBezTo>
                <a:cubicBezTo>
                  <a:pt x="160062" y="747297"/>
                  <a:pt x="167782" y="744574"/>
                  <a:pt x="171608" y="738835"/>
                </a:cubicBezTo>
                <a:cubicBezTo>
                  <a:pt x="187382" y="715175"/>
                  <a:pt x="202782" y="691117"/>
                  <a:pt x="215499" y="665683"/>
                </a:cubicBezTo>
                <a:cubicBezTo>
                  <a:pt x="220376" y="655929"/>
                  <a:pt x="224080" y="645495"/>
                  <a:pt x="230129" y="636422"/>
                </a:cubicBezTo>
                <a:cubicBezTo>
                  <a:pt x="237490" y="625381"/>
                  <a:pt x="280827" y="592983"/>
                  <a:pt x="281336" y="592531"/>
                </a:cubicBezTo>
                <a:cubicBezTo>
                  <a:pt x="315560" y="562109"/>
                  <a:pt x="308858" y="562859"/>
                  <a:pt x="339857" y="526694"/>
                </a:cubicBezTo>
                <a:cubicBezTo>
                  <a:pt x="344345" y="521458"/>
                  <a:pt x="350073" y="517362"/>
                  <a:pt x="354488" y="512064"/>
                </a:cubicBezTo>
                <a:cubicBezTo>
                  <a:pt x="362293" y="502698"/>
                  <a:pt x="369441" y="492791"/>
                  <a:pt x="376433" y="482803"/>
                </a:cubicBezTo>
                <a:cubicBezTo>
                  <a:pt x="386516" y="468398"/>
                  <a:pt x="393261" y="451345"/>
                  <a:pt x="405694" y="438912"/>
                </a:cubicBezTo>
                <a:lnTo>
                  <a:pt x="434955" y="409651"/>
                </a:lnTo>
                <a:cubicBezTo>
                  <a:pt x="442270" y="402336"/>
                  <a:pt x="451163" y="396314"/>
                  <a:pt x="456901" y="387706"/>
                </a:cubicBezTo>
                <a:cubicBezTo>
                  <a:pt x="524167" y="286802"/>
                  <a:pt x="453947" y="390377"/>
                  <a:pt x="508107" y="314554"/>
                </a:cubicBezTo>
                <a:cubicBezTo>
                  <a:pt x="531179" y="282253"/>
                  <a:pt x="512898" y="302446"/>
                  <a:pt x="537368" y="277978"/>
                </a:cubicBezTo>
                <a:cubicBezTo>
                  <a:pt x="549902" y="240375"/>
                  <a:pt x="535486" y="268651"/>
                  <a:pt x="566629" y="241402"/>
                </a:cubicBezTo>
                <a:cubicBezTo>
                  <a:pt x="635107" y="181485"/>
                  <a:pt x="575762" y="223123"/>
                  <a:pt x="625150" y="190195"/>
                </a:cubicBezTo>
                <a:lnTo>
                  <a:pt x="588574" y="168250"/>
                </a:lnTo>
                <a:close/>
              </a:path>
            </a:pathLst>
          </a:cu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TextBox 17"/>
          <p:cNvSpPr txBox="1"/>
          <p:nvPr/>
        </p:nvSpPr>
        <p:spPr>
          <a:xfrm>
            <a:off x="7368205" y="4428988"/>
            <a:ext cx="953594" cy="400110"/>
          </a:xfrm>
          <a:prstGeom prst="rect">
            <a:avLst/>
          </a:prstGeom>
          <a:noFill/>
          <a:ln>
            <a:solidFill>
              <a:srgbClr val="FF0000"/>
            </a:solidFill>
          </a:ln>
        </p:spPr>
        <p:txBody>
          <a:bodyPr wrap="none" rtlCol="0">
            <a:spAutoFit/>
          </a:bodyPr>
          <a:lstStyle/>
          <a:p>
            <a:r>
              <a:rPr lang="en-US" altLang="zh-CN" sz="2000" dirty="0" err="1" smtClean="0">
                <a:solidFill>
                  <a:srgbClr val="FF0000"/>
                </a:solidFill>
                <a:latin typeface="微软雅黑" panose="020B0503020204020204" pitchFamily="34" charset="-122"/>
                <a:ea typeface="微软雅黑" panose="020B0503020204020204" pitchFamily="34" charset="-122"/>
              </a:rPr>
              <a:t>mutex</a:t>
            </a:r>
            <a:endParaRPr lang="zh-CN" altLang="en-US" sz="2000" dirty="0">
              <a:solidFill>
                <a:srgbClr val="FF0000"/>
              </a:solidFill>
              <a:latin typeface="微软雅黑" panose="020B0503020204020204" pitchFamily="34" charset="-122"/>
              <a:ea typeface="微软雅黑" panose="020B0503020204020204" pitchFamily="34" charset="-122"/>
            </a:endParaRPr>
          </a:p>
        </p:txBody>
      </p:sp>
      <p:cxnSp>
        <p:nvCxnSpPr>
          <p:cNvPr id="19" name="直接箭头连接符 18"/>
          <p:cNvCxnSpPr>
            <a:endCxn id="17" idx="109"/>
          </p:cNvCxnSpPr>
          <p:nvPr/>
        </p:nvCxnSpPr>
        <p:spPr bwMode="auto">
          <a:xfrm flipV="1">
            <a:off x="7780337" y="4143662"/>
            <a:ext cx="244882" cy="285326"/>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27830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556804"/>
          </a:xfrm>
        </p:spPr>
        <p:txBody>
          <a:bodyPr>
            <a:normAutofit/>
          </a:bodyPr>
          <a:lstStyle/>
          <a:p>
            <a:pPr algn="l">
              <a:lnSpc>
                <a:spcPct val="80000"/>
              </a:lnSpc>
              <a:spcBef>
                <a:spcPct val="15000"/>
              </a:spcBef>
              <a:tabLst>
                <a:tab pos="2459038" algn="l"/>
                <a:tab pos="2740025" algn="l"/>
                <a:tab pos="3084513" algn="l"/>
              </a:tabLst>
            </a:pPr>
            <a:r>
              <a:rPr lang="zh-CN" altLang="en-US" sz="2400" dirty="0" smtClean="0">
                <a:latin typeface="微软雅黑" panose="020B0503020204020204" pitchFamily="34" charset="-122"/>
                <a:ea typeface="微软雅黑" panose="020B0503020204020204" pitchFamily="34" charset="-122"/>
              </a:rPr>
              <a:t>进程</a:t>
            </a:r>
            <a:r>
              <a:rPr lang="en-US" altLang="zh-CN" sz="2400" dirty="0" smtClean="0">
                <a:latin typeface="微软雅黑" panose="020B0503020204020204" pitchFamily="34" charset="-122"/>
                <a:ea typeface="微软雅黑" panose="020B0503020204020204" pitchFamily="34" charset="-122"/>
              </a:rPr>
              <a:t>P1</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produce </a:t>
            </a:r>
            <a:r>
              <a:rPr lang="en-US" altLang="zh-CN" sz="2400" dirty="0">
                <a:latin typeface="微软雅黑" panose="020B0503020204020204" pitchFamily="34" charset="-122"/>
                <a:ea typeface="微软雅黑" panose="020B0503020204020204" pitchFamily="34" charset="-122"/>
              </a:rPr>
              <a:t>an item X in </a:t>
            </a:r>
            <a:r>
              <a:rPr lang="en-US" altLang="zh-CN" sz="2400" dirty="0" err="1">
                <a:latin typeface="微软雅黑" panose="020B0503020204020204" pitchFamily="34" charset="-122"/>
                <a:ea typeface="微软雅黑" panose="020B0503020204020204" pitchFamily="34" charset="-122"/>
              </a:rPr>
              <a:t>nextp</a:t>
            </a:r>
            <a:endParaRPr lang="en-US" altLang="zh-CN" sz="2400" dirty="0">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smtClean="0">
                <a:solidFill>
                  <a:schemeClr val="folHlink"/>
                </a:solidFill>
                <a:latin typeface="微软雅黑" panose="020B0503020204020204" pitchFamily="34" charset="-122"/>
                <a:ea typeface="微软雅黑" panose="020B0503020204020204" pitchFamily="34" charset="-122"/>
              </a:rPr>
              <a:t>empty</a:t>
            </a: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是否有空单元*</a:t>
            </a:r>
            <a:r>
              <a:rPr lang="en-US" altLang="zh-CN" sz="2400" dirty="0">
                <a:solidFill>
                  <a:schemeClr val="folHlink"/>
                </a:solidFill>
                <a:latin typeface="微软雅黑" panose="020B0503020204020204" pitchFamily="34" charset="-122"/>
                <a:ea typeface="微软雅黑" panose="020B0503020204020204" pitchFamily="34" charset="-122"/>
              </a:rPr>
              <a:t>/</a:t>
            </a: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a:t>
            </a:r>
            <a:r>
              <a:rPr lang="zh-CN" altLang="en-US" sz="2400" dirty="0">
                <a:solidFill>
                  <a:schemeClr val="folHlink"/>
                </a:solidFill>
                <a:latin typeface="微软雅黑" panose="020B0503020204020204" pitchFamily="34" charset="-122"/>
                <a:ea typeface="微软雅黑" panose="020B0503020204020204" pitchFamily="34" charset="-122"/>
              </a:rPr>
              <a:t>是否可向</a:t>
            </a:r>
            <a:r>
              <a:rPr lang="en-US" altLang="zh-CN" sz="2400" dirty="0">
                <a:solidFill>
                  <a:schemeClr val="hlink"/>
                </a:solidFill>
                <a:latin typeface="微软雅黑" panose="020B0503020204020204" pitchFamily="34" charset="-122"/>
                <a:ea typeface="微软雅黑" panose="020B0503020204020204" pitchFamily="34" charset="-122"/>
              </a:rPr>
              <a:t>buffer/</a:t>
            </a:r>
            <a:r>
              <a:rPr lang="zh-CN" altLang="en-US" sz="2400" dirty="0">
                <a:solidFill>
                  <a:schemeClr val="hlink"/>
                </a:solidFill>
                <a:latin typeface="微软雅黑" panose="020B0503020204020204" pitchFamily="34" charset="-122"/>
                <a:ea typeface="微软雅黑" panose="020B0503020204020204" pitchFamily="34" charset="-122"/>
              </a:rPr>
              <a:t>空单元写，</a:t>
            </a:r>
            <a:r>
              <a:rPr lang="zh-CN" altLang="en-US" sz="2400" dirty="0">
                <a:solidFill>
                  <a:schemeClr val="folHlink"/>
                </a:solidFill>
                <a:latin typeface="微软雅黑" panose="020B0503020204020204" pitchFamily="34" charset="-122"/>
                <a:ea typeface="微软雅黑" panose="020B0503020204020204" pitchFamily="34" charset="-122"/>
              </a:rPr>
              <a:t>或：</a:t>
            </a:r>
            <a:r>
              <a:rPr lang="zh-CN" altLang="en-US" sz="2400" dirty="0">
                <a:solidFill>
                  <a:schemeClr val="hlink"/>
                </a:solidFill>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	 </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 </a:t>
            </a:r>
            <a:r>
              <a:rPr lang="en-US" altLang="zh-CN" sz="2400" dirty="0">
                <a:solidFill>
                  <a:schemeClr val="folHlink"/>
                </a:solidFill>
                <a:latin typeface="微软雅黑" panose="020B0503020204020204" pitchFamily="34" charset="-122"/>
                <a:ea typeface="微软雅黑" panose="020B0503020204020204" pitchFamily="34" charset="-122"/>
              </a:rPr>
              <a:t>…                   </a:t>
            </a:r>
            <a:r>
              <a:rPr lang="zh-CN" altLang="en-US" sz="2400" dirty="0">
                <a:solidFill>
                  <a:schemeClr val="folHlink"/>
                </a:solidFill>
                <a:latin typeface="微软雅黑" panose="020B0503020204020204" pitchFamily="34" charset="-122"/>
                <a:ea typeface="微软雅黑" panose="020B0503020204020204" pitchFamily="34" charset="-122"/>
              </a:rPr>
              <a:t>是否有其他进程在操作</a:t>
            </a:r>
            <a:r>
              <a:rPr lang="en-US" altLang="zh-CN" sz="2400" dirty="0">
                <a:solidFill>
                  <a:schemeClr val="folHlink"/>
                </a:solidFill>
                <a:latin typeface="微软雅黑" panose="020B0503020204020204" pitchFamily="34" charset="-122"/>
                <a:ea typeface="微软雅黑" panose="020B0503020204020204" pitchFamily="34" charset="-122"/>
              </a:rPr>
              <a:t>buffer</a:t>
            </a:r>
            <a:r>
              <a:rPr lang="en-US" altLang="zh-CN" sz="2400" dirty="0" smtClean="0">
                <a:solidFill>
                  <a:schemeClr val="folHlink"/>
                </a:solidFill>
                <a:latin typeface="微软雅黑" panose="020B0503020204020204" pitchFamily="34" charset="-122"/>
                <a:ea typeface="微软雅黑" panose="020B0503020204020204" pitchFamily="34" charset="-122"/>
              </a:rPr>
              <a:t>*/</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add </a:t>
            </a:r>
            <a:r>
              <a:rPr lang="en-US" altLang="zh-CN" sz="2400" dirty="0" err="1">
                <a:latin typeface="微软雅黑" panose="020B0503020204020204" pitchFamily="34" charset="-122"/>
                <a:ea typeface="微软雅黑" panose="020B0503020204020204" pitchFamily="34" charset="-122"/>
              </a:rPr>
              <a:t>nextp</a:t>
            </a:r>
            <a:r>
              <a:rPr lang="en-US" altLang="zh-CN" sz="2400" dirty="0">
                <a:latin typeface="微软雅黑" panose="020B0503020204020204" pitchFamily="34" charset="-122"/>
                <a:ea typeface="微软雅黑" panose="020B0503020204020204" pitchFamily="34" charset="-122"/>
              </a:rPr>
              <a:t> to </a:t>
            </a:r>
            <a:r>
              <a:rPr lang="en-US" altLang="zh-CN" sz="2400" dirty="0" smtClean="0">
                <a:latin typeface="微软雅黑" panose="020B0503020204020204" pitchFamily="34" charset="-122"/>
                <a:ea typeface="微软雅黑" panose="020B0503020204020204" pitchFamily="34" charset="-122"/>
              </a:rPr>
              <a:t>buffer</a:t>
            </a:r>
          </a:p>
          <a:p>
            <a:pPr algn="l">
              <a:lnSpc>
                <a:spcPct val="100000"/>
              </a:lnSpc>
              <a:spcBef>
                <a:spcPct val="15000"/>
              </a:spcBef>
              <a:tabLst>
                <a:tab pos="2459038" algn="l"/>
                <a:tab pos="2740025" algn="l"/>
                <a:tab pos="3084513" algn="l"/>
              </a:tabLst>
            </a:pPr>
            <a:r>
              <a:rPr lang="en-US" altLang="zh-CN" sz="2400" dirty="0" smtClean="0">
                <a:latin typeface="微软雅黑" panose="020B0503020204020204" pitchFamily="34" charset="-122"/>
                <a:ea typeface="微软雅黑" panose="020B0503020204020204" pitchFamily="34" charset="-122"/>
              </a:rPr>
              <a:t>                        …</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          if X%2=0  </a:t>
            </a:r>
          </a:p>
          <a:p>
            <a:pPr algn="l">
              <a:lnSpc>
                <a:spcPct val="100000"/>
              </a:lnSpc>
              <a:spcBef>
                <a:spcPct val="15000"/>
              </a:spcBef>
              <a:tabLst>
                <a:tab pos="2459038" algn="l"/>
                <a:tab pos="2740025" algn="l"/>
                <a:tab pos="3084513" algn="l"/>
              </a:tabLst>
            </a:pPr>
            <a:r>
              <a:rPr lang="en-US" altLang="zh-CN" sz="2400" dirty="0" smtClean="0">
                <a:solidFill>
                  <a:schemeClr val="folHlink"/>
                </a:solidFill>
                <a:latin typeface="微软雅黑" panose="020B0503020204020204" pitchFamily="34" charset="-122"/>
                <a:ea typeface="微软雅黑" panose="020B0503020204020204" pitchFamily="34" charset="-122"/>
              </a:rPr>
              <a:t>           then  </a:t>
            </a:r>
            <a:r>
              <a:rPr lang="en-US" altLang="zh-CN" sz="2400" dirty="0">
                <a:solidFill>
                  <a:schemeClr val="folHlink"/>
                </a:solidFill>
                <a:latin typeface="微软雅黑" panose="020B0503020204020204" pitchFamily="34" charset="-122"/>
                <a:ea typeface="微软雅黑" panose="020B0503020204020204" pitchFamily="34" charset="-122"/>
              </a:rPr>
              <a:t>signal(full1)     /* </a:t>
            </a:r>
            <a:r>
              <a:rPr lang="zh-CN" altLang="en-US" sz="2400" dirty="0">
                <a:solidFill>
                  <a:schemeClr val="folHlink"/>
                </a:solidFill>
                <a:latin typeface="微软雅黑" panose="020B0503020204020204" pitchFamily="34" charset="-122"/>
                <a:ea typeface="微软雅黑" panose="020B0503020204020204" pitchFamily="34" charset="-122"/>
              </a:rPr>
              <a:t>唤醒</a:t>
            </a:r>
            <a:r>
              <a:rPr lang="en-US" altLang="zh-CN" sz="2400" dirty="0">
                <a:solidFill>
                  <a:schemeClr val="folHlink"/>
                </a:solidFill>
                <a:latin typeface="微软雅黑" panose="020B0503020204020204" pitchFamily="34" charset="-122"/>
                <a:ea typeface="微软雅黑" panose="020B0503020204020204" pitchFamily="34" charset="-122"/>
              </a:rPr>
              <a:t>P3</a:t>
            </a:r>
          </a:p>
          <a:p>
            <a:pPr algn="l">
              <a:lnSpc>
                <a:spcPct val="100000"/>
              </a:lnSpc>
              <a:spcBef>
                <a:spcPct val="15000"/>
              </a:spcBef>
              <a:tabLst>
                <a:tab pos="2459038" algn="l"/>
                <a:tab pos="2740025" algn="l"/>
                <a:tab pos="3084513" algn="l"/>
              </a:tabLst>
            </a:pPr>
            <a:r>
              <a:rPr lang="en-US" altLang="zh-CN" sz="2400" dirty="0">
                <a:solidFill>
                  <a:schemeClr val="folHlink"/>
                </a:solidFill>
                <a:latin typeface="微软雅黑" panose="020B0503020204020204" pitchFamily="34" charset="-122"/>
                <a:ea typeface="微软雅黑" panose="020B0503020204020204" pitchFamily="34" charset="-122"/>
              </a:rPr>
              <a:t>           </a:t>
            </a:r>
            <a:r>
              <a:rPr lang="en-US" altLang="zh-CN" sz="2400" dirty="0" smtClean="0">
                <a:solidFill>
                  <a:schemeClr val="folHlink"/>
                </a:solidFill>
                <a:latin typeface="微软雅黑" panose="020B0503020204020204" pitchFamily="34" charset="-122"/>
                <a:ea typeface="微软雅黑" panose="020B0503020204020204" pitchFamily="34" charset="-122"/>
              </a:rPr>
              <a:t>else   </a:t>
            </a:r>
            <a:r>
              <a:rPr lang="en-US" altLang="zh-CN" sz="2400" dirty="0">
                <a:solidFill>
                  <a:schemeClr val="folHlink"/>
                </a:solidFill>
                <a:latin typeface="微软雅黑" panose="020B0503020204020204" pitchFamily="34" charset="-122"/>
                <a:ea typeface="微软雅黑" panose="020B0503020204020204" pitchFamily="34" charset="-122"/>
              </a:rPr>
              <a:t>signal(full2)     /* /* </a:t>
            </a:r>
            <a:r>
              <a:rPr lang="zh-CN" altLang="en-US" sz="2400" dirty="0">
                <a:solidFill>
                  <a:schemeClr val="folHlink"/>
                </a:solidFill>
                <a:latin typeface="微软雅黑" panose="020B0503020204020204" pitchFamily="34" charset="-122"/>
                <a:ea typeface="微软雅黑" panose="020B0503020204020204" pitchFamily="34" charset="-122"/>
              </a:rPr>
              <a:t>唤醒</a:t>
            </a:r>
            <a:r>
              <a:rPr lang="en-US" altLang="zh-CN" sz="2400" dirty="0">
                <a:solidFill>
                  <a:schemeClr val="folHlink"/>
                </a:solidFill>
                <a:latin typeface="微软雅黑" panose="020B0503020204020204" pitchFamily="34" charset="-122"/>
                <a:ea typeface="微软雅黑" panose="020B0503020204020204" pitchFamily="34" charset="-122"/>
              </a:rPr>
              <a:t>P2</a:t>
            </a:r>
            <a:endParaRPr lang="zh-CN" altLang="en-US" sz="2400" dirty="0">
              <a:solidFill>
                <a:schemeClr val="folHlink"/>
              </a:solidFill>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signal(</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endParaRPr lang="en-US" altLang="zh-CN" sz="2400" dirty="0">
              <a:solidFill>
                <a:schemeClr val="folHlink"/>
              </a:solidFill>
              <a:latin typeface="微软雅黑" panose="020B0503020204020204" pitchFamily="34" charset="-122"/>
              <a:ea typeface="微软雅黑" panose="020B0503020204020204" pitchFamily="34" charset="-122"/>
            </a:endParaRPr>
          </a:p>
          <a:p>
            <a:pPr algn="l">
              <a:lnSpc>
                <a:spcPct val="100000"/>
              </a:lnSpc>
              <a:spcBef>
                <a:spcPct val="15000"/>
              </a:spcBef>
              <a:tabLst>
                <a:tab pos="2459038" algn="l"/>
                <a:tab pos="2740025" algn="l"/>
                <a:tab pos="3084513" algn="l"/>
              </a:tabLst>
            </a:pP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129888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819729" y="1005924"/>
            <a:ext cx="4570417" cy="6137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P2</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do {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smtClean="0">
                <a:solidFill>
                  <a:schemeClr val="hlink"/>
                </a:solidFill>
                <a:latin typeface="微软雅黑" panose="020B0503020204020204" pitchFamily="34" charset="-122"/>
                <a:ea typeface="微软雅黑" panose="020B0503020204020204" pitchFamily="34" charset="-122"/>
              </a:rPr>
              <a:t>full2</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wait(</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endParaRPr lang="en-US" altLang="zh-CN" sz="2400" dirty="0" smtClean="0">
              <a:solidFill>
                <a:schemeClr val="folHlink"/>
              </a:solidFill>
              <a:latin typeface="微软雅黑" panose="020B0503020204020204" pitchFamily="34" charset="-122"/>
              <a:ea typeface="微软雅黑" panose="020B0503020204020204" pitchFamily="34" charset="-122"/>
            </a:endParaRP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GetOdd</a:t>
            </a:r>
            <a:endParaRPr lang="en-US" altLang="zh-CN" sz="2400" dirty="0" smtClean="0">
              <a:latin typeface="微软雅黑" panose="020B0503020204020204" pitchFamily="34" charset="-122"/>
              <a:ea typeface="微软雅黑" panose="020B0503020204020204" pitchFamily="34" charset="-122"/>
            </a:endParaRP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countodd</a:t>
            </a:r>
            <a:r>
              <a:rPr lang="en-US" altLang="zh-CN" sz="2400" dirty="0" smtClean="0">
                <a:latin typeface="微软雅黑" panose="020B0503020204020204" pitchFamily="34" charset="-122"/>
                <a:ea typeface="微软雅黑" panose="020B0503020204020204" pitchFamily="34" charset="-122"/>
              </a:rPr>
              <a:t>++</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signal(</a:t>
            </a:r>
            <a:r>
              <a:rPr lang="en-US" altLang="zh-CN" sz="2400" dirty="0" err="1" smtClean="0">
                <a:latin typeface="微软雅黑" panose="020B0503020204020204" pitchFamily="34" charset="-122"/>
                <a:ea typeface="微软雅黑" panose="020B0503020204020204" pitchFamily="34" charset="-122"/>
              </a:rPr>
              <a:t>mutex</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signal(</a:t>
            </a:r>
            <a:r>
              <a:rPr lang="en-US" altLang="zh-CN" sz="2400" dirty="0" smtClean="0">
                <a:solidFill>
                  <a:schemeClr val="folHlink"/>
                </a:solidFill>
                <a:latin typeface="微软雅黑" panose="020B0503020204020204" pitchFamily="34" charset="-122"/>
                <a:ea typeface="微软雅黑" panose="020B0503020204020204" pitchFamily="34" charset="-122"/>
              </a:rPr>
              <a:t>empty</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p>
          <a:p>
            <a:pPr>
              <a:spcBef>
                <a:spcPct val="15000"/>
              </a:spcBef>
              <a:buFont typeface="Wingdings" pitchFamily="2" charset="2"/>
              <a:buNone/>
              <a:tabLst>
                <a:tab pos="1597025" algn="l"/>
                <a:tab pos="1941513" algn="l"/>
                <a:tab pos="2286000" algn="l"/>
              </a:tabLst>
            </a:pPr>
            <a:r>
              <a:rPr lang="en-US" altLang="zh-CN" sz="2400" dirty="0" smtClean="0">
                <a:latin typeface="微软雅黑" panose="020B0503020204020204" pitchFamily="34" charset="-122"/>
                <a:ea typeface="微软雅黑" panose="020B0503020204020204" pitchFamily="34" charset="-122"/>
              </a:rPr>
              <a:t>} while (1);</a:t>
            </a:r>
          </a:p>
          <a:p>
            <a:pPr>
              <a:tabLst>
                <a:tab pos="1597025" algn="l"/>
                <a:tab pos="1941513" algn="l"/>
                <a:tab pos="2286000" algn="l"/>
              </a:tabLst>
            </a:pPr>
            <a:endParaRPr lang="en-US" altLang="zh-CN" sz="2400" dirty="0" smtClean="0">
              <a:latin typeface="微软雅黑" panose="020B0503020204020204" pitchFamily="34" charset="-122"/>
              <a:ea typeface="微软雅黑" panose="020B0503020204020204" pitchFamily="34" charset="-122"/>
            </a:endParaRPr>
          </a:p>
        </p:txBody>
      </p:sp>
      <p:sp>
        <p:nvSpPr>
          <p:cNvPr id="8" name="Rectangle 3"/>
          <p:cNvSpPr>
            <a:spLocks noChangeArrowheads="1"/>
          </p:cNvSpPr>
          <p:nvPr/>
        </p:nvSpPr>
        <p:spPr bwMode="auto">
          <a:xfrm>
            <a:off x="6096000" y="914400"/>
            <a:ext cx="505968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P3</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do {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wait(</a:t>
            </a:r>
            <a:r>
              <a:rPr lang="en-US" altLang="zh-CN" sz="2400" dirty="0">
                <a:solidFill>
                  <a:schemeClr val="hlink"/>
                </a:solidFill>
                <a:latin typeface="微软雅黑" panose="020B0503020204020204" pitchFamily="34" charset="-122"/>
                <a:ea typeface="微软雅黑" panose="020B0503020204020204" pitchFamily="34" charset="-122"/>
              </a:rPr>
              <a:t>full1</a:t>
            </a: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wait(</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endParaRPr lang="en-US" altLang="zh-CN" sz="2400" dirty="0">
              <a:solidFill>
                <a:schemeClr val="folHlink"/>
              </a:solidFill>
              <a:latin typeface="微软雅黑" panose="020B0503020204020204" pitchFamily="34" charset="-122"/>
              <a:ea typeface="微软雅黑" panose="020B0503020204020204" pitchFamily="34" charset="-122"/>
            </a:endParaRP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GetEven</a:t>
            </a:r>
            <a:endParaRPr lang="en-US" altLang="zh-CN" sz="2400" dirty="0">
              <a:latin typeface="微软雅黑" panose="020B0503020204020204" pitchFamily="34" charset="-122"/>
              <a:ea typeface="微软雅黑" panose="020B0503020204020204" pitchFamily="34" charset="-122"/>
            </a:endParaRP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counteven</a:t>
            </a:r>
            <a:r>
              <a:rPr lang="en-US" altLang="zh-CN" sz="2400" dirty="0">
                <a:latin typeface="微软雅黑" panose="020B0503020204020204" pitchFamily="34" charset="-122"/>
                <a:ea typeface="微软雅黑" panose="020B0503020204020204" pitchFamily="34" charset="-122"/>
              </a:rPr>
              <a:t>++</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signal(</a:t>
            </a:r>
            <a:r>
              <a:rPr lang="en-US" altLang="zh-CN" sz="2400" dirty="0" err="1">
                <a:latin typeface="微软雅黑" panose="020B0503020204020204" pitchFamily="34" charset="-122"/>
                <a:ea typeface="微软雅黑" panose="020B0503020204020204" pitchFamily="34" charset="-122"/>
              </a:rPr>
              <a:t>mutex</a:t>
            </a: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signal(</a:t>
            </a:r>
            <a:r>
              <a:rPr lang="en-US" altLang="zh-CN" sz="2400" dirty="0">
                <a:solidFill>
                  <a:schemeClr val="folHlink"/>
                </a:solidFill>
                <a:latin typeface="微软雅黑" panose="020B0503020204020204" pitchFamily="34" charset="-122"/>
                <a:ea typeface="微软雅黑" panose="020B0503020204020204" pitchFamily="34" charset="-122"/>
              </a:rPr>
              <a:t>empty</a:t>
            </a: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a:t>
            </a:r>
          </a:p>
          <a:p>
            <a:pPr marL="342900" indent="-342900">
              <a:spcBef>
                <a:spcPct val="15000"/>
              </a:spcBef>
              <a:buClr>
                <a:schemeClr val="folHlink"/>
              </a:buClr>
              <a:buSzPct val="60000"/>
              <a:buFont typeface="Wingdings" pitchFamily="2" charset="2"/>
              <a:buNone/>
              <a:tabLst>
                <a:tab pos="1597025" algn="l"/>
                <a:tab pos="1941513" algn="l"/>
                <a:tab pos="2286000" algn="l"/>
              </a:tabLst>
            </a:pPr>
            <a:r>
              <a:rPr lang="en-US" altLang="zh-CN" sz="2400" dirty="0">
                <a:latin typeface="微软雅黑" panose="020B0503020204020204" pitchFamily="34" charset="-122"/>
                <a:ea typeface="微软雅黑" panose="020B0503020204020204" pitchFamily="34" charset="-122"/>
              </a:rPr>
              <a:t>} while (1);</a:t>
            </a:r>
          </a:p>
          <a:p>
            <a:pPr marL="342900" indent="-342900">
              <a:spcBef>
                <a:spcPct val="20000"/>
              </a:spcBef>
              <a:buClr>
                <a:schemeClr val="folHlink"/>
              </a:buClr>
              <a:buSzPct val="60000"/>
              <a:buFont typeface="Wingdings" pitchFamily="2" charset="2"/>
              <a:buChar char="n"/>
              <a:tabLst>
                <a:tab pos="1597025" algn="l"/>
                <a:tab pos="1941513" algn="l"/>
                <a:tab pos="2286000" algn="l"/>
              </a:tabLst>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67361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4"/>
          <p:cNvSpPr txBox="1">
            <a:spLocks noChangeArrowheads="1"/>
          </p:cNvSpPr>
          <p:nvPr/>
        </p:nvSpPr>
        <p:spPr bwMode="auto">
          <a:xfrm>
            <a:off x="123797" y="-39547"/>
            <a:ext cx="1339850" cy="519112"/>
          </a:xfrm>
          <a:prstGeom prst="rect">
            <a:avLst/>
          </a:prstGeom>
          <a:solidFill>
            <a:schemeClr val="bg1"/>
          </a:solidFill>
          <a:ln>
            <a:noFill/>
          </a:ln>
          <a:effectLs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dirty="0"/>
              <a:t>2011 </a:t>
            </a:r>
            <a:r>
              <a:rPr lang="zh-CN" altLang="en-US" dirty="0"/>
              <a:t>年</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3" y="479565"/>
            <a:ext cx="9435657" cy="106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97" y="1905934"/>
            <a:ext cx="4338638" cy="494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连接符 2"/>
          <p:cNvCxnSpPr>
            <a:cxnSpLocks noChangeShapeType="1"/>
          </p:cNvCxnSpPr>
          <p:nvPr/>
        </p:nvCxnSpPr>
        <p:spPr bwMode="auto">
          <a:xfrm>
            <a:off x="2174847" y="3490259"/>
            <a:ext cx="487363"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4"/>
          <p:cNvCxnSpPr>
            <a:cxnSpLocks noChangeShapeType="1"/>
          </p:cNvCxnSpPr>
          <p:nvPr/>
        </p:nvCxnSpPr>
        <p:spPr bwMode="auto">
          <a:xfrm>
            <a:off x="2662210" y="3490259"/>
            <a:ext cx="0" cy="1944687"/>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7"/>
          <p:cNvCxnSpPr>
            <a:cxnSpLocks noChangeShapeType="1"/>
          </p:cNvCxnSpPr>
          <p:nvPr/>
        </p:nvCxnSpPr>
        <p:spPr bwMode="auto">
          <a:xfrm>
            <a:off x="2184372" y="5434946"/>
            <a:ext cx="485775"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9"/>
          <p:cNvSpPr txBox="1">
            <a:spLocks noChangeArrowheads="1"/>
          </p:cNvSpPr>
          <p:nvPr/>
        </p:nvSpPr>
        <p:spPr bwMode="auto">
          <a:xfrm>
            <a:off x="4739812" y="2183826"/>
            <a:ext cx="6338866" cy="1015663"/>
          </a:xfrm>
          <a:prstGeom prst="rect">
            <a:avLst/>
          </a:prstGeom>
          <a:solidFill>
            <a:schemeClr val="bg1">
              <a:lumMod val="95000"/>
            </a:schemeClr>
          </a:solidFill>
          <a:ln w="9525">
            <a:solidFill>
              <a:srgbClr val="FF0000"/>
            </a:solidFill>
            <a:miter lim="800000"/>
            <a:headEnd/>
            <a:tailEnd/>
          </a:ln>
          <a:extLst/>
        </p:spPr>
        <p:txBody>
          <a:bodyPr wrap="squar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顾客之间的互斥关系</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eaLnBrk="1" hangingPunct="1"/>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竞争</a:t>
            </a:r>
            <a:r>
              <a:rPr lang="en-US" altLang="zh-CN" sz="2000" dirty="0" smtClean="0">
                <a:latin typeface="微软雅黑" panose="020B0503020204020204" pitchFamily="34" charset="-122"/>
                <a:ea typeface="微软雅黑" panose="020B0503020204020204" pitchFamily="34" charset="-122"/>
              </a:rPr>
              <a:t>10</a:t>
            </a:r>
            <a:r>
              <a:rPr lang="zh-CN" altLang="en-US" sz="2000" dirty="0" smtClean="0">
                <a:latin typeface="微软雅黑" panose="020B0503020204020204" pitchFamily="34" charset="-122"/>
                <a:ea typeface="微软雅黑" panose="020B0503020204020204" pitchFamily="34" charset="-122"/>
              </a:rPr>
              <a:t>个座位   </a:t>
            </a:r>
            <a:r>
              <a:rPr lang="en-US" altLang="zh-CN" sz="2000" dirty="0" smtClean="0">
                <a:solidFill>
                  <a:srgbClr val="FF0000"/>
                </a:solidFill>
                <a:latin typeface="微软雅黑" panose="020B0503020204020204" pitchFamily="34" charset="-122"/>
                <a:ea typeface="微软雅黑" panose="020B0503020204020204" pitchFamily="34" charset="-122"/>
              </a:rPr>
              <a:t>counting</a:t>
            </a:r>
            <a:r>
              <a:rPr lang="zh-CN" altLang="en-US" sz="2000" dirty="0" smtClean="0">
                <a:solidFill>
                  <a:srgbClr val="FF0000"/>
                </a:solidFill>
                <a:latin typeface="微软雅黑" panose="020B0503020204020204" pitchFamily="34" charset="-122"/>
                <a:ea typeface="微软雅黑" panose="020B0503020204020204" pitchFamily="34" charset="-122"/>
              </a:rPr>
              <a:t>信号量 </a:t>
            </a:r>
            <a:r>
              <a:rPr lang="en-US" altLang="zh-CN" sz="2000" dirty="0" smtClean="0">
                <a:solidFill>
                  <a:srgbClr val="FF0000"/>
                </a:solidFill>
                <a:latin typeface="微软雅黑" panose="020B0503020204020204" pitchFamily="34" charset="-122"/>
                <a:ea typeface="微软雅黑" panose="020B0503020204020204" pitchFamily="34" charset="-122"/>
              </a:rPr>
              <a:t>seats</a:t>
            </a:r>
          </a:p>
          <a:p>
            <a:pPr eaLnBrk="1" hangingPunct="1"/>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竞争</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个取</a:t>
            </a:r>
            <a:r>
              <a:rPr lang="zh-CN" altLang="en-US" sz="2000" dirty="0">
                <a:latin typeface="微软雅黑" panose="020B0503020204020204" pitchFamily="34" charset="-122"/>
                <a:ea typeface="微软雅黑" panose="020B0503020204020204" pitchFamily="34" charset="-122"/>
              </a:rPr>
              <a:t>号</a:t>
            </a:r>
            <a:r>
              <a:rPr lang="zh-CN" altLang="en-US" sz="2000" dirty="0" smtClean="0">
                <a:latin typeface="微软雅黑" panose="020B0503020204020204" pitchFamily="34" charset="-122"/>
                <a:ea typeface="微软雅黑" panose="020B0503020204020204" pitchFamily="34" charset="-122"/>
              </a:rPr>
              <a:t>机   </a:t>
            </a:r>
            <a:r>
              <a:rPr lang="zh-CN" altLang="en-US" sz="2000" dirty="0">
                <a:solidFill>
                  <a:srgbClr val="FF0000"/>
                </a:solidFill>
                <a:latin typeface="微软雅黑" panose="020B0503020204020204" pitchFamily="34" charset="-122"/>
                <a:ea typeface="微软雅黑" panose="020B0503020204020204" pitchFamily="34" charset="-122"/>
              </a:rPr>
              <a:t>二元</a:t>
            </a:r>
            <a:r>
              <a:rPr lang="zh-CN" altLang="en-US" sz="2000" dirty="0" smtClean="0">
                <a:solidFill>
                  <a:srgbClr val="FF0000"/>
                </a:solidFill>
                <a:latin typeface="微软雅黑" panose="020B0503020204020204" pitchFamily="34" charset="-122"/>
                <a:ea typeface="微软雅黑" panose="020B0503020204020204" pitchFamily="34" charset="-122"/>
              </a:rPr>
              <a:t>互斥</a:t>
            </a:r>
            <a:r>
              <a:rPr lang="en-US" altLang="zh-CN" sz="2000" dirty="0" err="1">
                <a:solidFill>
                  <a:srgbClr val="FF0000"/>
                </a:solidFill>
                <a:latin typeface="微软雅黑" panose="020B0503020204020204" pitchFamily="34" charset="-122"/>
                <a:ea typeface="微软雅黑" panose="020B0503020204020204" pitchFamily="34" charset="-122"/>
              </a:rPr>
              <a:t>mutex</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4" name="TextBox 13"/>
          <p:cNvSpPr txBox="1">
            <a:spLocks noChangeArrowheads="1"/>
          </p:cNvSpPr>
          <p:nvPr/>
        </p:nvSpPr>
        <p:spPr bwMode="auto">
          <a:xfrm>
            <a:off x="4830735" y="3324717"/>
            <a:ext cx="6247943" cy="707886"/>
          </a:xfrm>
          <a:prstGeom prst="rect">
            <a:avLst/>
          </a:prstGeom>
          <a:solidFill>
            <a:schemeClr val="bg1">
              <a:lumMod val="95000"/>
            </a:schemeClr>
          </a:solidFill>
          <a:ln w="9525">
            <a:solidFill>
              <a:srgbClr val="FF0000"/>
            </a:solidFill>
            <a:miter lim="800000"/>
            <a:headEnd/>
            <a:tailEnd/>
          </a:ln>
          <a:extLst/>
        </p:spPr>
        <p:txBody>
          <a:bodyPr wrap="square">
            <a:spAutoFit/>
          </a:bodyPr>
          <a:lstStyle>
            <a:defPPr>
              <a:defRPr lang="en-US"/>
            </a:defPPr>
            <a:lvl1pPr eaLnBrk="1" hangingPunct="1">
              <a:defRPr sz="20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latin typeface="微软雅黑" panose="020B0503020204020204" pitchFamily="34" charset="-122"/>
                <a:ea typeface="微软雅黑" panose="020B0503020204020204" pitchFamily="34" charset="-122"/>
              </a:rPr>
              <a:t>顾客与营业员之间的同步关系：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等号</a:t>
            </a:r>
            <a:r>
              <a:rPr lang="en-US" altLang="zh-CN"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叫号</a:t>
            </a:r>
            <a:r>
              <a:rPr lang="en-US" altLang="zh-CN" dirty="0" smtClean="0">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二元</a:t>
            </a:r>
            <a:r>
              <a:rPr lang="en-US" altLang="zh-CN" dirty="0" err="1">
                <a:solidFill>
                  <a:srgbClr val="FF0000"/>
                </a:solidFill>
                <a:latin typeface="微软雅黑" panose="020B0503020204020204" pitchFamily="34" charset="-122"/>
                <a:ea typeface="微软雅黑" panose="020B0503020204020204" pitchFamily="34" charset="-122"/>
              </a:rPr>
              <a:t>havecustomer</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5" name="TextBox 10"/>
          <p:cNvSpPr txBox="1">
            <a:spLocks noChangeArrowheads="1"/>
          </p:cNvSpPr>
          <p:nvPr/>
        </p:nvSpPr>
        <p:spPr bwMode="auto">
          <a:xfrm>
            <a:off x="1274735" y="2717146"/>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获取座位</a:t>
            </a:r>
          </a:p>
        </p:txBody>
      </p:sp>
      <p:cxnSp>
        <p:nvCxnSpPr>
          <p:cNvPr id="16" name="直接箭头连接符 12"/>
          <p:cNvCxnSpPr>
            <a:cxnSpLocks noChangeShapeType="1"/>
          </p:cNvCxnSpPr>
          <p:nvPr/>
        </p:nvCxnSpPr>
        <p:spPr bwMode="auto">
          <a:xfrm flipH="1">
            <a:off x="3334207" y="2958445"/>
            <a:ext cx="1577614" cy="177007"/>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5"/>
          <p:cNvCxnSpPr>
            <a:cxnSpLocks noChangeShapeType="1"/>
            <a:stCxn id="14" idx="1"/>
          </p:cNvCxnSpPr>
          <p:nvPr/>
        </p:nvCxnSpPr>
        <p:spPr bwMode="auto">
          <a:xfrm flipH="1">
            <a:off x="2661417" y="3678660"/>
            <a:ext cx="2169318" cy="78394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cxnSpLocks noChangeShapeType="1"/>
          </p:cNvCxnSpPr>
          <p:nvPr/>
        </p:nvCxnSpPr>
        <p:spPr bwMode="auto">
          <a:xfrm>
            <a:off x="3334205" y="2958445"/>
            <a:ext cx="0" cy="354013"/>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4830735" y="4504056"/>
            <a:ext cx="6864066" cy="1938992"/>
          </a:xfrm>
          <a:prstGeom prst="rect">
            <a:avLst/>
          </a:prstGeom>
          <a:solidFill>
            <a:srgbClr val="92D050"/>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题意略有歧义：</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当到来顾客发现没有座位时，如何选择</a:t>
            </a:r>
            <a:r>
              <a:rPr lang="en-US" altLang="zh-CN" sz="2400" dirty="0" smtClean="0">
                <a:latin typeface="微软雅黑" panose="020B0503020204020204" pitchFamily="34" charset="-122"/>
                <a:ea typeface="微软雅黑" panose="020B0503020204020204" pitchFamily="34" charset="-122"/>
              </a:rPr>
              <a:t>?</a:t>
            </a:r>
          </a:p>
          <a:p>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离开，等同于睡眠</a:t>
            </a:r>
            <a:r>
              <a:rPr lang="zh-CN" altLang="en-US" sz="2400" dirty="0">
                <a:latin typeface="微软雅黑" panose="020B0503020204020204" pitchFamily="34" charset="-122"/>
                <a:ea typeface="微软雅黑" panose="020B0503020204020204" pitchFamily="34" charset="-122"/>
              </a:rPr>
              <a:t>理发师</a:t>
            </a:r>
            <a:r>
              <a:rPr lang="zh-CN" altLang="en-US" sz="2400" dirty="0" smtClean="0">
                <a:latin typeface="微软雅黑" panose="020B0503020204020204" pitchFamily="34" charset="-122"/>
                <a:ea typeface="微软雅黑" panose="020B0503020204020204" pitchFamily="34" charset="-122"/>
              </a:rPr>
              <a:t>问题</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需要计数坐在座位上等待的顾客数目</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2) </a:t>
            </a:r>
            <a:r>
              <a:rPr lang="zh-CN" altLang="en-US" sz="2400" dirty="0" smtClean="0">
                <a:solidFill>
                  <a:srgbClr val="FF0000"/>
                </a:solidFill>
                <a:latin typeface="微软雅黑" panose="020B0503020204020204" pitchFamily="34" charset="-122"/>
                <a:ea typeface="微软雅黑" panose="020B0503020204020204" pitchFamily="34" charset="-122"/>
              </a:rPr>
              <a:t>阻塞、站着等，本题解法</a:t>
            </a:r>
            <a:endParaRPr lang="en-US" altLang="zh-CN" sz="2400" dirty="0" smtClean="0">
              <a:solidFill>
                <a:srgbClr val="FF0000"/>
              </a:solidFill>
              <a:latin typeface="微软雅黑" panose="020B0503020204020204" pitchFamily="34" charset="-122"/>
              <a:ea typeface="微软雅黑" panose="020B0503020204020204" pitchFamily="34" charset="-122"/>
            </a:endParaRPr>
          </a:p>
        </p:txBody>
      </p:sp>
      <p:cxnSp>
        <p:nvCxnSpPr>
          <p:cNvPr id="20" name="直接连接符 17"/>
          <p:cNvCxnSpPr>
            <a:cxnSpLocks noChangeShapeType="1"/>
          </p:cNvCxnSpPr>
          <p:nvPr/>
        </p:nvCxnSpPr>
        <p:spPr bwMode="auto">
          <a:xfrm>
            <a:off x="2263430" y="2691658"/>
            <a:ext cx="0" cy="354013"/>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12"/>
          <p:cNvCxnSpPr>
            <a:cxnSpLocks noChangeShapeType="1"/>
          </p:cNvCxnSpPr>
          <p:nvPr/>
        </p:nvCxnSpPr>
        <p:spPr bwMode="auto">
          <a:xfrm flipH="1">
            <a:off x="2254807" y="2691658"/>
            <a:ext cx="2657014" cy="157776"/>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2981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7" name="标题 2"/>
          <p:cNvSpPr>
            <a:spLocks noGrp="1"/>
          </p:cNvSpPr>
          <p:nvPr>
            <p:ph type="title"/>
          </p:nvPr>
        </p:nvSpPr>
        <p:spPr>
          <a:xfrm>
            <a:off x="819730" y="365126"/>
            <a:ext cx="10552540" cy="549274"/>
          </a:xfrm>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11"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12" name="Line 2"/>
          <p:cNvSpPr>
            <a:spLocks noChangeShapeType="1"/>
          </p:cNvSpPr>
          <p:nvPr/>
        </p:nvSpPr>
        <p:spPr bwMode="auto">
          <a:xfrm>
            <a:off x="1387475" y="1506300"/>
            <a:ext cx="2362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3"/>
          <p:cNvSpPr txBox="1">
            <a:spLocks noChangeArrowheads="1"/>
          </p:cNvSpPr>
          <p:nvPr/>
        </p:nvSpPr>
        <p:spPr bwMode="auto">
          <a:xfrm>
            <a:off x="2301875" y="10491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spcBef>
                <a:spcPct val="50000"/>
              </a:spcBef>
            </a:pPr>
            <a:endParaRPr lang="zh-CN" altLang="en-US" sz="2400"/>
          </a:p>
        </p:txBody>
      </p:sp>
      <p:sp>
        <p:nvSpPr>
          <p:cNvPr id="14" name="Text Box 4"/>
          <p:cNvSpPr txBox="1">
            <a:spLocks noChangeArrowheads="1"/>
          </p:cNvSpPr>
          <p:nvPr/>
        </p:nvSpPr>
        <p:spPr bwMode="auto">
          <a:xfrm>
            <a:off x="2225675" y="104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P1</a:t>
            </a:r>
          </a:p>
        </p:txBody>
      </p:sp>
      <p:sp>
        <p:nvSpPr>
          <p:cNvPr id="15" name="Text Box 5"/>
          <p:cNvSpPr txBox="1">
            <a:spLocks noChangeArrowheads="1"/>
          </p:cNvSpPr>
          <p:nvPr/>
        </p:nvSpPr>
        <p:spPr bwMode="auto">
          <a:xfrm>
            <a:off x="4587875" y="104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P2</a:t>
            </a:r>
          </a:p>
        </p:txBody>
      </p:sp>
      <p:sp>
        <p:nvSpPr>
          <p:cNvPr id="16" name="Text Box 6"/>
          <p:cNvSpPr txBox="1">
            <a:spLocks noChangeArrowheads="1"/>
          </p:cNvSpPr>
          <p:nvPr/>
        </p:nvSpPr>
        <p:spPr bwMode="auto">
          <a:xfrm>
            <a:off x="7026275" y="10491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P3</a:t>
            </a:r>
          </a:p>
        </p:txBody>
      </p:sp>
      <p:sp>
        <p:nvSpPr>
          <p:cNvPr id="17" name="Text Box 7"/>
          <p:cNvSpPr txBox="1">
            <a:spLocks noChangeArrowheads="1"/>
          </p:cNvSpPr>
          <p:nvPr/>
        </p:nvSpPr>
        <p:spPr bwMode="auto">
          <a:xfrm>
            <a:off x="4191000" y="1623775"/>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Fig. (a)</a:t>
            </a:r>
          </a:p>
        </p:txBody>
      </p:sp>
      <p:sp>
        <p:nvSpPr>
          <p:cNvPr id="18" name="Text Box 8"/>
          <p:cNvSpPr txBox="1">
            <a:spLocks noChangeArrowheads="1"/>
          </p:cNvSpPr>
          <p:nvPr/>
        </p:nvSpPr>
        <p:spPr bwMode="auto">
          <a:xfrm>
            <a:off x="2073275" y="281422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spcBef>
                <a:spcPct val="50000"/>
              </a:spcBef>
            </a:pPr>
            <a:endParaRPr lang="zh-CN" altLang="en-US" sz="2400"/>
          </a:p>
        </p:txBody>
      </p:sp>
      <p:sp>
        <p:nvSpPr>
          <p:cNvPr id="19" name="Text Box 9"/>
          <p:cNvSpPr txBox="1">
            <a:spLocks noChangeArrowheads="1"/>
          </p:cNvSpPr>
          <p:nvPr/>
        </p:nvSpPr>
        <p:spPr bwMode="auto">
          <a:xfrm>
            <a:off x="3140075" y="235702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P1</a:t>
            </a:r>
          </a:p>
        </p:txBody>
      </p:sp>
      <p:sp>
        <p:nvSpPr>
          <p:cNvPr id="20" name="Text Box 10"/>
          <p:cNvSpPr txBox="1">
            <a:spLocks noChangeArrowheads="1"/>
          </p:cNvSpPr>
          <p:nvPr/>
        </p:nvSpPr>
        <p:spPr bwMode="auto">
          <a:xfrm>
            <a:off x="3140075" y="372862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P2</a:t>
            </a:r>
          </a:p>
        </p:txBody>
      </p:sp>
      <p:sp>
        <p:nvSpPr>
          <p:cNvPr id="21" name="Text Box 11"/>
          <p:cNvSpPr txBox="1">
            <a:spLocks noChangeArrowheads="1"/>
          </p:cNvSpPr>
          <p:nvPr/>
        </p:nvSpPr>
        <p:spPr bwMode="auto">
          <a:xfrm>
            <a:off x="6797675" y="2814228"/>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P3</a:t>
            </a:r>
          </a:p>
        </p:txBody>
      </p:sp>
      <p:sp>
        <p:nvSpPr>
          <p:cNvPr id="22" name="Text Box 12"/>
          <p:cNvSpPr txBox="1">
            <a:spLocks noChangeArrowheads="1"/>
          </p:cNvSpPr>
          <p:nvPr/>
        </p:nvSpPr>
        <p:spPr bwMode="auto">
          <a:xfrm>
            <a:off x="4511675" y="388102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Fig. (b)</a:t>
            </a:r>
          </a:p>
        </p:txBody>
      </p:sp>
      <p:sp>
        <p:nvSpPr>
          <p:cNvPr id="23" name="Text Box 13"/>
          <p:cNvSpPr txBox="1">
            <a:spLocks noChangeArrowheads="1"/>
          </p:cNvSpPr>
          <p:nvPr/>
        </p:nvSpPr>
        <p:spPr bwMode="auto">
          <a:xfrm>
            <a:off x="2911475" y="481141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spcBef>
                <a:spcPct val="50000"/>
              </a:spcBef>
            </a:pPr>
            <a:endParaRPr lang="zh-CN" altLang="en-US" sz="2400"/>
          </a:p>
        </p:txBody>
      </p:sp>
      <p:sp>
        <p:nvSpPr>
          <p:cNvPr id="24" name="Text Box 14"/>
          <p:cNvSpPr txBox="1">
            <a:spLocks noChangeArrowheads="1"/>
          </p:cNvSpPr>
          <p:nvPr/>
        </p:nvSpPr>
        <p:spPr bwMode="auto">
          <a:xfrm>
            <a:off x="3216275" y="4811416"/>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P1</a:t>
            </a:r>
          </a:p>
        </p:txBody>
      </p:sp>
      <p:sp>
        <p:nvSpPr>
          <p:cNvPr id="25" name="Text Box 15"/>
          <p:cNvSpPr txBox="1">
            <a:spLocks noChangeArrowheads="1"/>
          </p:cNvSpPr>
          <p:nvPr/>
        </p:nvSpPr>
        <p:spPr bwMode="auto">
          <a:xfrm>
            <a:off x="7026275" y="4354216"/>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P2</a:t>
            </a:r>
          </a:p>
        </p:txBody>
      </p:sp>
      <p:sp>
        <p:nvSpPr>
          <p:cNvPr id="26" name="Text Box 16"/>
          <p:cNvSpPr txBox="1">
            <a:spLocks noChangeArrowheads="1"/>
          </p:cNvSpPr>
          <p:nvPr/>
        </p:nvSpPr>
        <p:spPr bwMode="auto">
          <a:xfrm>
            <a:off x="7102475" y="5878216"/>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P3</a:t>
            </a:r>
          </a:p>
        </p:txBody>
      </p:sp>
      <p:sp>
        <p:nvSpPr>
          <p:cNvPr id="27" name="Text Box 17"/>
          <p:cNvSpPr txBox="1">
            <a:spLocks noChangeArrowheads="1"/>
          </p:cNvSpPr>
          <p:nvPr/>
        </p:nvSpPr>
        <p:spPr bwMode="auto">
          <a:xfrm>
            <a:off x="4511675" y="5954416"/>
            <a:ext cx="1081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sz="2400"/>
              <a:t>Fig. (c)</a:t>
            </a:r>
          </a:p>
        </p:txBody>
      </p:sp>
      <p:sp>
        <p:nvSpPr>
          <p:cNvPr id="28" name="AutoShape 18"/>
          <p:cNvSpPr>
            <a:spLocks noChangeArrowheads="1"/>
          </p:cNvSpPr>
          <p:nvPr/>
        </p:nvSpPr>
        <p:spPr bwMode="auto">
          <a:xfrm>
            <a:off x="3749675" y="1430100"/>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 name="Line 19"/>
          <p:cNvSpPr>
            <a:spLocks noChangeShapeType="1"/>
          </p:cNvSpPr>
          <p:nvPr/>
        </p:nvSpPr>
        <p:spPr bwMode="auto">
          <a:xfrm>
            <a:off x="3902075" y="1506300"/>
            <a:ext cx="22860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0" name="AutoShape 20"/>
          <p:cNvSpPr>
            <a:spLocks noChangeArrowheads="1"/>
          </p:cNvSpPr>
          <p:nvPr/>
        </p:nvSpPr>
        <p:spPr bwMode="auto">
          <a:xfrm>
            <a:off x="6188075" y="1430100"/>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Line 21"/>
          <p:cNvSpPr>
            <a:spLocks noChangeShapeType="1"/>
          </p:cNvSpPr>
          <p:nvPr/>
        </p:nvSpPr>
        <p:spPr bwMode="auto">
          <a:xfrm>
            <a:off x="6340475" y="1506300"/>
            <a:ext cx="2362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1387475" y="2357028"/>
            <a:ext cx="3657600" cy="9144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3" name="AutoShape 23"/>
          <p:cNvSpPr>
            <a:spLocks noChangeArrowheads="1"/>
          </p:cNvSpPr>
          <p:nvPr/>
        </p:nvSpPr>
        <p:spPr bwMode="auto">
          <a:xfrm>
            <a:off x="5045075" y="3195228"/>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 name="Line 24"/>
          <p:cNvSpPr>
            <a:spLocks noChangeShapeType="1"/>
          </p:cNvSpPr>
          <p:nvPr/>
        </p:nvSpPr>
        <p:spPr bwMode="auto">
          <a:xfrm flipV="1">
            <a:off x="1387475" y="3347628"/>
            <a:ext cx="3657600" cy="9144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5"/>
          <p:cNvSpPr>
            <a:spLocks noChangeShapeType="1"/>
          </p:cNvSpPr>
          <p:nvPr/>
        </p:nvSpPr>
        <p:spPr bwMode="auto">
          <a:xfrm flipV="1">
            <a:off x="5197475" y="3271428"/>
            <a:ext cx="3505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6"/>
          <p:cNvSpPr>
            <a:spLocks noChangeShapeType="1"/>
          </p:cNvSpPr>
          <p:nvPr/>
        </p:nvSpPr>
        <p:spPr bwMode="auto">
          <a:xfrm flipV="1">
            <a:off x="1235075" y="5268616"/>
            <a:ext cx="3657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 name="AutoShape 27"/>
          <p:cNvSpPr>
            <a:spLocks noChangeArrowheads="1"/>
          </p:cNvSpPr>
          <p:nvPr/>
        </p:nvSpPr>
        <p:spPr bwMode="auto">
          <a:xfrm>
            <a:off x="4892675" y="5192416"/>
            <a:ext cx="152400" cy="152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Line 28"/>
          <p:cNvSpPr>
            <a:spLocks noChangeShapeType="1"/>
          </p:cNvSpPr>
          <p:nvPr/>
        </p:nvSpPr>
        <p:spPr bwMode="auto">
          <a:xfrm flipV="1">
            <a:off x="5045075" y="4430416"/>
            <a:ext cx="3581400" cy="8382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29"/>
          <p:cNvSpPr>
            <a:spLocks noChangeShapeType="1"/>
          </p:cNvSpPr>
          <p:nvPr/>
        </p:nvSpPr>
        <p:spPr bwMode="auto">
          <a:xfrm>
            <a:off x="4968875" y="5268616"/>
            <a:ext cx="3657600" cy="8382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38605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56550"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 y="3573016"/>
            <a:ext cx="4572000" cy="31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73016"/>
            <a:ext cx="45720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任意多边形 9"/>
          <p:cNvSpPr/>
          <p:nvPr/>
        </p:nvSpPr>
        <p:spPr bwMode="auto">
          <a:xfrm>
            <a:off x="212141" y="685031"/>
            <a:ext cx="2384755" cy="960889"/>
          </a:xfrm>
          <a:custGeom>
            <a:avLst/>
            <a:gdLst>
              <a:gd name="connsiteX0" fmla="*/ 14630 w 2384755"/>
              <a:gd name="connsiteY0" fmla="*/ 119641 h 960889"/>
              <a:gd name="connsiteX1" fmla="*/ 124358 w 2384755"/>
              <a:gd name="connsiteY1" fmla="*/ 119641 h 960889"/>
              <a:gd name="connsiteX2" fmla="*/ 285293 w 2384755"/>
              <a:gd name="connsiteY2" fmla="*/ 112326 h 960889"/>
              <a:gd name="connsiteX3" fmla="*/ 351129 w 2384755"/>
              <a:gd name="connsiteY3" fmla="*/ 97695 h 960889"/>
              <a:gd name="connsiteX4" fmla="*/ 395021 w 2384755"/>
              <a:gd name="connsiteY4" fmla="*/ 83065 h 960889"/>
              <a:gd name="connsiteX5" fmla="*/ 438912 w 2384755"/>
              <a:gd name="connsiteY5" fmla="*/ 75750 h 960889"/>
              <a:gd name="connsiteX6" fmla="*/ 519379 w 2384755"/>
              <a:gd name="connsiteY6" fmla="*/ 61119 h 960889"/>
              <a:gd name="connsiteX7" fmla="*/ 709574 w 2384755"/>
              <a:gd name="connsiteY7" fmla="*/ 53804 h 960889"/>
              <a:gd name="connsiteX8" fmla="*/ 833933 w 2384755"/>
              <a:gd name="connsiteY8" fmla="*/ 39174 h 960889"/>
              <a:gd name="connsiteX9" fmla="*/ 877824 w 2384755"/>
              <a:gd name="connsiteY9" fmla="*/ 31859 h 960889"/>
              <a:gd name="connsiteX10" fmla="*/ 987552 w 2384755"/>
              <a:gd name="connsiteY10" fmla="*/ 24543 h 960889"/>
              <a:gd name="connsiteX11" fmla="*/ 1214323 w 2384755"/>
              <a:gd name="connsiteY11" fmla="*/ 17228 h 960889"/>
              <a:gd name="connsiteX12" fmla="*/ 1294790 w 2384755"/>
              <a:gd name="connsiteY12" fmla="*/ 24543 h 960889"/>
              <a:gd name="connsiteX13" fmla="*/ 1345997 w 2384755"/>
              <a:gd name="connsiteY13" fmla="*/ 39174 h 960889"/>
              <a:gd name="connsiteX14" fmla="*/ 1397203 w 2384755"/>
              <a:gd name="connsiteY14" fmla="*/ 68435 h 960889"/>
              <a:gd name="connsiteX15" fmla="*/ 1441094 w 2384755"/>
              <a:gd name="connsiteY15" fmla="*/ 83065 h 960889"/>
              <a:gd name="connsiteX16" fmla="*/ 1463040 w 2384755"/>
              <a:gd name="connsiteY16" fmla="*/ 97695 h 960889"/>
              <a:gd name="connsiteX17" fmla="*/ 1506931 w 2384755"/>
              <a:gd name="connsiteY17" fmla="*/ 105011 h 960889"/>
              <a:gd name="connsiteX18" fmla="*/ 1536192 w 2384755"/>
              <a:gd name="connsiteY18" fmla="*/ 119641 h 960889"/>
              <a:gd name="connsiteX19" fmla="*/ 1689811 w 2384755"/>
              <a:gd name="connsiteY19" fmla="*/ 134271 h 960889"/>
              <a:gd name="connsiteX20" fmla="*/ 1711757 w 2384755"/>
              <a:gd name="connsiteY20" fmla="*/ 141587 h 960889"/>
              <a:gd name="connsiteX21" fmla="*/ 1733702 w 2384755"/>
              <a:gd name="connsiteY21" fmla="*/ 156217 h 960889"/>
              <a:gd name="connsiteX22" fmla="*/ 1770278 w 2384755"/>
              <a:gd name="connsiteY22" fmla="*/ 163532 h 960889"/>
              <a:gd name="connsiteX23" fmla="*/ 1814169 w 2384755"/>
              <a:gd name="connsiteY23" fmla="*/ 192793 h 960889"/>
              <a:gd name="connsiteX24" fmla="*/ 1828800 w 2384755"/>
              <a:gd name="connsiteY24" fmla="*/ 207423 h 960889"/>
              <a:gd name="connsiteX25" fmla="*/ 1850745 w 2384755"/>
              <a:gd name="connsiteY25" fmla="*/ 222054 h 960889"/>
              <a:gd name="connsiteX26" fmla="*/ 1880006 w 2384755"/>
              <a:gd name="connsiteY26" fmla="*/ 251315 h 960889"/>
              <a:gd name="connsiteX27" fmla="*/ 1931213 w 2384755"/>
              <a:gd name="connsiteY27" fmla="*/ 280575 h 960889"/>
              <a:gd name="connsiteX28" fmla="*/ 1945843 w 2384755"/>
              <a:gd name="connsiteY28" fmla="*/ 295206 h 960889"/>
              <a:gd name="connsiteX29" fmla="*/ 1960473 w 2384755"/>
              <a:gd name="connsiteY29" fmla="*/ 317151 h 960889"/>
              <a:gd name="connsiteX30" fmla="*/ 1989734 w 2384755"/>
              <a:gd name="connsiteY30" fmla="*/ 339097 h 960889"/>
              <a:gd name="connsiteX31" fmla="*/ 2004365 w 2384755"/>
              <a:gd name="connsiteY31" fmla="*/ 353727 h 960889"/>
              <a:gd name="connsiteX32" fmla="*/ 2070201 w 2384755"/>
              <a:gd name="connsiteY32" fmla="*/ 382988 h 960889"/>
              <a:gd name="connsiteX33" fmla="*/ 2136038 w 2384755"/>
              <a:gd name="connsiteY33" fmla="*/ 434195 h 960889"/>
              <a:gd name="connsiteX34" fmla="*/ 2201875 w 2384755"/>
              <a:gd name="connsiteY34" fmla="*/ 485401 h 960889"/>
              <a:gd name="connsiteX35" fmla="*/ 2223821 w 2384755"/>
              <a:gd name="connsiteY35" fmla="*/ 492716 h 960889"/>
              <a:gd name="connsiteX36" fmla="*/ 2253081 w 2384755"/>
              <a:gd name="connsiteY36" fmla="*/ 507347 h 960889"/>
              <a:gd name="connsiteX37" fmla="*/ 2275027 w 2384755"/>
              <a:gd name="connsiteY37" fmla="*/ 521977 h 960889"/>
              <a:gd name="connsiteX38" fmla="*/ 2318918 w 2384755"/>
              <a:gd name="connsiteY38" fmla="*/ 529292 h 960889"/>
              <a:gd name="connsiteX39" fmla="*/ 2340864 w 2384755"/>
              <a:gd name="connsiteY39" fmla="*/ 536607 h 960889"/>
              <a:gd name="connsiteX40" fmla="*/ 2370125 w 2384755"/>
              <a:gd name="connsiteY40" fmla="*/ 565868 h 960889"/>
              <a:gd name="connsiteX41" fmla="*/ 2384755 w 2384755"/>
              <a:gd name="connsiteY41" fmla="*/ 580499 h 960889"/>
              <a:gd name="connsiteX42" fmla="*/ 2377440 w 2384755"/>
              <a:gd name="connsiteY42" fmla="*/ 653651 h 960889"/>
              <a:gd name="connsiteX43" fmla="*/ 2362809 w 2384755"/>
              <a:gd name="connsiteY43" fmla="*/ 682911 h 960889"/>
              <a:gd name="connsiteX44" fmla="*/ 2304288 w 2384755"/>
              <a:gd name="connsiteY44" fmla="*/ 734118 h 960889"/>
              <a:gd name="connsiteX45" fmla="*/ 2245766 w 2384755"/>
              <a:gd name="connsiteY45" fmla="*/ 799955 h 960889"/>
              <a:gd name="connsiteX46" fmla="*/ 2209190 w 2384755"/>
              <a:gd name="connsiteY46" fmla="*/ 814585 h 960889"/>
              <a:gd name="connsiteX47" fmla="*/ 2150669 w 2384755"/>
              <a:gd name="connsiteY47" fmla="*/ 858476 h 960889"/>
              <a:gd name="connsiteX48" fmla="*/ 2128723 w 2384755"/>
              <a:gd name="connsiteY48" fmla="*/ 880422 h 960889"/>
              <a:gd name="connsiteX49" fmla="*/ 2106777 w 2384755"/>
              <a:gd name="connsiteY49" fmla="*/ 887737 h 960889"/>
              <a:gd name="connsiteX50" fmla="*/ 2084832 w 2384755"/>
              <a:gd name="connsiteY50" fmla="*/ 902367 h 960889"/>
              <a:gd name="connsiteX51" fmla="*/ 2033625 w 2384755"/>
              <a:gd name="connsiteY51" fmla="*/ 916998 h 960889"/>
              <a:gd name="connsiteX52" fmla="*/ 2004365 w 2384755"/>
              <a:gd name="connsiteY52" fmla="*/ 931628 h 960889"/>
              <a:gd name="connsiteX53" fmla="*/ 1953158 w 2384755"/>
              <a:gd name="connsiteY53" fmla="*/ 938943 h 960889"/>
              <a:gd name="connsiteX54" fmla="*/ 1923897 w 2384755"/>
              <a:gd name="connsiteY54" fmla="*/ 946259 h 960889"/>
              <a:gd name="connsiteX55" fmla="*/ 1792224 w 2384755"/>
              <a:gd name="connsiteY55" fmla="*/ 938943 h 960889"/>
              <a:gd name="connsiteX56" fmla="*/ 1733702 w 2384755"/>
              <a:gd name="connsiteY56" fmla="*/ 924313 h 960889"/>
              <a:gd name="connsiteX57" fmla="*/ 1602029 w 2384755"/>
              <a:gd name="connsiteY57" fmla="*/ 931628 h 960889"/>
              <a:gd name="connsiteX58" fmla="*/ 1543507 w 2384755"/>
              <a:gd name="connsiteY58" fmla="*/ 946259 h 960889"/>
              <a:gd name="connsiteX59" fmla="*/ 1514246 w 2384755"/>
              <a:gd name="connsiteY59" fmla="*/ 953574 h 960889"/>
              <a:gd name="connsiteX60" fmla="*/ 1302105 w 2384755"/>
              <a:gd name="connsiteY60" fmla="*/ 960889 h 960889"/>
              <a:gd name="connsiteX61" fmla="*/ 1185062 w 2384755"/>
              <a:gd name="connsiteY61" fmla="*/ 953574 h 960889"/>
              <a:gd name="connsiteX62" fmla="*/ 1126541 w 2384755"/>
              <a:gd name="connsiteY62" fmla="*/ 938943 h 960889"/>
              <a:gd name="connsiteX63" fmla="*/ 680313 w 2384755"/>
              <a:gd name="connsiteY63" fmla="*/ 931628 h 960889"/>
              <a:gd name="connsiteX64" fmla="*/ 614477 w 2384755"/>
              <a:gd name="connsiteY64" fmla="*/ 916998 h 960889"/>
              <a:gd name="connsiteX65" fmla="*/ 541325 w 2384755"/>
              <a:gd name="connsiteY65" fmla="*/ 895052 h 960889"/>
              <a:gd name="connsiteX66" fmla="*/ 512064 w 2384755"/>
              <a:gd name="connsiteY66" fmla="*/ 887737 h 960889"/>
              <a:gd name="connsiteX67" fmla="*/ 497433 w 2384755"/>
              <a:gd name="connsiteY67" fmla="*/ 865791 h 960889"/>
              <a:gd name="connsiteX68" fmla="*/ 460857 w 2384755"/>
              <a:gd name="connsiteY68" fmla="*/ 843846 h 960889"/>
              <a:gd name="connsiteX69" fmla="*/ 431597 w 2384755"/>
              <a:gd name="connsiteY69" fmla="*/ 821900 h 960889"/>
              <a:gd name="connsiteX70" fmla="*/ 402336 w 2384755"/>
              <a:gd name="connsiteY70" fmla="*/ 792639 h 960889"/>
              <a:gd name="connsiteX71" fmla="*/ 387705 w 2384755"/>
              <a:gd name="connsiteY71" fmla="*/ 778009 h 960889"/>
              <a:gd name="connsiteX72" fmla="*/ 373075 w 2384755"/>
              <a:gd name="connsiteY72" fmla="*/ 756063 h 960889"/>
              <a:gd name="connsiteX73" fmla="*/ 307238 w 2384755"/>
              <a:gd name="connsiteY73" fmla="*/ 712172 h 960889"/>
              <a:gd name="connsiteX74" fmla="*/ 248717 w 2384755"/>
              <a:gd name="connsiteY74" fmla="*/ 653651 h 960889"/>
              <a:gd name="connsiteX75" fmla="*/ 234086 w 2384755"/>
              <a:gd name="connsiteY75" fmla="*/ 631705 h 960889"/>
              <a:gd name="connsiteX76" fmla="*/ 204825 w 2384755"/>
              <a:gd name="connsiteY76" fmla="*/ 609759 h 960889"/>
              <a:gd name="connsiteX77" fmla="*/ 190195 w 2384755"/>
              <a:gd name="connsiteY77" fmla="*/ 587814 h 960889"/>
              <a:gd name="connsiteX78" fmla="*/ 160934 w 2384755"/>
              <a:gd name="connsiteY78" fmla="*/ 558553 h 960889"/>
              <a:gd name="connsiteX79" fmla="*/ 131673 w 2384755"/>
              <a:gd name="connsiteY79" fmla="*/ 521977 h 960889"/>
              <a:gd name="connsiteX80" fmla="*/ 102413 w 2384755"/>
              <a:gd name="connsiteY80" fmla="*/ 492716 h 960889"/>
              <a:gd name="connsiteX81" fmla="*/ 58521 w 2384755"/>
              <a:gd name="connsiteY81" fmla="*/ 434195 h 960889"/>
              <a:gd name="connsiteX82" fmla="*/ 43891 w 2384755"/>
              <a:gd name="connsiteY82" fmla="*/ 390303 h 960889"/>
              <a:gd name="connsiteX83" fmla="*/ 14630 w 2384755"/>
              <a:gd name="connsiteY83" fmla="*/ 346412 h 960889"/>
              <a:gd name="connsiteX84" fmla="*/ 7315 w 2384755"/>
              <a:gd name="connsiteY84" fmla="*/ 317151 h 960889"/>
              <a:gd name="connsiteX85" fmla="*/ 0 w 2384755"/>
              <a:gd name="connsiteY85" fmla="*/ 295206 h 960889"/>
              <a:gd name="connsiteX86" fmla="*/ 7315 w 2384755"/>
              <a:gd name="connsiteY86" fmla="*/ 236684 h 960889"/>
              <a:gd name="connsiteX87" fmla="*/ 14630 w 2384755"/>
              <a:gd name="connsiteY87" fmla="*/ 214739 h 960889"/>
              <a:gd name="connsiteX88" fmla="*/ 36576 w 2384755"/>
              <a:gd name="connsiteY88" fmla="*/ 200108 h 960889"/>
              <a:gd name="connsiteX89" fmla="*/ 43891 w 2384755"/>
              <a:gd name="connsiteY89" fmla="*/ 178163 h 960889"/>
              <a:gd name="connsiteX90" fmla="*/ 58521 w 2384755"/>
              <a:gd name="connsiteY90" fmla="*/ 163532 h 960889"/>
              <a:gd name="connsiteX91" fmla="*/ 80467 w 2384755"/>
              <a:gd name="connsiteY91" fmla="*/ 112326 h 960889"/>
              <a:gd name="connsiteX92" fmla="*/ 95097 w 2384755"/>
              <a:gd name="connsiteY92" fmla="*/ 112326 h 96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84755" h="960889">
                <a:moveTo>
                  <a:pt x="14630" y="119641"/>
                </a:moveTo>
                <a:cubicBezTo>
                  <a:pt x="96932" y="103181"/>
                  <a:pt x="-3928" y="119641"/>
                  <a:pt x="124358" y="119641"/>
                </a:cubicBezTo>
                <a:cubicBezTo>
                  <a:pt x="178058" y="119641"/>
                  <a:pt x="231648" y="114764"/>
                  <a:pt x="285293" y="112326"/>
                </a:cubicBezTo>
                <a:cubicBezTo>
                  <a:pt x="306193" y="108146"/>
                  <a:pt x="330454" y="103898"/>
                  <a:pt x="351129" y="97695"/>
                </a:cubicBezTo>
                <a:cubicBezTo>
                  <a:pt x="365901" y="93263"/>
                  <a:pt x="379809" y="85600"/>
                  <a:pt x="395021" y="83065"/>
                </a:cubicBezTo>
                <a:cubicBezTo>
                  <a:pt x="409651" y="80627"/>
                  <a:pt x="424368" y="78659"/>
                  <a:pt x="438912" y="75750"/>
                </a:cubicBezTo>
                <a:cubicBezTo>
                  <a:pt x="480348" y="67463"/>
                  <a:pt x="466026" y="64353"/>
                  <a:pt x="519379" y="61119"/>
                </a:cubicBezTo>
                <a:cubicBezTo>
                  <a:pt x="582708" y="57281"/>
                  <a:pt x="646176" y="56242"/>
                  <a:pt x="709574" y="53804"/>
                </a:cubicBezTo>
                <a:cubicBezTo>
                  <a:pt x="767026" y="34654"/>
                  <a:pt x="710346" y="51532"/>
                  <a:pt x="833933" y="39174"/>
                </a:cubicBezTo>
                <a:cubicBezTo>
                  <a:pt x="848692" y="37698"/>
                  <a:pt x="863059" y="33265"/>
                  <a:pt x="877824" y="31859"/>
                </a:cubicBezTo>
                <a:cubicBezTo>
                  <a:pt x="914316" y="28383"/>
                  <a:pt x="950976" y="26982"/>
                  <a:pt x="987552" y="24543"/>
                </a:cubicBezTo>
                <a:cubicBezTo>
                  <a:pt x="1074766" y="-19063"/>
                  <a:pt x="1011797" y="6569"/>
                  <a:pt x="1214323" y="17228"/>
                </a:cubicBezTo>
                <a:cubicBezTo>
                  <a:pt x="1241219" y="18644"/>
                  <a:pt x="1267968" y="22105"/>
                  <a:pt x="1294790" y="24543"/>
                </a:cubicBezTo>
                <a:cubicBezTo>
                  <a:pt x="1304160" y="26886"/>
                  <a:pt x="1335506" y="33929"/>
                  <a:pt x="1345997" y="39174"/>
                </a:cubicBezTo>
                <a:cubicBezTo>
                  <a:pt x="1398786" y="65568"/>
                  <a:pt x="1333075" y="42783"/>
                  <a:pt x="1397203" y="68435"/>
                </a:cubicBezTo>
                <a:cubicBezTo>
                  <a:pt x="1411522" y="74163"/>
                  <a:pt x="1428262" y="74511"/>
                  <a:pt x="1441094" y="83065"/>
                </a:cubicBezTo>
                <a:cubicBezTo>
                  <a:pt x="1448409" y="87942"/>
                  <a:pt x="1454699" y="94915"/>
                  <a:pt x="1463040" y="97695"/>
                </a:cubicBezTo>
                <a:cubicBezTo>
                  <a:pt x="1477111" y="102385"/>
                  <a:pt x="1492301" y="102572"/>
                  <a:pt x="1506931" y="105011"/>
                </a:cubicBezTo>
                <a:cubicBezTo>
                  <a:pt x="1516685" y="109888"/>
                  <a:pt x="1525613" y="116996"/>
                  <a:pt x="1536192" y="119641"/>
                </a:cubicBezTo>
                <a:cubicBezTo>
                  <a:pt x="1561212" y="125896"/>
                  <a:pt x="1680312" y="133540"/>
                  <a:pt x="1689811" y="134271"/>
                </a:cubicBezTo>
                <a:cubicBezTo>
                  <a:pt x="1697126" y="136710"/>
                  <a:pt x="1704860" y="138138"/>
                  <a:pt x="1711757" y="141587"/>
                </a:cubicBezTo>
                <a:cubicBezTo>
                  <a:pt x="1719620" y="145519"/>
                  <a:pt x="1725470" y="153130"/>
                  <a:pt x="1733702" y="156217"/>
                </a:cubicBezTo>
                <a:cubicBezTo>
                  <a:pt x="1745344" y="160583"/>
                  <a:pt x="1758086" y="161094"/>
                  <a:pt x="1770278" y="163532"/>
                </a:cubicBezTo>
                <a:cubicBezTo>
                  <a:pt x="1803823" y="197077"/>
                  <a:pt x="1761028" y="157366"/>
                  <a:pt x="1814169" y="192793"/>
                </a:cubicBezTo>
                <a:cubicBezTo>
                  <a:pt x="1819908" y="196619"/>
                  <a:pt x="1823414" y="203115"/>
                  <a:pt x="1828800" y="207423"/>
                </a:cubicBezTo>
                <a:cubicBezTo>
                  <a:pt x="1835665" y="212915"/>
                  <a:pt x="1844070" y="216332"/>
                  <a:pt x="1850745" y="222054"/>
                </a:cubicBezTo>
                <a:cubicBezTo>
                  <a:pt x="1861218" y="231031"/>
                  <a:pt x="1868529" y="243664"/>
                  <a:pt x="1880006" y="251315"/>
                </a:cubicBezTo>
                <a:cubicBezTo>
                  <a:pt x="1911026" y="271994"/>
                  <a:pt x="1894088" y="262013"/>
                  <a:pt x="1931213" y="280575"/>
                </a:cubicBezTo>
                <a:cubicBezTo>
                  <a:pt x="1936090" y="285452"/>
                  <a:pt x="1941535" y="289820"/>
                  <a:pt x="1945843" y="295206"/>
                </a:cubicBezTo>
                <a:cubicBezTo>
                  <a:pt x="1951335" y="302071"/>
                  <a:pt x="1954256" y="310934"/>
                  <a:pt x="1960473" y="317151"/>
                </a:cubicBezTo>
                <a:cubicBezTo>
                  <a:pt x="1969094" y="325772"/>
                  <a:pt x="1980368" y="331292"/>
                  <a:pt x="1989734" y="339097"/>
                </a:cubicBezTo>
                <a:cubicBezTo>
                  <a:pt x="1995032" y="343512"/>
                  <a:pt x="1998626" y="349901"/>
                  <a:pt x="2004365" y="353727"/>
                </a:cubicBezTo>
                <a:cubicBezTo>
                  <a:pt x="2019748" y="363982"/>
                  <a:pt x="2054354" y="376649"/>
                  <a:pt x="2070201" y="382988"/>
                </a:cubicBezTo>
                <a:cubicBezTo>
                  <a:pt x="2119545" y="432331"/>
                  <a:pt x="2094464" y="420335"/>
                  <a:pt x="2136038" y="434195"/>
                </a:cubicBezTo>
                <a:cubicBezTo>
                  <a:pt x="2160163" y="458318"/>
                  <a:pt x="2161294" y="461053"/>
                  <a:pt x="2201875" y="485401"/>
                </a:cubicBezTo>
                <a:cubicBezTo>
                  <a:pt x="2208487" y="489368"/>
                  <a:pt x="2216733" y="489678"/>
                  <a:pt x="2223821" y="492716"/>
                </a:cubicBezTo>
                <a:cubicBezTo>
                  <a:pt x="2233844" y="497012"/>
                  <a:pt x="2243613" y="501937"/>
                  <a:pt x="2253081" y="507347"/>
                </a:cubicBezTo>
                <a:cubicBezTo>
                  <a:pt x="2260714" y="511709"/>
                  <a:pt x="2266686" y="519197"/>
                  <a:pt x="2275027" y="521977"/>
                </a:cubicBezTo>
                <a:cubicBezTo>
                  <a:pt x="2289098" y="526667"/>
                  <a:pt x="2304439" y="526075"/>
                  <a:pt x="2318918" y="529292"/>
                </a:cubicBezTo>
                <a:cubicBezTo>
                  <a:pt x="2326445" y="530965"/>
                  <a:pt x="2333549" y="534169"/>
                  <a:pt x="2340864" y="536607"/>
                </a:cubicBezTo>
                <a:lnTo>
                  <a:pt x="2370125" y="565868"/>
                </a:lnTo>
                <a:lnTo>
                  <a:pt x="2384755" y="580499"/>
                </a:lnTo>
                <a:cubicBezTo>
                  <a:pt x="2382317" y="604883"/>
                  <a:pt x="2382575" y="629689"/>
                  <a:pt x="2377440" y="653651"/>
                </a:cubicBezTo>
                <a:cubicBezTo>
                  <a:pt x="2375155" y="664314"/>
                  <a:pt x="2369504" y="674303"/>
                  <a:pt x="2362809" y="682911"/>
                </a:cubicBezTo>
                <a:cubicBezTo>
                  <a:pt x="2339767" y="712536"/>
                  <a:pt x="2330508" y="716637"/>
                  <a:pt x="2304288" y="734118"/>
                </a:cubicBezTo>
                <a:cubicBezTo>
                  <a:pt x="2289794" y="755857"/>
                  <a:pt x="2268538" y="790846"/>
                  <a:pt x="2245766" y="799955"/>
                </a:cubicBezTo>
                <a:cubicBezTo>
                  <a:pt x="2233574" y="804832"/>
                  <a:pt x="2220373" y="807703"/>
                  <a:pt x="2209190" y="814585"/>
                </a:cubicBezTo>
                <a:cubicBezTo>
                  <a:pt x="2188423" y="827364"/>
                  <a:pt x="2167911" y="841234"/>
                  <a:pt x="2150669" y="858476"/>
                </a:cubicBezTo>
                <a:cubicBezTo>
                  <a:pt x="2143354" y="865791"/>
                  <a:pt x="2137331" y="874683"/>
                  <a:pt x="2128723" y="880422"/>
                </a:cubicBezTo>
                <a:cubicBezTo>
                  <a:pt x="2122307" y="884699"/>
                  <a:pt x="2114092" y="885299"/>
                  <a:pt x="2106777" y="887737"/>
                </a:cubicBezTo>
                <a:cubicBezTo>
                  <a:pt x="2099462" y="892614"/>
                  <a:pt x="2092695" y="898435"/>
                  <a:pt x="2084832" y="902367"/>
                </a:cubicBezTo>
                <a:cubicBezTo>
                  <a:pt x="2074333" y="907616"/>
                  <a:pt x="2043006" y="914653"/>
                  <a:pt x="2033625" y="916998"/>
                </a:cubicBezTo>
                <a:cubicBezTo>
                  <a:pt x="2023872" y="921875"/>
                  <a:pt x="2014885" y="928759"/>
                  <a:pt x="2004365" y="931628"/>
                </a:cubicBezTo>
                <a:cubicBezTo>
                  <a:pt x="1987730" y="936165"/>
                  <a:pt x="1970122" y="935859"/>
                  <a:pt x="1953158" y="938943"/>
                </a:cubicBezTo>
                <a:cubicBezTo>
                  <a:pt x="1943266" y="940742"/>
                  <a:pt x="1933651" y="943820"/>
                  <a:pt x="1923897" y="946259"/>
                </a:cubicBezTo>
                <a:cubicBezTo>
                  <a:pt x="1880006" y="943820"/>
                  <a:pt x="1835893" y="943982"/>
                  <a:pt x="1792224" y="938943"/>
                </a:cubicBezTo>
                <a:cubicBezTo>
                  <a:pt x="1772249" y="936638"/>
                  <a:pt x="1733702" y="924313"/>
                  <a:pt x="1733702" y="924313"/>
                </a:cubicBezTo>
                <a:cubicBezTo>
                  <a:pt x="1689811" y="926751"/>
                  <a:pt x="1645698" y="926589"/>
                  <a:pt x="1602029" y="931628"/>
                </a:cubicBezTo>
                <a:cubicBezTo>
                  <a:pt x="1582054" y="933933"/>
                  <a:pt x="1563014" y="941382"/>
                  <a:pt x="1543507" y="946259"/>
                </a:cubicBezTo>
                <a:cubicBezTo>
                  <a:pt x="1533753" y="948697"/>
                  <a:pt x="1524294" y="953228"/>
                  <a:pt x="1514246" y="953574"/>
                </a:cubicBezTo>
                <a:lnTo>
                  <a:pt x="1302105" y="960889"/>
                </a:lnTo>
                <a:cubicBezTo>
                  <a:pt x="1263091" y="958451"/>
                  <a:pt x="1223938" y="957666"/>
                  <a:pt x="1185062" y="953574"/>
                </a:cubicBezTo>
                <a:cubicBezTo>
                  <a:pt x="1110634" y="945740"/>
                  <a:pt x="1236287" y="942269"/>
                  <a:pt x="1126541" y="938943"/>
                </a:cubicBezTo>
                <a:cubicBezTo>
                  <a:pt x="977847" y="934437"/>
                  <a:pt x="829056" y="934066"/>
                  <a:pt x="680313" y="931628"/>
                </a:cubicBezTo>
                <a:cubicBezTo>
                  <a:pt x="637605" y="917392"/>
                  <a:pt x="678847" y="929872"/>
                  <a:pt x="614477" y="916998"/>
                </a:cubicBezTo>
                <a:cubicBezTo>
                  <a:pt x="556404" y="905384"/>
                  <a:pt x="615999" y="913720"/>
                  <a:pt x="541325" y="895052"/>
                </a:cubicBezTo>
                <a:lnTo>
                  <a:pt x="512064" y="887737"/>
                </a:lnTo>
                <a:cubicBezTo>
                  <a:pt x="507187" y="880422"/>
                  <a:pt x="504108" y="871513"/>
                  <a:pt x="497433" y="865791"/>
                </a:cubicBezTo>
                <a:cubicBezTo>
                  <a:pt x="486638" y="856538"/>
                  <a:pt x="472687" y="851733"/>
                  <a:pt x="460857" y="843846"/>
                </a:cubicBezTo>
                <a:cubicBezTo>
                  <a:pt x="450713" y="837083"/>
                  <a:pt x="440772" y="829929"/>
                  <a:pt x="431597" y="821900"/>
                </a:cubicBezTo>
                <a:cubicBezTo>
                  <a:pt x="421216" y="812817"/>
                  <a:pt x="412090" y="802393"/>
                  <a:pt x="402336" y="792639"/>
                </a:cubicBezTo>
                <a:cubicBezTo>
                  <a:pt x="397459" y="787762"/>
                  <a:pt x="391531" y="783748"/>
                  <a:pt x="387705" y="778009"/>
                </a:cubicBezTo>
                <a:cubicBezTo>
                  <a:pt x="382828" y="770694"/>
                  <a:pt x="379292" y="762280"/>
                  <a:pt x="373075" y="756063"/>
                </a:cubicBezTo>
                <a:cubicBezTo>
                  <a:pt x="333957" y="716945"/>
                  <a:pt x="352499" y="750470"/>
                  <a:pt x="307238" y="712172"/>
                </a:cubicBezTo>
                <a:cubicBezTo>
                  <a:pt x="286178" y="694352"/>
                  <a:pt x="264020" y="676605"/>
                  <a:pt x="248717" y="653651"/>
                </a:cubicBezTo>
                <a:cubicBezTo>
                  <a:pt x="243840" y="646336"/>
                  <a:pt x="240303" y="637922"/>
                  <a:pt x="234086" y="631705"/>
                </a:cubicBezTo>
                <a:cubicBezTo>
                  <a:pt x="225465" y="623084"/>
                  <a:pt x="213446" y="618380"/>
                  <a:pt x="204825" y="609759"/>
                </a:cubicBezTo>
                <a:cubicBezTo>
                  <a:pt x="198608" y="603542"/>
                  <a:pt x="195916" y="594489"/>
                  <a:pt x="190195" y="587814"/>
                </a:cubicBezTo>
                <a:cubicBezTo>
                  <a:pt x="181218" y="577341"/>
                  <a:pt x="169551" y="569324"/>
                  <a:pt x="160934" y="558553"/>
                </a:cubicBezTo>
                <a:cubicBezTo>
                  <a:pt x="151180" y="546361"/>
                  <a:pt x="142046" y="533647"/>
                  <a:pt x="131673" y="521977"/>
                </a:cubicBezTo>
                <a:cubicBezTo>
                  <a:pt x="122509" y="511668"/>
                  <a:pt x="111243" y="503312"/>
                  <a:pt x="102413" y="492716"/>
                </a:cubicBezTo>
                <a:cubicBezTo>
                  <a:pt x="86803" y="473984"/>
                  <a:pt x="58521" y="434195"/>
                  <a:pt x="58521" y="434195"/>
                </a:cubicBezTo>
                <a:cubicBezTo>
                  <a:pt x="53644" y="419564"/>
                  <a:pt x="52446" y="403135"/>
                  <a:pt x="43891" y="390303"/>
                </a:cubicBezTo>
                <a:lnTo>
                  <a:pt x="14630" y="346412"/>
                </a:lnTo>
                <a:cubicBezTo>
                  <a:pt x="12192" y="336658"/>
                  <a:pt x="10077" y="326818"/>
                  <a:pt x="7315" y="317151"/>
                </a:cubicBezTo>
                <a:cubicBezTo>
                  <a:pt x="5197" y="309737"/>
                  <a:pt x="0" y="302917"/>
                  <a:pt x="0" y="295206"/>
                </a:cubicBezTo>
                <a:cubicBezTo>
                  <a:pt x="0" y="275547"/>
                  <a:pt x="3798" y="256026"/>
                  <a:pt x="7315" y="236684"/>
                </a:cubicBezTo>
                <a:cubicBezTo>
                  <a:pt x="8694" y="229098"/>
                  <a:pt x="9813" y="220760"/>
                  <a:pt x="14630" y="214739"/>
                </a:cubicBezTo>
                <a:cubicBezTo>
                  <a:pt x="20122" y="207874"/>
                  <a:pt x="29261" y="204985"/>
                  <a:pt x="36576" y="200108"/>
                </a:cubicBezTo>
                <a:cubicBezTo>
                  <a:pt x="39014" y="192793"/>
                  <a:pt x="39924" y="184775"/>
                  <a:pt x="43891" y="178163"/>
                </a:cubicBezTo>
                <a:cubicBezTo>
                  <a:pt x="47439" y="172249"/>
                  <a:pt x="55437" y="169701"/>
                  <a:pt x="58521" y="163532"/>
                </a:cubicBezTo>
                <a:cubicBezTo>
                  <a:pt x="69219" y="142136"/>
                  <a:pt x="59168" y="128301"/>
                  <a:pt x="80467" y="112326"/>
                </a:cubicBezTo>
                <a:cubicBezTo>
                  <a:pt x="84368" y="109400"/>
                  <a:pt x="90220" y="112326"/>
                  <a:pt x="95097" y="112326"/>
                </a:cubicBezTo>
              </a:path>
            </a:pathLst>
          </a:custGeom>
          <a:no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1" name="直接箭头连接符 10"/>
          <p:cNvCxnSpPr>
            <a:endCxn id="10" idx="50"/>
          </p:cNvCxnSpPr>
          <p:nvPr/>
        </p:nvCxnSpPr>
        <p:spPr bwMode="auto">
          <a:xfrm flipH="1" flipV="1">
            <a:off x="2296973" y="1587398"/>
            <a:ext cx="299923" cy="545458"/>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763688" y="2159328"/>
            <a:ext cx="4204484" cy="400110"/>
          </a:xfrm>
          <a:prstGeom prst="rect">
            <a:avLst/>
          </a:prstGeom>
          <a:solidFill>
            <a:schemeClr val="bg1">
              <a:lumMod val="95000"/>
            </a:schemeClr>
          </a:solidFill>
          <a:ln>
            <a:solidFill>
              <a:srgbClr val="FF0000"/>
            </a:solidFill>
          </a:ln>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问题：没有定义</a:t>
            </a:r>
            <a:r>
              <a:rPr lang="en-US" altLang="zh-CN" sz="2000" dirty="0" smtClean="0">
                <a:latin typeface="微软雅黑" panose="020B0503020204020204" pitchFamily="34" charset="-122"/>
                <a:ea typeface="微软雅黑" panose="020B0503020204020204" pitchFamily="34" charset="-122"/>
              </a:rPr>
              <a:t>binary semaphore</a:t>
            </a:r>
            <a:endParaRPr lang="zh-CN" altLang="en-US" sz="200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6479704" y="1498676"/>
            <a:ext cx="5089862" cy="1323439"/>
          </a:xfrm>
          <a:prstGeom prst="rect">
            <a:avLst/>
          </a:prstGeom>
          <a:solidFill>
            <a:schemeClr val="bg1">
              <a:lumMod val="95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扩展：</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本题假设只有</a:t>
            </a:r>
            <a:r>
              <a:rPr lang="en-US" altLang="zh-CN" sz="2000" dirty="0" smtClean="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a:t>
            </a:r>
            <a:r>
              <a:rPr lang="zh-CN" altLang="en-US" sz="2000" dirty="0" smtClean="0">
                <a:latin typeface="微软雅黑" panose="020B0503020204020204" pitchFamily="34" charset="-122"/>
                <a:ea typeface="微软雅黑" panose="020B0503020204020204" pitchFamily="34" charset="-122"/>
              </a:rPr>
              <a:t>营业员，用</a:t>
            </a:r>
            <a:r>
              <a:rPr lang="en-US" altLang="zh-CN" sz="2000" dirty="0" err="1" smtClean="0">
                <a:latin typeface="微软雅黑" panose="020B0503020204020204" pitchFamily="34" charset="-122"/>
                <a:ea typeface="微软雅黑" panose="020B0503020204020204" pitchFamily="34" charset="-122"/>
              </a:rPr>
              <a:t>haveCustomer</a:t>
            </a:r>
            <a:r>
              <a:rPr lang="zh-CN" altLang="en-US" sz="2000" dirty="0" smtClean="0">
                <a:latin typeface="微软雅黑" panose="020B0503020204020204" pitchFamily="34" charset="-122"/>
                <a:ea typeface="微软雅黑" panose="020B0503020204020204" pitchFamily="34" charset="-122"/>
              </a:rPr>
              <a:t>与顾客同步。</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如果有多个营业员，如何处理？</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7580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 Box 4"/>
          <p:cNvSpPr txBox="1">
            <a:spLocks noChangeArrowheads="1"/>
          </p:cNvSpPr>
          <p:nvPr/>
        </p:nvSpPr>
        <p:spPr bwMode="auto">
          <a:xfrm>
            <a:off x="0" y="0"/>
            <a:ext cx="1250950" cy="519113"/>
          </a:xfrm>
          <a:prstGeom prst="rect">
            <a:avLst/>
          </a:prstGeom>
          <a:solidFill>
            <a:schemeClr val="bg1"/>
          </a:solidFill>
          <a:ln>
            <a:noFill/>
          </a:ln>
          <a:effectLs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dirty="0"/>
              <a:t>2013</a:t>
            </a:r>
            <a:r>
              <a:rPr lang="zh-CN" altLang="en-US" dirty="0"/>
              <a:t>年</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9315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1257300"/>
            <a:ext cx="56515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0575"/>
            <a:ext cx="4211638"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949950"/>
            <a:ext cx="87757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586388" y="2204864"/>
            <a:ext cx="4306091" cy="1631216"/>
          </a:xfrm>
          <a:prstGeom prst="rect">
            <a:avLst/>
          </a:prstGeom>
          <a:solidFill>
            <a:schemeClr val="bg1">
              <a:lumMod val="95000"/>
            </a:schemeClr>
          </a:solidFill>
        </p:spPr>
        <p:txBody>
          <a:bodyPr wrap="square">
            <a:spAutoFit/>
          </a:bodyPr>
          <a:lstStyle/>
          <a:p>
            <a:pPr>
              <a:defRPr/>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博物馆</a:t>
            </a:r>
            <a:r>
              <a:rPr lang="en-US" altLang="zh-CN" sz="2000" dirty="0">
                <a:latin typeface="微软雅黑" panose="020B0503020204020204" pitchFamily="34" charset="-122"/>
                <a:ea typeface="微软雅黑" panose="020B0503020204020204" pitchFamily="34" charset="-122"/>
              </a:rPr>
              <a:t>——buffer</a:t>
            </a:r>
            <a:r>
              <a:rPr lang="zh-CN" altLang="en-US" sz="2000" dirty="0" smtClean="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博物馆</a:t>
            </a:r>
            <a:r>
              <a:rPr lang="zh-CN" altLang="en-US" sz="2000" dirty="0">
                <a:latin typeface="微软雅黑" panose="020B0503020204020204" pitchFamily="34" charset="-122"/>
                <a:ea typeface="微软雅黑" panose="020B0503020204020204" pitchFamily="34" charset="-122"/>
              </a:rPr>
              <a:t>容量加</a:t>
            </a:r>
            <a:r>
              <a:rPr lang="en-US" altLang="zh-CN" sz="2000" dirty="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容量减</a:t>
            </a:r>
            <a:r>
              <a:rPr lang="en-US" altLang="zh-CN" sz="2000" dirty="0" smtClean="0">
                <a:latin typeface="微软雅黑" panose="020B0503020204020204" pitchFamily="34" charset="-122"/>
                <a:ea typeface="微软雅黑" panose="020B0503020204020204" pitchFamily="34" charset="-122"/>
              </a:rPr>
              <a:t>1</a:t>
            </a:r>
          </a:p>
          <a:p>
            <a:pPr>
              <a:defRPr/>
            </a:pPr>
            <a:r>
              <a:rPr lang="en-US" altLang="zh-CN" sz="2000" dirty="0" smtClean="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顾客间互斥通过出入口，进入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退出博物馆</a:t>
            </a:r>
          </a:p>
        </p:txBody>
      </p:sp>
      <p:cxnSp>
        <p:nvCxnSpPr>
          <p:cNvPr id="13" name="直接箭头连接符 3"/>
          <p:cNvCxnSpPr>
            <a:cxnSpLocks noChangeShapeType="1"/>
          </p:cNvCxnSpPr>
          <p:nvPr/>
        </p:nvCxnSpPr>
        <p:spPr bwMode="auto">
          <a:xfrm flipH="1">
            <a:off x="1115616" y="2720705"/>
            <a:ext cx="3672408" cy="299767"/>
          </a:xfrm>
          <a:prstGeom prst="straightConnector1">
            <a:avLst/>
          </a:prstGeom>
          <a:noFill/>
          <a:ln w="9525" algn="ctr">
            <a:solidFill>
              <a:srgbClr val="FF0000"/>
            </a:solidFill>
            <a:miter lim="800000"/>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9"/>
          <p:cNvCxnSpPr>
            <a:cxnSpLocks noChangeShapeType="1"/>
          </p:cNvCxnSpPr>
          <p:nvPr/>
        </p:nvCxnSpPr>
        <p:spPr bwMode="auto">
          <a:xfrm flipH="1" flipV="1">
            <a:off x="1043609" y="3020472"/>
            <a:ext cx="3614116" cy="336520"/>
          </a:xfrm>
          <a:prstGeom prst="straightConnector1">
            <a:avLst/>
          </a:prstGeom>
          <a:noFill/>
          <a:ln w="9525" algn="ctr">
            <a:solidFill>
              <a:srgbClr val="FF0000"/>
            </a:solidFill>
            <a:miter lim="800000"/>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2"/>
          <p:cNvCxnSpPr>
            <a:cxnSpLocks noChangeShapeType="1"/>
          </p:cNvCxnSpPr>
          <p:nvPr/>
        </p:nvCxnSpPr>
        <p:spPr bwMode="auto">
          <a:xfrm flipV="1">
            <a:off x="1043608" y="3140968"/>
            <a:ext cx="3816424" cy="1296145"/>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2"/>
          <p:cNvCxnSpPr>
            <a:cxnSpLocks noChangeShapeType="1"/>
          </p:cNvCxnSpPr>
          <p:nvPr/>
        </p:nvCxnSpPr>
        <p:spPr bwMode="auto">
          <a:xfrm flipV="1">
            <a:off x="1115616" y="3645024"/>
            <a:ext cx="3600400" cy="79208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4628849" y="3888655"/>
            <a:ext cx="4355976" cy="1631216"/>
          </a:xfrm>
          <a:prstGeom prst="rect">
            <a:avLst/>
          </a:prstGeom>
          <a:solidFill>
            <a:srgbClr val="FFFF00"/>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进：</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判断容量； </a:t>
            </a:r>
            <a:r>
              <a:rPr lang="en-US" altLang="zh-CN" sz="2000" dirty="0" smtClean="0">
                <a:solidFill>
                  <a:srgbClr val="FF0000"/>
                </a:solidFill>
                <a:latin typeface="微软雅黑" panose="020B0503020204020204" pitchFamily="34" charset="-122"/>
                <a:ea typeface="微软雅黑" panose="020B0503020204020204" pitchFamily="34" charset="-122"/>
              </a:rPr>
              <a:t>wait(empty)</a:t>
            </a:r>
          </a:p>
          <a:p>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获得</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释放入口控制权 </a:t>
            </a:r>
            <a:r>
              <a:rPr lang="en-US" altLang="zh-CN" sz="2000" dirty="0" err="1" smtClean="0">
                <a:solidFill>
                  <a:srgbClr val="FF0000"/>
                </a:solidFill>
                <a:latin typeface="微软雅黑" panose="020B0503020204020204" pitchFamily="34" charset="-122"/>
                <a:ea typeface="微软雅黑" panose="020B0503020204020204" pitchFamily="34" charset="-122"/>
              </a:rPr>
              <a:t>mutex</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出</a:t>
            </a:r>
            <a:r>
              <a:rPr lang="zh-CN" altLang="en-US" sz="2000" dirty="0">
                <a:latin typeface="微软雅黑" panose="020B0503020204020204" pitchFamily="34" charset="-122"/>
                <a:ea typeface="微软雅黑" panose="020B0503020204020204" pitchFamily="34" charset="-122"/>
              </a:rPr>
              <a:t>：获得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释放入口控制权   </a:t>
            </a:r>
            <a:r>
              <a:rPr lang="en-US" altLang="zh-CN" sz="2000" dirty="0" err="1" smtClean="0">
                <a:solidFill>
                  <a:srgbClr val="FF0000"/>
                </a:solidFill>
                <a:latin typeface="微软雅黑" panose="020B0503020204020204" pitchFamily="34" charset="-122"/>
                <a:ea typeface="微软雅黑" panose="020B0503020204020204" pitchFamily="34" charset="-122"/>
              </a:rPr>
              <a:t>mutex</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smtClean="0">
                <a:solidFill>
                  <a:srgbClr val="FF0000"/>
                </a:solidFill>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增加容量      </a:t>
            </a:r>
            <a:r>
              <a:rPr lang="en-US" altLang="zh-CN" sz="2000" dirty="0" smtClean="0">
                <a:solidFill>
                  <a:srgbClr val="FF0000"/>
                </a:solidFill>
                <a:latin typeface="微软雅黑" panose="020B0503020204020204" pitchFamily="34" charset="-122"/>
                <a:ea typeface="微软雅黑" panose="020B0503020204020204" pitchFamily="34" charset="-122"/>
              </a:rPr>
              <a:t>signal(empty)</a:t>
            </a:r>
          </a:p>
        </p:txBody>
      </p:sp>
      <p:sp>
        <p:nvSpPr>
          <p:cNvPr id="18" name="TextBox 17"/>
          <p:cNvSpPr txBox="1"/>
          <p:nvPr/>
        </p:nvSpPr>
        <p:spPr>
          <a:xfrm>
            <a:off x="6110948" y="1813828"/>
            <a:ext cx="2874505" cy="400110"/>
          </a:xfrm>
          <a:prstGeom prst="rect">
            <a:avLst/>
          </a:prstGeom>
          <a:solidFill>
            <a:srgbClr val="99CC00"/>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参观者</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生产者</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消费者</a:t>
            </a:r>
            <a:endParaRPr lang="zh-CN" altLang="en-US" sz="200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25475" y="2582205"/>
            <a:ext cx="954107" cy="276999"/>
          </a:xfrm>
          <a:prstGeom prst="rect">
            <a:avLst/>
          </a:prstGeom>
          <a:solidFill>
            <a:srgbClr val="FFFF00"/>
          </a:solidFill>
        </p:spPr>
        <p:txBody>
          <a:bodyPr wrap="none" rtlCol="0">
            <a:spAutoFit/>
          </a:bodyPr>
          <a:lstStyle/>
          <a:p>
            <a:r>
              <a:rPr lang="zh-CN" altLang="en-US" sz="1200" dirty="0" smtClean="0"/>
              <a:t>作为生产者</a:t>
            </a:r>
            <a:endParaRPr lang="zh-CN" altLang="en-US" sz="1200" dirty="0"/>
          </a:p>
        </p:txBody>
      </p:sp>
      <p:sp>
        <p:nvSpPr>
          <p:cNvPr id="20" name="TextBox 19"/>
          <p:cNvSpPr txBox="1"/>
          <p:nvPr/>
        </p:nvSpPr>
        <p:spPr>
          <a:xfrm>
            <a:off x="638562" y="4565763"/>
            <a:ext cx="954107" cy="276999"/>
          </a:xfrm>
          <a:prstGeom prst="rect">
            <a:avLst/>
          </a:prstGeom>
          <a:solidFill>
            <a:srgbClr val="FFFF00"/>
          </a:solidFill>
        </p:spPr>
        <p:txBody>
          <a:bodyPr wrap="none" rtlCol="0">
            <a:spAutoFit/>
          </a:bodyPr>
          <a:lstStyle/>
          <a:p>
            <a:r>
              <a:rPr lang="zh-CN" altLang="en-US" sz="1200" dirty="0" smtClean="0"/>
              <a:t>作为消费者</a:t>
            </a:r>
            <a:endParaRPr lang="zh-CN" altLang="en-US" sz="1200" dirty="0"/>
          </a:p>
        </p:txBody>
      </p:sp>
    </p:spTree>
    <p:extLst>
      <p:ext uri="{BB962C8B-B14F-4D97-AF65-F5344CB8AC3E}">
        <p14:creationId xmlns:p14="http://schemas.microsoft.com/office/powerpoint/2010/main" val="2460529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066088" cy="45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559300"/>
            <a:ext cx="5903912"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2600"/>
            <a:ext cx="914400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0677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44" y="1085349"/>
            <a:ext cx="914400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76394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 y="551795"/>
            <a:ext cx="12179300" cy="202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8723" name="TextBox 1"/>
          <p:cNvSpPr txBox="1">
            <a:spLocks noChangeArrowheads="1"/>
          </p:cNvSpPr>
          <p:nvPr/>
        </p:nvSpPr>
        <p:spPr bwMode="auto">
          <a:xfrm>
            <a:off x="0" y="28575"/>
            <a:ext cx="2339102" cy="523220"/>
          </a:xfrm>
          <a:prstGeom prst="rect">
            <a:avLst/>
          </a:prstGeom>
          <a:solidFill>
            <a:schemeClr val="bg1"/>
          </a:solidFill>
          <a:ln>
            <a:noFill/>
          </a:ln>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a:solidFill>
                  <a:schemeClr val="tx1"/>
                </a:solidFill>
                <a:latin typeface="Times New Roman" pitchFamily="18" charset="0"/>
                <a:ea typeface="宋体" pitchFamily="2" charset="-122"/>
              </a:defRPr>
            </a:lvl9pPr>
          </a:lstStyle>
          <a:p>
            <a:pPr eaLnBrk="1" hangingPunct="1"/>
            <a:r>
              <a:rPr lang="en-US" altLang="zh-CN" b="1" dirty="0" smtClean="0">
                <a:solidFill>
                  <a:srgbClr val="FF0000"/>
                </a:solidFill>
              </a:rPr>
              <a:t>2014</a:t>
            </a:r>
            <a:r>
              <a:rPr lang="zh-CN" altLang="en-US" b="1" dirty="0" smtClean="0">
                <a:solidFill>
                  <a:srgbClr val="FF0000"/>
                </a:solidFill>
              </a:rPr>
              <a:t>年？？？</a:t>
            </a:r>
            <a:endParaRPr lang="zh-CN" altLang="en-US" b="1" dirty="0">
              <a:solidFill>
                <a:srgbClr val="FF0000"/>
              </a:solidFill>
            </a:endParaRPr>
          </a:p>
        </p:txBody>
      </p:sp>
      <p:pic>
        <p:nvPicPr>
          <p:cNvPr id="1587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 y="2708276"/>
            <a:ext cx="6845300" cy="41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87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708275"/>
            <a:ext cx="4377267"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87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751" y="4365626"/>
            <a:ext cx="4243916" cy="204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8727" name="直接连接符 2"/>
          <p:cNvCxnSpPr>
            <a:cxnSpLocks noChangeShapeType="1"/>
          </p:cNvCxnSpPr>
          <p:nvPr/>
        </p:nvCxnSpPr>
        <p:spPr bwMode="auto">
          <a:xfrm>
            <a:off x="9499600" y="1484313"/>
            <a:ext cx="2497667"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28" name="直接连接符 8"/>
          <p:cNvCxnSpPr>
            <a:cxnSpLocks noChangeShapeType="1"/>
          </p:cNvCxnSpPr>
          <p:nvPr/>
        </p:nvCxnSpPr>
        <p:spPr bwMode="auto">
          <a:xfrm>
            <a:off x="-129117" y="1896334"/>
            <a:ext cx="360680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29" name="直接连接符 5"/>
          <p:cNvCxnSpPr>
            <a:cxnSpLocks noChangeShapeType="1"/>
          </p:cNvCxnSpPr>
          <p:nvPr/>
        </p:nvCxnSpPr>
        <p:spPr bwMode="auto">
          <a:xfrm>
            <a:off x="3845984" y="3644900"/>
            <a:ext cx="2825749"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0" name="直接箭头连接符 7"/>
          <p:cNvCxnSpPr>
            <a:cxnSpLocks noChangeShapeType="1"/>
          </p:cNvCxnSpPr>
          <p:nvPr/>
        </p:nvCxnSpPr>
        <p:spPr bwMode="auto">
          <a:xfrm flipH="1">
            <a:off x="2042584" y="3644901"/>
            <a:ext cx="3005667" cy="187166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1" name="直接连接符 10"/>
          <p:cNvCxnSpPr>
            <a:cxnSpLocks noChangeShapeType="1"/>
          </p:cNvCxnSpPr>
          <p:nvPr/>
        </p:nvCxnSpPr>
        <p:spPr bwMode="auto">
          <a:xfrm>
            <a:off x="3983567" y="3933825"/>
            <a:ext cx="2688167"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2" name="直接箭头连接符 12"/>
          <p:cNvCxnSpPr>
            <a:cxnSpLocks noChangeShapeType="1"/>
          </p:cNvCxnSpPr>
          <p:nvPr/>
        </p:nvCxnSpPr>
        <p:spPr bwMode="auto">
          <a:xfrm flipV="1">
            <a:off x="6671734" y="3536951"/>
            <a:ext cx="1919817" cy="396875"/>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左大括号 1"/>
          <p:cNvSpPr/>
          <p:nvPr/>
        </p:nvSpPr>
        <p:spPr bwMode="auto">
          <a:xfrm>
            <a:off x="7920203" y="3735387"/>
            <a:ext cx="480053" cy="1781176"/>
          </a:xfrm>
          <a:prstGeom prst="leftBrace">
            <a:avLst/>
          </a:prstGeom>
          <a:noFill/>
          <a:ln w="9525"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3477683" y="4709278"/>
            <a:ext cx="4174068" cy="1938992"/>
          </a:xfrm>
          <a:prstGeom prst="rect">
            <a:avLst/>
          </a:prstGeom>
          <a:solidFill>
            <a:schemeClr val="bg1">
              <a:lumMod val="95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关键：使用</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个互斥变量</a:t>
            </a:r>
            <a:r>
              <a:rPr lang="en-US" altLang="zh-CN" sz="2000" dirty="0" smtClean="0">
                <a:latin typeface="微软雅黑" panose="020B0503020204020204" pitchFamily="34" charset="-122"/>
                <a:ea typeface="微软雅黑" panose="020B0503020204020204" pitchFamily="34" charset="-122"/>
              </a:rPr>
              <a:t>mutex1</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mutex2</a:t>
            </a:r>
            <a:r>
              <a:rPr lang="zh-CN" altLang="en-US" sz="2000" dirty="0" smtClean="0">
                <a:latin typeface="微软雅黑" panose="020B0503020204020204" pitchFamily="34" charset="-122"/>
                <a:ea typeface="微软雅黑" panose="020B0503020204020204" pitchFamily="34" charset="-122"/>
              </a:rPr>
              <a:t>，分别对生产者、消费者互斥。</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如果只采用一个互斥变量</a:t>
            </a:r>
            <a:r>
              <a:rPr lang="en-US" altLang="zh-CN" sz="2000" dirty="0" err="1" smtClean="0">
                <a:latin typeface="微软雅黑" panose="020B0503020204020204" pitchFamily="34" charset="-122"/>
                <a:ea typeface="微软雅黑" panose="020B0503020204020204" pitchFamily="34" charset="-122"/>
              </a:rPr>
              <a:t>mutex</a:t>
            </a:r>
            <a:r>
              <a:rPr lang="zh-CN" altLang="en-US" sz="2000" dirty="0" smtClean="0">
                <a:latin typeface="微软雅黑" panose="020B0503020204020204" pitchFamily="34" charset="-122"/>
                <a:ea typeface="微软雅黑" panose="020B0503020204020204" pitchFamily="34" charset="-122"/>
              </a:rPr>
              <a:t>，消费者进程先执行</a:t>
            </a:r>
            <a:r>
              <a:rPr lang="en-US" altLang="zh-CN" sz="2000" dirty="0" smtClean="0">
                <a:latin typeface="微软雅黑" panose="020B0503020204020204" pitchFamily="34" charset="-122"/>
                <a:ea typeface="微软雅黑" panose="020B0503020204020204" pitchFamily="34" charset="-122"/>
              </a:rPr>
              <a:t>wait(</a:t>
            </a:r>
            <a:r>
              <a:rPr lang="en-US" altLang="zh-CN" sz="2000" dirty="0" err="1" smtClean="0">
                <a:latin typeface="微软雅黑" panose="020B0503020204020204" pitchFamily="34" charset="-122"/>
                <a:ea typeface="微软雅黑" panose="020B0503020204020204" pitchFamily="34" charset="-122"/>
              </a:rPr>
              <a:t>mutex</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，再执行</a:t>
            </a:r>
            <a:r>
              <a:rPr lang="en-US" altLang="zh-CN" sz="2000" dirty="0" smtClean="0">
                <a:latin typeface="微软雅黑" panose="020B0503020204020204" pitchFamily="34" charset="-122"/>
                <a:ea typeface="微软雅黑" panose="020B0503020204020204" pitchFamily="34" charset="-122"/>
              </a:rPr>
              <a:t>wait(full)</a:t>
            </a:r>
            <a:r>
              <a:rPr lang="zh-CN" altLang="en-US" sz="2000" dirty="0" smtClean="0">
                <a:latin typeface="微软雅黑" panose="020B0503020204020204" pitchFamily="34" charset="-122"/>
                <a:ea typeface="微软雅黑" panose="020B0503020204020204" pitchFamily="34" charset="-122"/>
              </a:rPr>
              <a:t>，会导致死锁</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03892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8578825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参见</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solidFill>
                  <a:schemeClr val="tx1"/>
                </a:solidFill>
                <a:latin typeface="微软雅黑" panose="020B0503020204020204" pitchFamily="2" charset="-122"/>
                <a:ea typeface="微软雅黑" panose="020B0503020204020204" pitchFamily="2" charset="-122"/>
              </a:rPr>
              <a:t>Example </a:t>
            </a:r>
            <a:r>
              <a:rPr lang="en-US" altLang="zh-CN" sz="2400" dirty="0">
                <a:solidFill>
                  <a:schemeClr val="tx1"/>
                </a:solidFill>
                <a:latin typeface="微软雅黑" panose="020B0503020204020204" pitchFamily="2" charset="-122"/>
                <a:ea typeface="微软雅黑" panose="020B0503020204020204" pitchFamily="2" charset="-122"/>
              </a:rPr>
              <a:t>6</a:t>
            </a:r>
            <a:r>
              <a:rPr lang="zh-CN" altLang="en-US" sz="2400" dirty="0">
                <a:solidFill>
                  <a:schemeClr val="tx1"/>
                </a:solidFill>
                <a:latin typeface="微软雅黑" panose="020B0503020204020204" pitchFamily="2" charset="-122"/>
                <a:ea typeface="微软雅黑" panose="020B0503020204020204" pitchFamily="2" charset="-122"/>
              </a:rPr>
              <a:t>：作业</a:t>
            </a:r>
            <a:r>
              <a:rPr lang="en-US" altLang="zh-CN" sz="2400" dirty="0">
                <a:solidFill>
                  <a:schemeClr val="tx1"/>
                </a:solidFill>
                <a:latin typeface="微软雅黑" panose="020B0503020204020204" pitchFamily="2" charset="-122"/>
                <a:ea typeface="微软雅黑" panose="020B0503020204020204" pitchFamily="2" charset="-122"/>
              </a:rPr>
              <a:t>/</a:t>
            </a:r>
            <a:r>
              <a:rPr lang="zh-CN" altLang="en-US" sz="2400" dirty="0">
                <a:solidFill>
                  <a:schemeClr val="tx1"/>
                </a:solidFill>
                <a:latin typeface="微软雅黑" panose="020B0503020204020204" pitchFamily="2" charset="-122"/>
                <a:ea typeface="微软雅黑" panose="020B0503020204020204" pitchFamily="2" charset="-122"/>
              </a:rPr>
              <a:t>例题</a:t>
            </a:r>
            <a:r>
              <a:rPr lang="en-US" altLang="zh-CN" sz="2400" dirty="0">
                <a:solidFill>
                  <a:schemeClr val="tx1"/>
                </a:solidFill>
                <a:latin typeface="微软雅黑" panose="020B0503020204020204" pitchFamily="2" charset="-122"/>
                <a:ea typeface="微软雅黑" panose="020B0503020204020204" pitchFamily="2" charset="-122"/>
              </a:rPr>
              <a:t>/</a:t>
            </a:r>
            <a:r>
              <a:rPr lang="zh-CN" altLang="en-US" sz="2400" dirty="0">
                <a:solidFill>
                  <a:schemeClr val="tx1"/>
                </a:solidFill>
                <a:latin typeface="微软雅黑" panose="020B0503020204020204" pitchFamily="2" charset="-122"/>
                <a:ea typeface="微软雅黑" panose="020B0503020204020204" pitchFamily="2" charset="-122"/>
              </a:rPr>
              <a:t>上机编程实验</a:t>
            </a:r>
            <a:endParaRPr lang="zh-CN" altLang="en-US" sz="2400" dirty="0">
              <a:solidFill>
                <a:schemeClr val="tx1"/>
              </a:solidFill>
            </a:endParaRPr>
          </a:p>
        </p:txBody>
      </p:sp>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2020</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年作业：作业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1-1</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06566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a:latin typeface="微软雅黑" panose="020B0503020204020204" pitchFamily="34" charset="-122"/>
                <a:ea typeface="微软雅黑" panose="020B0503020204020204" pitchFamily="34" charset="-122"/>
              </a:rPr>
              <a:t>考虑扩展的生产者</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消费者问题。假设有限缓冲区容量为</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，存在四类并发进程：</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smtClean="0">
                <a:latin typeface="微软雅黑" panose="020B0503020204020204" pitchFamily="34" charset="-122"/>
                <a:ea typeface="微软雅黑" panose="020B0503020204020204" pitchFamily="34" charset="-122"/>
                <a:cs typeface="Times New Roman" pitchFamily="18" charset="0"/>
              </a:rPr>
              <a:t>生产者</a:t>
            </a:r>
            <a:r>
              <a:rPr lang="zh-CN" altLang="zh-CN" sz="2400" dirty="0">
                <a:latin typeface="微软雅黑" panose="020B0503020204020204" pitchFamily="34" charset="-122"/>
                <a:ea typeface="微软雅黑" panose="020B0503020204020204" pitchFamily="34" charset="-122"/>
                <a:cs typeface="Times New Roman" pitchFamily="18" charset="0"/>
              </a:rPr>
              <a:t>进程</a:t>
            </a:r>
            <a:r>
              <a:rPr lang="en-US" altLang="zh-CN" sz="2400" dirty="0">
                <a:latin typeface="微软雅黑" panose="020B0503020204020204" pitchFamily="34" charset="-122"/>
                <a:ea typeface="微软雅黑" panose="020B0503020204020204" pitchFamily="34" charset="-122"/>
                <a:cs typeface="Times New Roman" pitchFamily="18" charset="0"/>
              </a:rPr>
              <a:t>{Producer}</a:t>
            </a:r>
            <a:r>
              <a:rPr lang="zh-CN" altLang="zh-CN" sz="2400" dirty="0">
                <a:latin typeface="微软雅黑" panose="020B0503020204020204" pitchFamily="34" charset="-122"/>
                <a:ea typeface="微软雅黑" panose="020B0503020204020204" pitchFamily="34" charset="-122"/>
                <a:cs typeface="Times New Roman" pitchFamily="18" charset="0"/>
              </a:rPr>
              <a:t>，消费者进程</a:t>
            </a:r>
            <a:r>
              <a:rPr lang="en-US" altLang="zh-CN" sz="2400" dirty="0">
                <a:latin typeface="微软雅黑" panose="020B0503020204020204" pitchFamily="34" charset="-122"/>
                <a:ea typeface="微软雅黑" panose="020B0503020204020204" pitchFamily="34" charset="-122"/>
                <a:cs typeface="Times New Roman" pitchFamily="18" charset="0"/>
              </a:rPr>
              <a:t>{consumer}</a:t>
            </a:r>
            <a:r>
              <a:rPr lang="zh-CN" altLang="zh-CN" sz="2400" dirty="0">
                <a:latin typeface="微软雅黑" panose="020B0503020204020204" pitchFamily="34" charset="-122"/>
                <a:ea typeface="微软雅黑" panose="020B0503020204020204" pitchFamily="34" charset="-122"/>
                <a:cs typeface="Times New Roman" pitchFamily="18" charset="0"/>
              </a:rPr>
              <a:t>，后续进程</a:t>
            </a:r>
            <a:r>
              <a:rPr lang="en-US" altLang="zh-CN" sz="2400" dirty="0">
                <a:latin typeface="微软雅黑" panose="020B0503020204020204" pitchFamily="34" charset="-122"/>
                <a:ea typeface="微软雅黑" panose="020B0503020204020204" pitchFamily="34" charset="-122"/>
                <a:cs typeface="Times New Roman" pitchFamily="18" charset="0"/>
              </a:rPr>
              <a:t>{P3}</a:t>
            </a:r>
            <a:r>
              <a:rPr lang="zh-CN" altLang="zh-CN" sz="2400" dirty="0">
                <a:latin typeface="微软雅黑" panose="020B0503020204020204" pitchFamily="34" charset="-122"/>
                <a:ea typeface="微软雅黑" panose="020B0503020204020204" pitchFamily="34" charset="-122"/>
                <a:cs typeface="Times New Roman" pitchFamily="18" charset="0"/>
              </a:rPr>
              <a:t>和</a:t>
            </a:r>
            <a:r>
              <a:rPr lang="en-US" altLang="zh-CN" sz="2400" dirty="0">
                <a:latin typeface="微软雅黑" panose="020B0503020204020204" pitchFamily="34" charset="-122"/>
                <a:ea typeface="微软雅黑" panose="020B0503020204020204" pitchFamily="34" charset="-122"/>
                <a:cs typeface="Times New Roman" pitchFamily="18" charset="0"/>
              </a:rPr>
              <a:t>{P4}</a:t>
            </a:r>
            <a:r>
              <a:rPr lang="zh-CN" altLang="zh-CN" sz="2400" dirty="0">
                <a:latin typeface="微软雅黑" panose="020B0503020204020204" pitchFamily="34" charset="-122"/>
                <a:ea typeface="微软雅黑" panose="020B0503020204020204" pitchFamily="34" charset="-122"/>
                <a:cs typeface="Times New Roman" pitchFamily="18" charset="0"/>
              </a:rPr>
              <a:t>，每类进程均有多</a:t>
            </a:r>
            <a:r>
              <a:rPr lang="zh-CN" altLang="zh-CN" sz="2400" dirty="0" smtClean="0">
                <a:latin typeface="微软雅黑" panose="020B0503020204020204" pitchFamily="34" charset="-122"/>
                <a:ea typeface="微软雅黑" panose="020B0503020204020204" pitchFamily="34" charset="-122"/>
                <a:cs typeface="Times New Roman" pitchFamily="18" charset="0"/>
              </a:rPr>
              <a:t>个</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a:latin typeface="微软雅黑" panose="020B0503020204020204" pitchFamily="34" charset="-122"/>
                <a:ea typeface="微软雅黑" panose="020B0503020204020204" pitchFamily="34" charset="-122"/>
              </a:rPr>
              <a:t> 4</a:t>
            </a:r>
            <a:r>
              <a:rPr lang="zh-CN" altLang="zh-CN" sz="2400" dirty="0">
                <a:latin typeface="微软雅黑" panose="020B0503020204020204" pitchFamily="34" charset="-122"/>
                <a:ea typeface="微软雅黑" panose="020B0503020204020204" pitchFamily="34" charset="-122"/>
              </a:rPr>
              <a:t>类进程的工作流程为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a:latin typeface="微软雅黑" panose="020B0503020204020204" pitchFamily="34" charset="-122"/>
                <a:ea typeface="微软雅黑" panose="020B0503020204020204" pitchFamily="34" charset="-122"/>
                <a:cs typeface="Times New Roman" pitchFamily="18" charset="0"/>
              </a:rPr>
              <a:t>生产者进程每次向空缓冲区单元写入</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个数据项；</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a:latin typeface="微软雅黑" panose="020B0503020204020204" pitchFamily="34" charset="-122"/>
                <a:ea typeface="微软雅黑" panose="020B0503020204020204" pitchFamily="34" charset="-122"/>
                <a:cs typeface="Times New Roman" pitchFamily="18" charset="0"/>
              </a:rPr>
              <a:t>消费者进程每次从满缓冲单元取出</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个数据项</a:t>
            </a:r>
            <a:r>
              <a:rPr lang="zh-CN" altLang="en-US" sz="2400" dirty="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fontAlgn="base">
              <a:lnSpc>
                <a:spcPct val="110000"/>
              </a:lnSpc>
              <a:spcBef>
                <a:spcPts val="600"/>
              </a:spcBef>
              <a:spcAft>
                <a:spcPct val="0"/>
              </a:spcAft>
              <a:buClr>
                <a:srgbClr val="FF0000"/>
              </a:buClr>
              <a:buSzPct val="80000"/>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zh-CN" sz="2400" dirty="0">
                <a:latin typeface="微软雅黑" panose="020B0503020204020204" pitchFamily="34" charset="-122"/>
                <a:ea typeface="微软雅黑" panose="020B0503020204020204" pitchFamily="34" charset="-122"/>
                <a:cs typeface="Times New Roman" pitchFamily="18" charset="0"/>
              </a:rPr>
              <a:t>如果此时缓冲区中的数据项总数大于</a:t>
            </a:r>
            <a:r>
              <a:rPr lang="en-US" altLang="zh-CN" sz="2400" dirty="0">
                <a:latin typeface="微软雅黑" panose="020B0503020204020204" pitchFamily="34" charset="-122"/>
                <a:ea typeface="微软雅黑" panose="020B0503020204020204" pitchFamily="34" charset="-122"/>
                <a:cs typeface="Times New Roman" pitchFamily="18" charset="0"/>
              </a:rPr>
              <a:t>0</a:t>
            </a:r>
            <a:r>
              <a:rPr lang="zh-CN" altLang="zh-CN" sz="2400" dirty="0">
                <a:latin typeface="微软雅黑" panose="020B0503020204020204" pitchFamily="34" charset="-122"/>
                <a:ea typeface="微软雅黑" panose="020B0503020204020204" pitchFamily="34" charset="-122"/>
                <a:cs typeface="Times New Roman" pitchFamily="18" charset="0"/>
              </a:rPr>
              <a:t>且为</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zh-CN" sz="2400" dirty="0">
                <a:latin typeface="微软雅黑" panose="020B0503020204020204" pitchFamily="34" charset="-122"/>
                <a:ea typeface="微软雅黑" panose="020B0503020204020204" pitchFamily="34" charset="-122"/>
                <a:cs typeface="Times New Roman" pitchFamily="18" charset="0"/>
              </a:rPr>
              <a:t>的倍数，则通知</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个第三类进程</a:t>
            </a:r>
            <a:r>
              <a:rPr lang="en-US" altLang="zh-CN" sz="2400" dirty="0">
                <a:latin typeface="微软雅黑" panose="020B0503020204020204" pitchFamily="34" charset="-122"/>
                <a:ea typeface="微软雅黑" panose="020B0503020204020204" pitchFamily="34" charset="-122"/>
                <a:cs typeface="Times New Roman" pitchFamily="18" charset="0"/>
              </a:rPr>
              <a:t>P3</a:t>
            </a:r>
            <a:r>
              <a:rPr lang="zh-CN" altLang="zh-CN" sz="2400" dirty="0">
                <a:latin typeface="微软雅黑" panose="020B0503020204020204" pitchFamily="34" charset="-122"/>
                <a:ea typeface="微软雅黑" panose="020B0503020204020204" pitchFamily="34" charset="-122"/>
                <a:cs typeface="Times New Roman" pitchFamily="18" charset="0"/>
              </a:rPr>
              <a:t>开始工作；</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fontAlgn="base">
              <a:lnSpc>
                <a:spcPct val="110000"/>
              </a:lnSpc>
              <a:spcBef>
                <a:spcPts val="600"/>
              </a:spcBef>
              <a:spcAft>
                <a:spcPct val="0"/>
              </a:spcAft>
              <a:buClr>
                <a:srgbClr val="FF0000"/>
              </a:buClr>
              <a:buSzPct val="80000"/>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zh-CN" sz="2400" dirty="0">
                <a:latin typeface="微软雅黑" panose="020B0503020204020204" pitchFamily="34" charset="-122"/>
                <a:ea typeface="微软雅黑" panose="020B0503020204020204" pitchFamily="34" charset="-122"/>
                <a:cs typeface="Times New Roman" pitchFamily="18" charset="0"/>
              </a:rPr>
              <a:t>如果缓冲区中的数据项总数大于</a:t>
            </a:r>
            <a:r>
              <a:rPr lang="en-US" altLang="zh-CN" sz="2400" dirty="0">
                <a:latin typeface="微软雅黑" panose="020B0503020204020204" pitchFamily="34" charset="-122"/>
                <a:ea typeface="微软雅黑" panose="020B0503020204020204" pitchFamily="34" charset="-122"/>
                <a:cs typeface="Times New Roman" pitchFamily="18" charset="0"/>
              </a:rPr>
              <a:t>0</a:t>
            </a:r>
            <a:r>
              <a:rPr lang="zh-CN" altLang="zh-CN" sz="2400" dirty="0">
                <a:latin typeface="微软雅黑" panose="020B0503020204020204" pitchFamily="34" charset="-122"/>
                <a:ea typeface="微软雅黑" panose="020B0503020204020204" pitchFamily="34" charset="-122"/>
                <a:cs typeface="Times New Roman" pitchFamily="18" charset="0"/>
              </a:rPr>
              <a:t>且为</a:t>
            </a:r>
            <a:r>
              <a:rPr lang="en-US" altLang="zh-CN" sz="2400" dirty="0">
                <a:latin typeface="微软雅黑" panose="020B0503020204020204" pitchFamily="34" charset="-122"/>
                <a:ea typeface="微软雅黑" panose="020B0503020204020204" pitchFamily="34" charset="-122"/>
                <a:cs typeface="Times New Roman" pitchFamily="18" charset="0"/>
              </a:rPr>
              <a:t>5</a:t>
            </a:r>
            <a:r>
              <a:rPr lang="zh-CN" altLang="zh-CN" sz="2400" dirty="0">
                <a:latin typeface="微软雅黑" panose="020B0503020204020204" pitchFamily="34" charset="-122"/>
                <a:ea typeface="微软雅黑" panose="020B0503020204020204" pitchFamily="34" charset="-122"/>
                <a:cs typeface="Times New Roman" pitchFamily="18" charset="0"/>
              </a:rPr>
              <a:t>的倍数，则通知</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zh-CN" sz="2400" dirty="0">
                <a:latin typeface="微软雅黑" panose="020B0503020204020204" pitchFamily="34" charset="-122"/>
                <a:ea typeface="微软雅黑" panose="020B0503020204020204" pitchFamily="34" charset="-122"/>
                <a:cs typeface="Times New Roman" pitchFamily="18" charset="0"/>
              </a:rPr>
              <a:t>个第四类进程</a:t>
            </a:r>
            <a:r>
              <a:rPr lang="en-US" altLang="zh-CN" sz="2400" dirty="0">
                <a:latin typeface="微软雅黑" panose="020B0503020204020204" pitchFamily="34" charset="-122"/>
                <a:ea typeface="微软雅黑" panose="020B0503020204020204" pitchFamily="34" charset="-122"/>
                <a:cs typeface="Times New Roman" pitchFamily="18" charset="0"/>
              </a:rPr>
              <a:t>P4</a:t>
            </a:r>
            <a:r>
              <a:rPr lang="zh-CN" altLang="zh-CN" sz="2400" dirty="0">
                <a:latin typeface="微软雅黑" panose="020B0503020204020204" pitchFamily="34" charset="-122"/>
                <a:ea typeface="微软雅黑" panose="020B0503020204020204" pitchFamily="34" charset="-122"/>
                <a:cs typeface="Times New Roman" pitchFamily="18" charset="0"/>
              </a:rPr>
              <a:t>开始工作</a:t>
            </a:r>
            <a:r>
              <a:rPr lang="zh-CN" altLang="zh-CN"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6101065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smtClean="0">
                <a:latin typeface="微软雅黑" panose="020B0503020204020204" pitchFamily="34" charset="-122"/>
                <a:ea typeface="微软雅黑" panose="020B0503020204020204" pitchFamily="34" charset="-122"/>
              </a:rPr>
              <a:t>第三</a:t>
            </a:r>
            <a:r>
              <a:rPr lang="zh-CN" altLang="zh-CN" sz="2400" dirty="0">
                <a:latin typeface="微软雅黑" panose="020B0503020204020204" pitchFamily="34" charset="-122"/>
                <a:ea typeface="微软雅黑" panose="020B0503020204020204" pitchFamily="34" charset="-122"/>
              </a:rPr>
              <a:t>类进程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收到来自消费者进程的通知信息后，开始工作</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zh-CN" sz="2400" dirty="0" smtClean="0">
                <a:latin typeface="微软雅黑" panose="020B0503020204020204" pitchFamily="34" charset="-122"/>
                <a:ea typeface="微软雅黑" panose="020B0503020204020204" pitchFamily="34" charset="-122"/>
              </a:rPr>
              <a:t>第四</a:t>
            </a:r>
            <a:r>
              <a:rPr lang="zh-CN" altLang="zh-CN" sz="2400" dirty="0">
                <a:latin typeface="微软雅黑" panose="020B0503020204020204" pitchFamily="34" charset="-122"/>
                <a:ea typeface="微软雅黑" panose="020B0503020204020204" pitchFamily="34" charset="-122"/>
              </a:rPr>
              <a:t>类进程</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收到来自消费者进程的通知信息后，开始工作</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en-US" altLang="zh-CN" sz="2400" dirty="0" smtClean="0">
                <a:latin typeface="微软雅黑" panose="020B0503020204020204" pitchFamily="34" charset="-122"/>
                <a:ea typeface="微软雅黑" panose="020B0503020204020204" pitchFamily="34" charset="-122"/>
              </a:rPr>
              <a:t> </a:t>
            </a:r>
            <a:r>
              <a:rPr lang="zh-CN" altLang="zh-CN" sz="2400" dirty="0" smtClean="0">
                <a:latin typeface="微软雅黑" panose="020B0503020204020204" pitchFamily="34" charset="-122"/>
                <a:ea typeface="微软雅黑" panose="020B0503020204020204" pitchFamily="34" charset="-122"/>
              </a:rPr>
              <a:t>在</a:t>
            </a:r>
            <a:r>
              <a:rPr lang="zh-CN" altLang="zh-CN" sz="2400" dirty="0">
                <a:latin typeface="微软雅黑" panose="020B0503020204020204" pitchFamily="34" charset="-122"/>
                <a:ea typeface="微软雅黑" panose="020B0503020204020204" pitchFamily="34" charset="-122"/>
              </a:rPr>
              <a:t>生产者、消费者访问缓冲区时，允许</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个生产者、</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个消费者同时进入临界段中访问缓冲区，但不允许多个生产者、多个消费者同时进入缓冲区</a:t>
            </a:r>
            <a:r>
              <a:rPr lang="zh-CN" altLang="zh-CN" sz="2400" dirty="0" smtClean="0">
                <a:latin typeface="微软雅黑" panose="020B0503020204020204" pitchFamily="34" charset="-122"/>
                <a:ea typeface="微软雅黑" panose="020B0503020204020204" pitchFamily="34" charset="-122"/>
              </a:rPr>
              <a:t>访问</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smtClean="0">
                <a:latin typeface="微软雅黑" panose="020B0503020204020204" pitchFamily="34" charset="-122"/>
                <a:ea typeface="微软雅黑" panose="020B0503020204020204" pitchFamily="34" charset="-122"/>
              </a:rPr>
              <a:t>用</a:t>
            </a:r>
            <a:r>
              <a:rPr lang="zh-CN" altLang="zh-CN" sz="2400" dirty="0">
                <a:latin typeface="微软雅黑" panose="020B0503020204020204" pitchFamily="34" charset="-122"/>
                <a:ea typeface="微软雅黑" panose="020B0503020204020204" pitchFamily="34" charset="-122"/>
              </a:rPr>
              <a:t>信号量</a:t>
            </a:r>
            <a:r>
              <a:rPr lang="en-US" altLang="zh-CN" sz="2400" dirty="0">
                <a:latin typeface="微软雅黑" panose="020B0503020204020204" pitchFamily="34" charset="-122"/>
                <a:ea typeface="微软雅黑" panose="020B0503020204020204" pitchFamily="34" charset="-122"/>
              </a:rPr>
              <a:t>wait</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signal</a:t>
            </a:r>
            <a:r>
              <a:rPr lang="zh-CN" altLang="zh-CN" sz="2400" dirty="0">
                <a:latin typeface="微软雅黑" panose="020B0503020204020204" pitchFamily="34" charset="-122"/>
                <a:ea typeface="微软雅黑" panose="020B0503020204020204" pitchFamily="34" charset="-122"/>
              </a:rPr>
              <a:t>机制实现</a:t>
            </a:r>
            <a:r>
              <a:rPr lang="en-US" altLang="zh-CN" sz="2400" dirty="0">
                <a:latin typeface="微软雅黑" panose="020B0503020204020204" pitchFamily="34" charset="-122"/>
                <a:ea typeface="微软雅黑" panose="020B0503020204020204" pitchFamily="34" charset="-122"/>
              </a:rPr>
              <a:t> </a:t>
            </a: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生产者</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消费者之间互斥地访问缓冲区，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消费者进程与第三类、第四类进程间的</a:t>
            </a:r>
            <a:r>
              <a:rPr lang="zh-CN" altLang="zh-CN" sz="2400" dirty="0" smtClean="0">
                <a:latin typeface="微软雅黑" panose="020B0503020204020204" pitchFamily="34" charset="-122"/>
                <a:ea typeface="微软雅黑" panose="020B0503020204020204" pitchFamily="34" charset="-122"/>
              </a:rPr>
              <a:t>同步</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zh-CN" sz="2400" dirty="0">
                <a:latin typeface="微软雅黑" panose="020B0503020204020204" pitchFamily="34" charset="-122"/>
                <a:ea typeface="微软雅黑" panose="020B0503020204020204" pitchFamily="34" charset="-122"/>
              </a:rPr>
              <a:t>要求：</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定义正确的信号量和变量，给出其初值，并解释其含义和作用；</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描述四类进程的工作流程</a:t>
            </a:r>
          </a:p>
          <a:p>
            <a:pPr marL="800100" lvl="1" indent="-342900" fontAlgn="base">
              <a:lnSpc>
                <a:spcPct val="110000"/>
              </a:lnSpc>
              <a:spcBef>
                <a:spcPts val="600"/>
              </a:spcBef>
              <a:spcAft>
                <a:spcPct val="0"/>
              </a:spcAft>
              <a:buClr>
                <a:srgbClr val="FF0000"/>
              </a:buClr>
              <a:buSzPct val="80000"/>
              <a:buFont typeface="Wingdings"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542700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假设</a:t>
            </a:r>
            <a:r>
              <a:rPr lang="zh-CN" altLang="en-US" sz="2400" dirty="0">
                <a:latin typeface="微软雅黑" panose="020B0503020204020204" pitchFamily="34" charset="-122"/>
                <a:ea typeface="微软雅黑" panose="020B0503020204020204" pitchFamily="34" charset="-122"/>
              </a:rPr>
              <a:t>有</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三类用户（每类用户有多个）对数据库中的共享数据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进行并发读写，同步互斥要求</a:t>
            </a:r>
            <a:r>
              <a:rPr lang="zh-CN" altLang="en-US" sz="2400" dirty="0" smtClean="0">
                <a:latin typeface="微软雅黑" panose="020B0503020204020204" pitchFamily="34" charset="-122"/>
                <a:ea typeface="微软雅黑" panose="020B0503020204020204" pitchFamily="34" charset="-122"/>
              </a:rPr>
              <a:t>如下</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1)</a:t>
            </a:r>
            <a:r>
              <a:rPr lang="en-US" altLang="zh-CN" sz="2400" dirty="0" smtClean="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类用户作为读者读</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时，另外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类用户不允许访问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，但允许多个</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类用户同时访问</a:t>
            </a:r>
            <a:r>
              <a:rPr lang="en-US" altLang="zh-CN" sz="2400" dirty="0">
                <a:latin typeface="微软雅黑" panose="020B0503020204020204" pitchFamily="34" charset="-122"/>
                <a:ea typeface="微软雅黑" panose="020B0503020204020204" pitchFamily="34" charset="-122"/>
              </a:rPr>
              <a:t>DATA</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类似</a:t>
            </a:r>
            <a:r>
              <a:rPr lang="zh-CN" altLang="en-US" sz="2400" dirty="0">
                <a:latin typeface="微软雅黑" panose="020B0503020204020204" pitchFamily="34" charset="-122"/>
                <a:ea typeface="微软雅黑" panose="020B0503020204020204" pitchFamily="34" charset="-122"/>
              </a:rPr>
              <a:t>地，</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类用户作为读者读</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时，另外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类用户不允许访问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，但允许多个</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类用户同时访问</a:t>
            </a:r>
            <a:r>
              <a:rPr lang="en-US" altLang="zh-CN" sz="2400" dirty="0">
                <a:latin typeface="微软雅黑" panose="020B0503020204020204" pitchFamily="34" charset="-122"/>
                <a:ea typeface="微软雅黑" panose="020B0503020204020204" pitchFamily="34" charset="-122"/>
              </a:rPr>
              <a:t>DATA</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smtClean="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类用户作为写者修改</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时，另外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类用户不允许访问</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，同时也不允许其它</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类用户访问</a:t>
            </a:r>
            <a:r>
              <a:rPr lang="en-US" altLang="zh-CN" sz="2400" dirty="0" smtClean="0">
                <a:latin typeface="微软雅黑" panose="020B0503020204020204" pitchFamily="34" charset="-122"/>
                <a:ea typeface="微软雅黑" panose="020B0503020204020204" pitchFamily="34" charset="-122"/>
              </a:rPr>
              <a:t>DATA</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采用信号量机制，描述</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三类用户的行为</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多类型读</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写者</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问题</a:t>
            </a:r>
            <a:r>
              <a:rPr lang="en-US" altLang="zh-CN" dirty="0">
                <a:solidFill>
                  <a:schemeClr val="accent5">
                    <a:lumMod val="75000"/>
                  </a:schemeClr>
                </a:solidFill>
                <a:latin typeface="微软雅黑" panose="020B0503020204020204" pitchFamily="2" charset="-122"/>
                <a:ea typeface="微软雅黑" panose="020B0503020204020204" pitchFamily="2" charset="-122"/>
              </a:rPr>
              <a:t>【2</a:t>
            </a:r>
            <a:r>
              <a:rPr lang="zh-CN" altLang="en-US" dirty="0">
                <a:solidFill>
                  <a:schemeClr val="accent5">
                    <a:lumMod val="75000"/>
                  </a:schemeClr>
                </a:solidFill>
                <a:latin typeface="微软雅黑" panose="020B0503020204020204" pitchFamily="2" charset="-122"/>
                <a:ea typeface="微软雅黑" panose="020B0503020204020204" pitchFamily="2" charset="-122"/>
              </a:rPr>
              <a:t>个读者队列，</a:t>
            </a:r>
            <a:r>
              <a:rPr lang="en-US" altLang="zh-CN" dirty="0">
                <a:solidFill>
                  <a:schemeClr val="accent5">
                    <a:lumMod val="75000"/>
                  </a:schemeClr>
                </a:solidFill>
                <a:latin typeface="微软雅黑" panose="020B0503020204020204" pitchFamily="2" charset="-122"/>
                <a:ea typeface="微软雅黑" panose="020B0503020204020204" pitchFamily="2" charset="-122"/>
              </a:rPr>
              <a:t>1</a:t>
            </a:r>
            <a:r>
              <a:rPr lang="zh-CN" altLang="en-US" dirty="0">
                <a:solidFill>
                  <a:schemeClr val="accent5">
                    <a:lumMod val="75000"/>
                  </a:schemeClr>
                </a:solidFill>
                <a:latin typeface="微软雅黑" panose="020B0503020204020204" pitchFamily="2" charset="-122"/>
                <a:ea typeface="微软雅黑" panose="020B0503020204020204" pitchFamily="2" charset="-122"/>
              </a:rPr>
              <a:t>个写者队列</a:t>
            </a:r>
            <a:r>
              <a:rPr lang="en-US" altLang="zh-CN" dirty="0">
                <a:solidFill>
                  <a:schemeClr val="accent5">
                    <a:lumMod val="75000"/>
                  </a:schemeClr>
                </a:solidFill>
                <a:latin typeface="微软雅黑" panose="020B0503020204020204" pitchFamily="2" charset="-122"/>
                <a:ea typeface="微软雅黑" panose="020B0503020204020204" pitchFamily="2" charset="-122"/>
              </a:rPr>
              <a:t>】</a:t>
            </a:r>
            <a:endParaRPr lang="zh-CN" altLang="en-US"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68373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9" name="Rectangle 3"/>
          <p:cNvSpPr txBox="1">
            <a:spLocks noChangeArrowheads="1"/>
          </p:cNvSpPr>
          <p:nvPr/>
        </p:nvSpPr>
        <p:spPr>
          <a:xfrm>
            <a:off x="303998" y="1097280"/>
            <a:ext cx="11535076" cy="530352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Initially, defining and initializing binary semaphores S1 and S2 as</a:t>
            </a:r>
          </a:p>
          <a:p>
            <a:pPr marL="800100" lvl="1" indent="-342900">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(binary) semaphores mutex1, mutex2; </a:t>
            </a:r>
          </a:p>
          <a:p>
            <a:pPr marL="571500" lvl="1" indent="-190500"/>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sync1</a:t>
            </a:r>
            <a:r>
              <a:rPr lang="en-US" altLang="zh-CN" sz="2400" dirty="0">
                <a:latin typeface="微软雅黑" panose="020B0503020204020204" pitchFamily="34" charset="-122"/>
                <a:ea typeface="微软雅黑" panose="020B0503020204020204" pitchFamily="34" charset="-122"/>
                <a:cs typeface="Times New Roman" pitchFamily="18" charset="0"/>
              </a:rPr>
              <a:t>:=0,  sync2:=0;</a:t>
            </a:r>
          </a:p>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The answer for Fig. (a) </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P1:                          P2:                            P3</a:t>
            </a:r>
            <a:r>
              <a:rPr lang="en-US" altLang="zh-CN" sz="2400" dirty="0" smtClean="0">
                <a:latin typeface="微软雅黑" panose="020B0503020204020204" pitchFamily="34" charset="-122"/>
                <a:ea typeface="微软雅黑" panose="020B0503020204020204" pitchFamily="34" charset="-122"/>
              </a:rPr>
              <a:t>:</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begin                          </a:t>
            </a:r>
            <a:r>
              <a:rPr lang="en-US" altLang="zh-CN" sz="2400" dirty="0" err="1" smtClean="0">
                <a:latin typeface="微软雅黑" panose="020B0503020204020204" pitchFamily="34" charset="-122"/>
                <a:ea typeface="微软雅黑" panose="020B0503020204020204" pitchFamily="34" charset="-122"/>
              </a:rPr>
              <a:t>begin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begin</a:t>
            </a:r>
            <a:endParaRPr lang="en-US" altLang="zh-CN" sz="2400" dirty="0" smtClean="0">
              <a:latin typeface="微软雅黑" panose="020B0503020204020204" pitchFamily="34" charset="-122"/>
              <a:ea typeface="微软雅黑" panose="020B0503020204020204" pitchFamily="34" charset="-122"/>
            </a:endParaRPr>
          </a:p>
          <a:p>
            <a:pPr marL="190500" indent="-190500"/>
            <a:r>
              <a:rPr lang="en-US" altLang="zh-CN" sz="2400" dirty="0" smtClean="0">
                <a:latin typeface="微软雅黑" panose="020B0503020204020204" pitchFamily="34" charset="-122"/>
                <a:ea typeface="微软雅黑" panose="020B0503020204020204" pitchFamily="34" charset="-122"/>
              </a:rPr>
              <a:t>  S1;                            </a:t>
            </a:r>
            <a:r>
              <a:rPr lang="en-US" altLang="zh-CN" sz="2400" dirty="0" smtClean="0">
                <a:solidFill>
                  <a:srgbClr val="0000FF"/>
                </a:solidFill>
                <a:latin typeface="微软雅黑" panose="020B0503020204020204" pitchFamily="34" charset="-122"/>
                <a:ea typeface="微软雅黑" panose="020B0503020204020204" pitchFamily="34" charset="-122"/>
              </a:rPr>
              <a:t>wait(sync1);</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wait(sync2);</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S2;                             S3;                              S5;</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a:solidFill>
                  <a:srgbClr val="0000FF"/>
                </a:solidFill>
                <a:latin typeface="微软雅黑" panose="020B0503020204020204" pitchFamily="34" charset="-122"/>
                <a:ea typeface="微软雅黑" panose="020B0503020204020204" pitchFamily="34" charset="-122"/>
              </a:rPr>
              <a:t>sync1</a:t>
            </a:r>
            <a:r>
              <a:rPr lang="en-US" altLang="zh-CN"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S4;                               S6;</a:t>
            </a:r>
          </a:p>
          <a:p>
            <a:pPr marL="190500" indent="-190500"/>
            <a:r>
              <a:rPr lang="en-US" altLang="zh-CN" sz="2400" dirty="0" smtClean="0">
                <a:latin typeface="微软雅黑" panose="020B0503020204020204" pitchFamily="34" charset="-122"/>
                <a:ea typeface="微软雅黑" panose="020B0503020204020204" pitchFamily="34" charset="-122"/>
              </a:rPr>
              <a:t>end                            </a:t>
            </a:r>
            <a:r>
              <a:rPr lang="en-US" altLang="zh-CN" sz="2400" dirty="0" smtClean="0">
                <a:solidFill>
                  <a:srgbClr val="0000FF"/>
                </a:solidFill>
                <a:latin typeface="微软雅黑" panose="020B0503020204020204" pitchFamily="34" charset="-122"/>
                <a:ea typeface="微软雅黑" panose="020B0503020204020204" pitchFamily="34" charset="-122"/>
              </a:rPr>
              <a:t>signal(sync2)</a:t>
            </a:r>
            <a:r>
              <a:rPr lang="en-US" altLang="zh-CN" sz="2400" dirty="0" smtClean="0">
                <a:latin typeface="微软雅黑" panose="020B0503020204020204" pitchFamily="34" charset="-122"/>
                <a:ea typeface="微软雅黑" panose="020B0503020204020204" pitchFamily="34" charset="-122"/>
              </a:rPr>
              <a:t>;              end</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end;</a:t>
            </a:r>
          </a:p>
        </p:txBody>
      </p:sp>
    </p:spTree>
    <p:extLst>
      <p:ext uri="{BB962C8B-B14F-4D97-AF65-F5344CB8AC3E}">
        <p14:creationId xmlns:p14="http://schemas.microsoft.com/office/powerpoint/2010/main" val="10480711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smtClean="0">
                <a:latin typeface="微软雅黑" panose="020B0503020204020204" pitchFamily="34" charset="-122"/>
                <a:ea typeface="微软雅黑" panose="020B0503020204020204" pitchFamily="34" charset="-122"/>
              </a:rPr>
              <a:t>问题及解决思路，参见</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smtClean="0">
                <a:solidFill>
                  <a:schemeClr val="accent5">
                    <a:lumMod val="75000"/>
                  </a:schemeClr>
                </a:solidFill>
                <a:latin typeface="微软雅黑" panose="020B0503020204020204" pitchFamily="2" charset="-122"/>
                <a:ea typeface="微软雅黑" panose="020B0503020204020204" pitchFamily="2" charset="-122"/>
              </a:rPr>
              <a:t>Example </a:t>
            </a:r>
            <a:r>
              <a:rPr lang="en-US" altLang="zh-CN" sz="2400" dirty="0">
                <a:solidFill>
                  <a:schemeClr val="accent5">
                    <a:lumMod val="75000"/>
                  </a:schemeClr>
                </a:solidFill>
                <a:latin typeface="微软雅黑" panose="020B0503020204020204" pitchFamily="2" charset="-122"/>
                <a:ea typeface="微软雅黑" panose="020B0503020204020204" pitchFamily="2" charset="-122"/>
              </a:rPr>
              <a:t>11 Extended</a:t>
            </a:r>
            <a:r>
              <a:rPr lang="en-US" altLang="zh-CN" sz="2400" dirty="0">
                <a:solidFill>
                  <a:schemeClr val="tx1">
                    <a:lumMod val="85000"/>
                    <a:lumOff val="15000"/>
                  </a:schemeClr>
                </a:solidFill>
                <a:latin typeface="+mj-ea"/>
              </a:rPr>
              <a:t> </a:t>
            </a:r>
            <a:r>
              <a:rPr lang="en-US" altLang="zh-CN" sz="2400" dirty="0">
                <a:solidFill>
                  <a:schemeClr val="accent5">
                    <a:lumMod val="75000"/>
                  </a:schemeClr>
                </a:solidFill>
                <a:latin typeface="微软雅黑" panose="020B0503020204020204" pitchFamily="2" charset="-122"/>
                <a:ea typeface="微软雅黑" panose="020B0503020204020204" pitchFamily="2" charset="-122"/>
              </a:rPr>
              <a:t>Dinning Problems</a:t>
            </a:r>
            <a:r>
              <a:rPr lang="zh-CN" altLang="en-US" sz="2400" dirty="0">
                <a:solidFill>
                  <a:schemeClr val="accent5">
                    <a:lumMod val="75000"/>
                  </a:schemeClr>
                </a:solidFill>
                <a:latin typeface="微软雅黑" panose="020B0503020204020204" pitchFamily="2" charset="-122"/>
                <a:ea typeface="微软雅黑" panose="020B0503020204020204" pitchFamily="2" charset="-122"/>
              </a:rPr>
              <a:t>：多类型资源申请</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多类型资源申请（类似哲学家就餐问题）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1898684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校医院口腔科每天向患者提供</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个挂号就诊名额</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患者到达医院后，</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如果有号，则挂号，在候诊室排队等待</a:t>
            </a:r>
            <a:r>
              <a:rPr lang="zh-CN" altLang="en-US" sz="2400" dirty="0" smtClean="0">
                <a:latin typeface="微软雅黑" panose="020B0503020204020204" pitchFamily="34" charset="-122"/>
                <a:ea typeface="微软雅黑" panose="020B0503020204020204" pitchFamily="34" charset="-122"/>
              </a:rPr>
              <a:t>就医</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如果号已满，则离开</a:t>
            </a:r>
            <a:r>
              <a:rPr lang="zh-CN" altLang="en-US" sz="2400" dirty="0" smtClean="0">
                <a:latin typeface="微软雅黑" panose="020B0503020204020204" pitchFamily="34" charset="-122"/>
                <a:ea typeface="微软雅黑" panose="020B0503020204020204" pitchFamily="34" charset="-122"/>
              </a:rPr>
              <a:t>医院</a:t>
            </a:r>
            <a:endParaRPr lang="en-US" altLang="zh-CN" sz="2400" dirty="0">
              <a:latin typeface="微软雅黑" panose="020B0503020204020204" pitchFamily="34" charset="-122"/>
              <a:ea typeface="微软雅黑" panose="020B0503020204020204" pitchFamily="34" charset="-122"/>
            </a:endParaRPr>
          </a:p>
          <a:p>
            <a:pPr marL="342900" lvl="1" indent="-342900" fontAlgn="base">
              <a:lnSpc>
                <a:spcPct val="110000"/>
              </a:lnSpc>
              <a:spcBef>
                <a:spcPts val="600"/>
              </a:spcBef>
              <a:spcAft>
                <a:spcPct val="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三位医生在诊疗室为患者提供治疗服务，</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如果候诊室有患者并且诊疗室内有医生处于“休息”态， 则从诊疗室挑选一位患者，安排一位医生为其治疗，医生转入“工作”状态；</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如果三位医生均处于“工作”态，候诊室内患者需等待</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10000"/>
              </a:lnSpc>
              <a:spcBef>
                <a:spcPts val="600"/>
              </a:spcBef>
              <a:spcAft>
                <a:spcPct val="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 当无患者候诊时，医生转入 “休息”状态              </a:t>
            </a: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5</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牙科</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门诊（</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类似睡眠理发师</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问题</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088778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：牙科门诊</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lstStyle/>
          <a:p>
            <a:pPr marL="342900" lvl="1" indent="-342900" fontAlgn="base">
              <a:lnSpc>
                <a:spcPct val="100000"/>
              </a:lnSpc>
              <a:spcBef>
                <a:spcPts val="600"/>
              </a:spcBef>
              <a:spcAft>
                <a:spcPts val="60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要求 </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采用信号量机制，描述患者、医生的行为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设置医生忙闲状态向量</a:t>
            </a:r>
            <a:r>
              <a:rPr lang="en-US" altLang="zh-CN" sz="2400" dirty="0" err="1">
                <a:latin typeface="微软雅黑" panose="020B0503020204020204" pitchFamily="34" charset="-122"/>
                <a:ea typeface="微软雅黑" panose="020B0503020204020204" pitchFamily="34" charset="-122"/>
              </a:rPr>
              <a:t>DState</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，记录医生的“工作”、“休息”状态</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zh-CN" altLang="en-US" sz="2400" dirty="0">
                <a:latin typeface="微软雅黑" panose="020B0503020204020204" pitchFamily="34" charset="-122"/>
                <a:ea typeface="微软雅黑" panose="020B0503020204020204" pitchFamily="34" charset="-122"/>
              </a:rPr>
              <a:t>设置患者就诊状态向量</a:t>
            </a:r>
            <a:r>
              <a:rPr lang="en-US" altLang="zh-CN" sz="2400" dirty="0" err="1">
                <a:latin typeface="微软雅黑" panose="020B0503020204020204" pitchFamily="34" charset="-122"/>
                <a:ea typeface="微软雅黑" panose="020B0503020204020204" pitchFamily="34" charset="-122"/>
              </a:rPr>
              <a:t>PState</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，记录挂号成功后的患者的“候诊”、“就医”</a:t>
            </a:r>
            <a:r>
              <a:rPr lang="zh-CN" altLang="en-US" sz="2400" dirty="0" smtClean="0">
                <a:latin typeface="微软雅黑" panose="020B0503020204020204" pitchFamily="34" charset="-122"/>
                <a:ea typeface="微软雅黑" panose="020B0503020204020204" pitchFamily="34" charset="-122"/>
              </a:rPr>
              <a:t>状态</a:t>
            </a:r>
            <a:endParaRPr lang="en-US" altLang="zh-CN" sz="2400" dirty="0"/>
          </a:p>
          <a:p>
            <a:pPr marL="342900" lvl="1" indent="-342900" fontAlgn="base">
              <a:lnSpc>
                <a:spcPct val="100000"/>
              </a:lnSpc>
              <a:spcBef>
                <a:spcPts val="600"/>
              </a:spcBef>
              <a:spcAft>
                <a:spcPts val="600"/>
              </a:spcAft>
              <a:buClr>
                <a:srgbClr val="FF0000"/>
              </a:buClr>
              <a:buSzPct val="100000"/>
              <a:buFont typeface="Wingdings" panose="05000000000000000000" pitchFamily="2" charset="2"/>
              <a:buChar char="l"/>
              <a:tabLst>
                <a:tab pos="2232025" algn="l"/>
                <a:tab pos="2513013" algn="l"/>
                <a:tab pos="2857500" algn="l"/>
              </a:tabLst>
              <a:defRPr/>
            </a:pPr>
            <a:r>
              <a:rPr lang="zh-CN" altLang="en-US" sz="2400" dirty="0">
                <a:latin typeface="微软雅黑" panose="020B0503020204020204" pitchFamily="34" charset="-122"/>
                <a:ea typeface="微软雅黑" panose="020B0503020204020204" pitchFamily="34" charset="-122"/>
              </a:rPr>
              <a:t>注意：</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个医生对共享数据结构</a:t>
            </a:r>
            <a:r>
              <a:rPr lang="en-US" altLang="zh-CN" sz="2400" dirty="0" err="1">
                <a:latin typeface="微软雅黑" panose="020B0503020204020204" pitchFamily="34" charset="-122"/>
                <a:ea typeface="微软雅黑" panose="020B0503020204020204" pitchFamily="34" charset="-122"/>
              </a:rPr>
              <a:t>DState</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的修改必须互斥进行，引入互斥变量</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，以控制医生间的互斥访问行为；</a:t>
            </a:r>
            <a:endParaRPr lang="en-US" altLang="zh-CN" sz="2400" dirty="0">
              <a:latin typeface="微软雅黑" panose="020B0503020204020204" pitchFamily="34" charset="-122"/>
              <a:ea typeface="微软雅黑" panose="020B0503020204020204" pitchFamily="34" charset="-122"/>
            </a:endParaRPr>
          </a:p>
          <a:p>
            <a:pPr marL="800100" lvl="1" indent="-342900" fontAlgn="base">
              <a:lnSpc>
                <a:spcPct val="100000"/>
              </a:lnSpc>
              <a:spcBef>
                <a:spcPts val="600"/>
              </a:spcBef>
              <a:spcAft>
                <a:spcPts val="600"/>
              </a:spcAft>
              <a:buClr>
                <a:srgbClr val="FF0000"/>
              </a:buClr>
              <a:buSzPct val="80000"/>
              <a:buFont typeface="Wingdings" pitchFamily="2" charset="2"/>
              <a:buChar char="n"/>
            </a:pP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个患者对共享数据结构</a:t>
            </a:r>
            <a:r>
              <a:rPr lang="en-US" altLang="zh-CN" sz="2400" dirty="0" err="1">
                <a:latin typeface="微软雅黑" panose="020B0503020204020204" pitchFamily="34" charset="-122"/>
                <a:ea typeface="微软雅黑" panose="020B0503020204020204" pitchFamily="34" charset="-122"/>
              </a:rPr>
              <a:t>PState</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的修改必须互斥进行，引入互斥变量</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，以控制患者间的互斥访问行为</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8581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1" algn="l" rtl="0">
              <a:lnSpc>
                <a:spcPct val="90000"/>
              </a:lnSpc>
              <a:spcBef>
                <a:spcPct val="0"/>
              </a:spcBef>
            </a:pP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Example 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2020-10-19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a:xfrm>
            <a:off x="211826" y="365126"/>
            <a:ext cx="607900" cy="356503"/>
          </a:xfrm>
        </p:spPr>
        <p:txBody>
          <a:bodyPr/>
          <a:lstStyle/>
          <a:p>
            <a:r>
              <a:rPr lang="en-US" altLang="zh-CN" dirty="0" smtClean="0"/>
              <a:t>01</a:t>
            </a:r>
            <a:endParaRPr lang="zh-CN" altLang="en-US" dirty="0"/>
          </a:p>
        </p:txBody>
      </p:sp>
      <p:sp>
        <p:nvSpPr>
          <p:cNvPr id="9" name="Rectangle 3"/>
          <p:cNvSpPr txBox="1">
            <a:spLocks noChangeArrowheads="1"/>
          </p:cNvSpPr>
          <p:nvPr/>
        </p:nvSpPr>
        <p:spPr>
          <a:xfrm>
            <a:off x="303998" y="1097280"/>
            <a:ext cx="11535076" cy="5303520"/>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4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The answer for Fig. </a:t>
            </a:r>
            <a:r>
              <a:rPr lang="en-US" altLang="zh-CN" sz="2400" dirty="0" smtClean="0">
                <a:latin typeface="微软雅黑" panose="020B0503020204020204" pitchFamily="34" charset="-122"/>
                <a:ea typeface="微软雅黑" panose="020B0503020204020204" pitchFamily="34" charset="-122"/>
              </a:rPr>
              <a:t>(b) </a:t>
            </a:r>
            <a:endParaRPr lang="en-US" altLang="zh-CN" sz="2400" dirty="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P1:                          P2:                            P3</a:t>
            </a:r>
            <a:r>
              <a:rPr lang="en-US" altLang="zh-CN" sz="2400" dirty="0" smtClean="0">
                <a:latin typeface="微软雅黑" panose="020B0503020204020204" pitchFamily="34" charset="-122"/>
                <a:ea typeface="微软雅黑" panose="020B0503020204020204" pitchFamily="34" charset="-122"/>
              </a:rPr>
              <a:t>:</a:t>
            </a: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begin                          </a:t>
            </a:r>
            <a:r>
              <a:rPr lang="en-US" altLang="zh-CN" sz="2400" dirty="0" err="1" smtClean="0">
                <a:latin typeface="微软雅黑" panose="020B0503020204020204" pitchFamily="34" charset="-122"/>
                <a:ea typeface="微软雅黑" panose="020B0503020204020204" pitchFamily="34" charset="-122"/>
              </a:rPr>
              <a:t>begin</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begin</a:t>
            </a:r>
            <a:endParaRPr lang="en-US" altLang="zh-CN" sz="2400" dirty="0" smtClean="0">
              <a:latin typeface="微软雅黑" panose="020B0503020204020204" pitchFamily="34" charset="-122"/>
              <a:ea typeface="微软雅黑" panose="020B0503020204020204" pitchFamily="34" charset="-122"/>
            </a:endParaRPr>
          </a:p>
          <a:p>
            <a:pPr marL="190500" indent="-190500"/>
            <a:r>
              <a:rPr lang="en-US" altLang="zh-CN" sz="2400" dirty="0" smtClean="0">
                <a:latin typeface="微软雅黑" panose="020B0503020204020204" pitchFamily="34" charset="-122"/>
                <a:ea typeface="微软雅黑" panose="020B0503020204020204" pitchFamily="34" charset="-122"/>
              </a:rPr>
              <a:t>  S1;                               </a:t>
            </a:r>
            <a:r>
              <a:rPr lang="en-US" altLang="zh-CN" sz="2400" dirty="0">
                <a:latin typeface="微软雅黑" panose="020B0503020204020204" pitchFamily="34" charset="-122"/>
                <a:ea typeface="微软雅黑" panose="020B0503020204020204" pitchFamily="34" charset="-122"/>
              </a:rPr>
              <a:t>S3;</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wait(sync2);</a:t>
            </a:r>
          </a:p>
          <a:p>
            <a:pPr marL="190500" indent="-190500"/>
            <a:r>
              <a:rPr lang="en-US" altLang="zh-CN" sz="2400" dirty="0" smtClean="0">
                <a:latin typeface="微软雅黑" panose="020B0503020204020204" pitchFamily="34" charset="-122"/>
                <a:ea typeface="微软雅黑" panose="020B0503020204020204" pitchFamily="34" charset="-122"/>
              </a:rPr>
              <a:t>  S2;                               S4;                         </a:t>
            </a:r>
            <a:r>
              <a:rPr lang="en-US" altLang="zh-CN" sz="2400" dirty="0" smtClean="0">
                <a:solidFill>
                  <a:srgbClr val="0000FF"/>
                </a:solidFill>
                <a:latin typeface="微软雅黑" panose="020B0503020204020204" pitchFamily="34" charset="-122"/>
                <a:ea typeface="微软雅黑" panose="020B0503020204020204" pitchFamily="34" charset="-122"/>
              </a:rPr>
              <a:t>wait(sync1)</a:t>
            </a:r>
            <a:r>
              <a:rPr lang="en-US" altLang="zh-CN" sz="2400" dirty="0" smtClean="0">
                <a:latin typeface="微软雅黑" panose="020B0503020204020204" pitchFamily="34" charset="-122"/>
                <a:ea typeface="微软雅黑" panose="020B0503020204020204" pitchFamily="34" charset="-122"/>
              </a:rPr>
              <a:t>;</a:t>
            </a:r>
          </a:p>
          <a:p>
            <a:pPr marL="190500" indent="-190500"/>
            <a:r>
              <a:rPr lang="en-US" altLang="zh-CN" sz="2400" dirty="0" smtClean="0">
                <a:solidFill>
                  <a:srgbClr val="0000FF"/>
                </a:solidFill>
                <a:latin typeface="微软雅黑" panose="020B0503020204020204" pitchFamily="34" charset="-122"/>
                <a:ea typeface="微软雅黑" panose="020B0503020204020204" pitchFamily="34" charset="-122"/>
              </a:rPr>
              <a:t> signal(</a:t>
            </a:r>
            <a:r>
              <a:rPr lang="en-US" altLang="zh-CN" sz="2400" dirty="0">
                <a:solidFill>
                  <a:srgbClr val="0000FF"/>
                </a:solidFill>
                <a:latin typeface="微软雅黑" panose="020B0503020204020204" pitchFamily="34" charset="-122"/>
                <a:ea typeface="微软雅黑" panose="020B0503020204020204" pitchFamily="34" charset="-122"/>
              </a:rPr>
              <a:t>sync1</a:t>
            </a:r>
            <a:r>
              <a:rPr lang="en-US" altLang="zh-CN" sz="2400" dirty="0" smtClean="0">
                <a:solidFill>
                  <a:srgbClr val="0000FF"/>
                </a:solidFill>
                <a:latin typeface="微软雅黑" panose="020B0503020204020204" pitchFamily="34" charset="-122"/>
                <a:ea typeface="微软雅黑" panose="020B0503020204020204" pitchFamily="34" charset="-122"/>
              </a:rPr>
              <a:t>);           signal(sync2</a:t>
            </a:r>
            <a:r>
              <a:rPr lang="en-US" altLang="zh-CN" sz="2400" dirty="0">
                <a:solidFill>
                  <a:srgbClr val="0000FF"/>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S5;</a:t>
            </a:r>
          </a:p>
          <a:p>
            <a:pPr marL="190500" indent="-190500"/>
            <a:r>
              <a:rPr lang="en-US" altLang="zh-CN" sz="2400" dirty="0" smtClean="0">
                <a:latin typeface="微软雅黑" panose="020B0503020204020204" pitchFamily="34" charset="-122"/>
                <a:ea typeface="微软雅黑" panose="020B0503020204020204" pitchFamily="34" charset="-122"/>
              </a:rPr>
              <a:t>end                               </a:t>
            </a:r>
            <a:r>
              <a:rPr lang="en-US" altLang="zh-CN" sz="2400" dirty="0" err="1" smtClean="0">
                <a:latin typeface="微软雅黑" panose="020B0503020204020204" pitchFamily="34" charset="-122"/>
                <a:ea typeface="微软雅黑" panose="020B0503020204020204" pitchFamily="34" charset="-122"/>
              </a:rPr>
              <a:t>end</a:t>
            </a:r>
            <a:r>
              <a:rPr lang="en-US" altLang="zh-CN" sz="2400" dirty="0" smtClean="0">
                <a:latin typeface="微软雅黑" panose="020B0503020204020204" pitchFamily="34" charset="-122"/>
                <a:ea typeface="微软雅黑" panose="020B0503020204020204" pitchFamily="34" charset="-122"/>
              </a:rPr>
              <a:t>                             S6</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90500" indent="-190500">
              <a:buFont typeface="Wingdings" pitchFamily="2" charset="2"/>
              <a:buNone/>
            </a:pPr>
            <a:r>
              <a:rPr lang="en-US" altLang="zh-CN" sz="2400" dirty="0" smtClean="0">
                <a:latin typeface="微软雅黑" panose="020B0503020204020204" pitchFamily="34" charset="-122"/>
                <a:ea typeface="微软雅黑" panose="020B0503020204020204" pitchFamily="34" charset="-122"/>
              </a:rPr>
              <a:t>                                                                      end;</a:t>
            </a:r>
          </a:p>
        </p:txBody>
      </p:sp>
    </p:spTree>
    <p:extLst>
      <p:ext uri="{BB962C8B-B14F-4D97-AF65-F5344CB8AC3E}">
        <p14:creationId xmlns:p14="http://schemas.microsoft.com/office/powerpoint/2010/main" val="4025753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3297</TotalTime>
  <Words>7137</Words>
  <Application>Microsoft Office PowerPoint</Application>
  <PresentationFormat>自定义</PresentationFormat>
  <Paragraphs>1009</Paragraphs>
  <Slides>82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84" baseType="lpstr">
      <vt:lpstr>Office 主题​​</vt:lpstr>
      <vt:lpstr>Acrobat Document</vt:lpstr>
      <vt:lpstr>PowerPoint 演示文稿</vt:lpstr>
      <vt:lpstr>Examples and Exercises </vt:lpstr>
      <vt:lpstr>Examples and Exercises </vt:lpstr>
      <vt:lpstr>Examples and Exercises </vt:lpstr>
      <vt:lpstr>Examples and Exercises </vt:lpstr>
      <vt:lpstr>Example 1  Process Synchronizing </vt:lpstr>
      <vt:lpstr>Example 1</vt:lpstr>
      <vt:lpstr>Example 1</vt:lpstr>
      <vt:lpstr>Example 1</vt:lpstr>
      <vt:lpstr>Example 1</vt:lpstr>
      <vt:lpstr>Example 2 用信号量描述4 乘100 米接力</vt:lpstr>
      <vt:lpstr>Example 3 Extended Bounded-Buffer Problem 1： 同时具有生产者/消费者角色</vt:lpstr>
      <vt:lpstr>Example 3 老和尚-小和尚挑水</vt:lpstr>
      <vt:lpstr>归结为2个生产者-消费者问题的组合：</vt:lpstr>
      <vt:lpstr>Example 3</vt:lpstr>
      <vt:lpstr>Example 3</vt:lpstr>
      <vt:lpstr>小和尚进程 P</vt:lpstr>
      <vt:lpstr>老和尚进程 P</vt:lpstr>
      <vt:lpstr>Example 4  Extended Bounded-Buffer Problem 2： 生产者/消费者同时进入buffer</vt:lpstr>
      <vt:lpstr>Example 5  Extended Bounded-Buffer Problem 3：  多类产品 in buffer</vt:lpstr>
      <vt:lpstr>Example 5</vt:lpstr>
      <vt:lpstr>Example 5</vt:lpstr>
      <vt:lpstr>Example 5</vt:lpstr>
      <vt:lpstr>Example 6  Extended Bounded-Buffer Problem 4：  每次向buffer中放入/取出多个产品 </vt:lpstr>
      <vt:lpstr>Example 6  每次向buffer中放入多个产品 </vt:lpstr>
      <vt:lpstr>Example 6 ： 每次从buffer中取出多个产品 </vt:lpstr>
      <vt:lpstr>PowerPoint 演示文稿</vt:lpstr>
      <vt:lpstr>Example 6 ： 每次从buffer中取出多个产品 </vt:lpstr>
      <vt:lpstr>Example 6：作业/例题/上机编程实验</vt:lpstr>
      <vt:lpstr>作业/例题/上机编程实验</vt:lpstr>
      <vt:lpstr>作业/例题/上机编程实验</vt:lpstr>
      <vt:lpstr>Example 6 的解决方案：引入count计数变量</vt:lpstr>
      <vt:lpstr>Example 6 的解决方案：引入count计数变量</vt:lpstr>
      <vt:lpstr>± n 的信号量</vt:lpstr>
      <vt:lpstr>Example 7 Extended Reader-Writer Problem1：多队读者，没有写者</vt:lpstr>
      <vt:lpstr>PowerPoint 演示文稿</vt:lpstr>
      <vt:lpstr>Example 8 Extended Reader-Writer Problem 2： 允许最多M个读者同时读</vt:lpstr>
      <vt:lpstr>Example 8 允许最多M个读者同时读</vt:lpstr>
      <vt:lpstr>Example 8:  两队士兵，左队最多只允许M个士兵上桥，右队最多只允许N个士兵上桥</vt:lpstr>
      <vt:lpstr>Example 9 Extended Reader-Writer Problem 3： 每当M个读者依次读完，允许写者进入临界段</vt:lpstr>
      <vt:lpstr>Example 10 Extended Reader-Writer Problem 4：写者优先</vt:lpstr>
      <vt:lpstr>Example 10：写者优先</vt:lpstr>
      <vt:lpstr>Example 11 Extended Dinning Problems：多类型资源申请</vt:lpstr>
      <vt:lpstr>说明</vt:lpstr>
      <vt:lpstr>Example 11 多类型资源申请</vt:lpstr>
      <vt:lpstr>原理——模仿哲学家就餐问题</vt:lpstr>
      <vt:lpstr>原理——模仿哲学家就餐问题</vt:lpstr>
      <vt:lpstr>进程资源申请-使用-释放</vt:lpstr>
      <vt:lpstr>进程资源申请-使用-释放</vt:lpstr>
      <vt:lpstr>进程资源申请-使用-释放</vt:lpstr>
      <vt:lpstr>进程资源申请-使用-释放</vt:lpstr>
      <vt:lpstr>Example 12 Dinning Problems  反例1、反例2（死锁、执行效率低）</vt:lpstr>
      <vt:lpstr>PowerPoint 演示文稿</vt:lpstr>
      <vt:lpstr>PowerPoint 演示文稿</vt:lpstr>
      <vt:lpstr>反例 2：【2019年研究生全国统考试题计算机】</vt:lpstr>
      <vt:lpstr>反例 2：某考研机构错误答案</vt:lpstr>
      <vt:lpstr>Example 13. Sleeping Barber Problem [P233 in the textbook]</vt:lpstr>
      <vt:lpstr>PowerPoint 演示文稿</vt:lpstr>
      <vt:lpstr>Example 13. Sleeping Barber Problem</vt:lpstr>
      <vt:lpstr>PowerPoint 演示文稿</vt:lpstr>
      <vt:lpstr>PowerPoint 演示文稿</vt:lpstr>
      <vt:lpstr>Example 14 串行竞争多种临界资源</vt:lpstr>
      <vt:lpstr>Example 14 串行竞争多种临界资源</vt:lpstr>
      <vt:lpstr>Example 14 串行竞争多种临界资源</vt:lpstr>
      <vt:lpstr>Example 15 408试题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2020年作业：作业1-1</vt:lpstr>
      <vt:lpstr>作业2</vt:lpstr>
      <vt:lpstr>作业2</vt:lpstr>
      <vt:lpstr>作业3：多类型读-写者问题【2个读者队列，1个写者队列】</vt:lpstr>
      <vt:lpstr>作业4：多类型资源申请（类似哲学家就餐问题）</vt:lpstr>
      <vt:lpstr>作业5：牙科门诊（类似睡眠理发师问题）</vt:lpstr>
      <vt:lpstr>作业5：牙科门诊</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334</cp:revision>
  <dcterms:created xsi:type="dcterms:W3CDTF">2020-08-02T02:26:56Z</dcterms:created>
  <dcterms:modified xsi:type="dcterms:W3CDTF">2020-10-19T06:58:57Z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